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303" r:id="rId2"/>
    <p:sldId id="256" r:id="rId3"/>
    <p:sldId id="257" r:id="rId4"/>
    <p:sldId id="258" r:id="rId5"/>
    <p:sldId id="259" r:id="rId6"/>
    <p:sldId id="260" r:id="rId7"/>
    <p:sldId id="261" r:id="rId8"/>
    <p:sldId id="262" r:id="rId9"/>
    <p:sldId id="263" r:id="rId10"/>
    <p:sldId id="264" r:id="rId11"/>
    <p:sldId id="265" r:id="rId12"/>
    <p:sldId id="266" r:id="rId13"/>
    <p:sldId id="272" r:id="rId14"/>
    <p:sldId id="286" r:id="rId15"/>
    <p:sldId id="267" r:id="rId16"/>
    <p:sldId id="271" r:id="rId17"/>
    <p:sldId id="312" r:id="rId18"/>
    <p:sldId id="273" r:id="rId19"/>
    <p:sldId id="316" r:id="rId20"/>
    <p:sldId id="317" r:id="rId21"/>
    <p:sldId id="294" r:id="rId22"/>
    <p:sldId id="318" r:id="rId23"/>
    <p:sldId id="319" r:id="rId24"/>
    <p:sldId id="320" r:id="rId25"/>
    <p:sldId id="322" r:id="rId26"/>
    <p:sldId id="326" r:id="rId27"/>
    <p:sldId id="323" r:id="rId28"/>
    <p:sldId id="324" r:id="rId29"/>
    <p:sldId id="325" r:id="rId30"/>
    <p:sldId id="308" r:id="rId31"/>
    <p:sldId id="301" r:id="rId32"/>
    <p:sldId id="300" r:id="rId33"/>
    <p:sldId id="299" r:id="rId34"/>
    <p:sldId id="298" r:id="rId35"/>
    <p:sldId id="311" r:id="rId36"/>
    <p:sldId id="327" r:id="rId37"/>
    <p:sldId id="310" r:id="rId38"/>
    <p:sldId id="302" r:id="rId39"/>
    <p:sldId id="30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7" userDrawn="1">
          <p15:clr>
            <a:srgbClr val="A4A3A4"/>
          </p15:clr>
        </p15:guide>
        <p15:guide id="2" pos="7378" userDrawn="1">
          <p15:clr>
            <a:srgbClr val="A4A3A4"/>
          </p15:clr>
        </p15:guide>
        <p15:guide id="3" orient="horz" pos="1865" userDrawn="1">
          <p15:clr>
            <a:srgbClr val="A4A3A4"/>
          </p15:clr>
        </p15:guide>
        <p15:guide id="4" pos="3840" userDrawn="1">
          <p15:clr>
            <a:srgbClr val="A4A3A4"/>
          </p15:clr>
        </p15:guide>
        <p15:guide id="5" pos="325" userDrawn="1">
          <p15:clr>
            <a:srgbClr val="A4A3A4"/>
          </p15:clr>
        </p15:guide>
        <p15:guide id="6"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18"/>
  </p:normalViewPr>
  <p:slideViewPr>
    <p:cSldViewPr snapToGrid="0" snapToObjects="1" showGuides="1">
      <p:cViewPr varScale="1">
        <p:scale>
          <a:sx n="118" d="100"/>
          <a:sy n="118" d="100"/>
        </p:scale>
        <p:origin x="1624" y="200"/>
      </p:cViewPr>
      <p:guideLst>
        <p:guide orient="horz" pos="3997"/>
        <p:guide pos="7378"/>
        <p:guide orient="horz" pos="1865"/>
        <p:guide pos="3840"/>
        <p:guide pos="325"/>
        <p:guide orient="horz" pos="346"/>
      </p:guideLst>
    </p:cSldViewPr>
  </p:slideViewPr>
  <p:outlineViewPr>
    <p:cViewPr>
      <p:scale>
        <a:sx n="33" d="100"/>
        <a:sy n="33" d="100"/>
      </p:scale>
      <p:origin x="0" y="-11736"/>
    </p:cViewPr>
    <p:sldLst>
      <p:sld r:id="rId1"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22658-A7C2-1D49-8CD1-AA1E92A59833}" type="datetimeFigureOut">
              <a:rPr lang="en-US" smtClean="0"/>
              <a:t>9/10/21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D0FE8-FF7C-B04D-A9C4-2110CBD77C1B}" type="slidenum">
              <a:rPr lang="en-US" smtClean="0"/>
              <a:t>‹#›</a:t>
            </a:fld>
            <a:endParaRPr lang="en-US"/>
          </a:p>
        </p:txBody>
      </p:sp>
    </p:spTree>
    <p:extLst>
      <p:ext uri="{BB962C8B-B14F-4D97-AF65-F5344CB8AC3E}">
        <p14:creationId xmlns:p14="http://schemas.microsoft.com/office/powerpoint/2010/main" val="1764892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1</a:t>
            </a:fld>
            <a:endParaRPr lang="en-US"/>
          </a:p>
        </p:txBody>
      </p:sp>
    </p:spTree>
    <p:extLst>
      <p:ext uri="{BB962C8B-B14F-4D97-AF65-F5344CB8AC3E}">
        <p14:creationId xmlns:p14="http://schemas.microsoft.com/office/powerpoint/2010/main" val="179063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19</a:t>
            </a:fld>
            <a:endParaRPr lang="en-US"/>
          </a:p>
        </p:txBody>
      </p:sp>
    </p:spTree>
    <p:extLst>
      <p:ext uri="{BB962C8B-B14F-4D97-AF65-F5344CB8AC3E}">
        <p14:creationId xmlns:p14="http://schemas.microsoft.com/office/powerpoint/2010/main" val="149063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21</a:t>
            </a:fld>
            <a:endParaRPr lang="en-US"/>
          </a:p>
        </p:txBody>
      </p:sp>
    </p:spTree>
    <p:extLst>
      <p:ext uri="{BB962C8B-B14F-4D97-AF65-F5344CB8AC3E}">
        <p14:creationId xmlns:p14="http://schemas.microsoft.com/office/powerpoint/2010/main" val="373873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22</a:t>
            </a:fld>
            <a:endParaRPr lang="en-US"/>
          </a:p>
        </p:txBody>
      </p:sp>
    </p:spTree>
    <p:extLst>
      <p:ext uri="{BB962C8B-B14F-4D97-AF65-F5344CB8AC3E}">
        <p14:creationId xmlns:p14="http://schemas.microsoft.com/office/powerpoint/2010/main" val="332449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23</a:t>
            </a:fld>
            <a:endParaRPr lang="en-US"/>
          </a:p>
        </p:txBody>
      </p:sp>
    </p:spTree>
    <p:extLst>
      <p:ext uri="{BB962C8B-B14F-4D97-AF65-F5344CB8AC3E}">
        <p14:creationId xmlns:p14="http://schemas.microsoft.com/office/powerpoint/2010/main" val="346941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Franklin Gothic Book" panose="020B0503020102020204" pitchFamily="34" charset="0"/>
              </a:rPr>
              <a:t>[</a:t>
            </a:r>
            <a:r>
              <a:rPr lang="en-GB" sz="1200" i="1" dirty="0">
                <a:latin typeface="Franklin Gothic Book" panose="020B0503020102020204" pitchFamily="34" charset="0"/>
              </a:rPr>
              <a:t>Note to the Leader: the following slides have  a selection of the work the WMF supports and the final slide shows how to give money, if wished. You may want to show these slides before the offering if some of the offering is going to the WMF]</a:t>
            </a:r>
            <a:endParaRPr lang="en-US" sz="1200" dirty="0">
              <a:latin typeface="Franklin Gothic Book" panose="020B0503020102020204" pitchFamily="34" charset="0"/>
            </a:endParaRPr>
          </a:p>
          <a:p>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30</a:t>
            </a:fld>
            <a:endParaRPr lang="en-US"/>
          </a:p>
        </p:txBody>
      </p:sp>
    </p:spTree>
    <p:extLst>
      <p:ext uri="{BB962C8B-B14F-4D97-AF65-F5344CB8AC3E}">
        <p14:creationId xmlns:p14="http://schemas.microsoft.com/office/powerpoint/2010/main" val="2202448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8D0FE8-FF7C-B04D-A9C4-2110CBD77C1B}" type="slidenum">
              <a:rPr lang="en-US" smtClean="0"/>
              <a:t>31</a:t>
            </a:fld>
            <a:endParaRPr lang="en-US"/>
          </a:p>
        </p:txBody>
      </p:sp>
    </p:spTree>
    <p:extLst>
      <p:ext uri="{BB962C8B-B14F-4D97-AF65-F5344CB8AC3E}">
        <p14:creationId xmlns:p14="http://schemas.microsoft.com/office/powerpoint/2010/main" val="305494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32</a:t>
            </a:fld>
            <a:endParaRPr lang="en-US"/>
          </a:p>
        </p:txBody>
      </p:sp>
    </p:spTree>
    <p:extLst>
      <p:ext uri="{BB962C8B-B14F-4D97-AF65-F5344CB8AC3E}">
        <p14:creationId xmlns:p14="http://schemas.microsoft.com/office/powerpoint/2010/main" val="35880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33</a:t>
            </a:fld>
            <a:endParaRPr lang="en-US"/>
          </a:p>
        </p:txBody>
      </p:sp>
    </p:spTree>
    <p:extLst>
      <p:ext uri="{BB962C8B-B14F-4D97-AF65-F5344CB8AC3E}">
        <p14:creationId xmlns:p14="http://schemas.microsoft.com/office/powerpoint/2010/main" val="1208431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34</a:t>
            </a:fld>
            <a:endParaRPr lang="en-US"/>
          </a:p>
        </p:txBody>
      </p:sp>
    </p:spTree>
    <p:extLst>
      <p:ext uri="{BB962C8B-B14F-4D97-AF65-F5344CB8AC3E}">
        <p14:creationId xmlns:p14="http://schemas.microsoft.com/office/powerpoint/2010/main" val="3893319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35</a:t>
            </a:fld>
            <a:endParaRPr lang="en-US"/>
          </a:p>
        </p:txBody>
      </p:sp>
    </p:spTree>
    <p:extLst>
      <p:ext uri="{BB962C8B-B14F-4D97-AF65-F5344CB8AC3E}">
        <p14:creationId xmlns:p14="http://schemas.microsoft.com/office/powerpoint/2010/main" val="55660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2</a:t>
            </a:fld>
            <a:endParaRPr lang="en-US"/>
          </a:p>
        </p:txBody>
      </p:sp>
    </p:spTree>
    <p:extLst>
      <p:ext uri="{BB962C8B-B14F-4D97-AF65-F5344CB8AC3E}">
        <p14:creationId xmlns:p14="http://schemas.microsoft.com/office/powerpoint/2010/main" val="176516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36</a:t>
            </a:fld>
            <a:endParaRPr lang="en-US"/>
          </a:p>
        </p:txBody>
      </p:sp>
    </p:spTree>
    <p:extLst>
      <p:ext uri="{BB962C8B-B14F-4D97-AF65-F5344CB8AC3E}">
        <p14:creationId xmlns:p14="http://schemas.microsoft.com/office/powerpoint/2010/main" val="2871331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37</a:t>
            </a:fld>
            <a:endParaRPr lang="en-US"/>
          </a:p>
        </p:txBody>
      </p:sp>
    </p:spTree>
    <p:extLst>
      <p:ext uri="{BB962C8B-B14F-4D97-AF65-F5344CB8AC3E}">
        <p14:creationId xmlns:p14="http://schemas.microsoft.com/office/powerpoint/2010/main" val="3786402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38</a:t>
            </a:fld>
            <a:endParaRPr lang="en-US"/>
          </a:p>
        </p:txBody>
      </p:sp>
    </p:spTree>
    <p:extLst>
      <p:ext uri="{BB962C8B-B14F-4D97-AF65-F5344CB8AC3E}">
        <p14:creationId xmlns:p14="http://schemas.microsoft.com/office/powerpoint/2010/main" val="276991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39</a:t>
            </a:fld>
            <a:endParaRPr lang="en-US"/>
          </a:p>
        </p:txBody>
      </p:sp>
    </p:spTree>
    <p:extLst>
      <p:ext uri="{BB962C8B-B14F-4D97-AF65-F5344CB8AC3E}">
        <p14:creationId xmlns:p14="http://schemas.microsoft.com/office/powerpoint/2010/main" val="67323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3</a:t>
            </a:fld>
            <a:endParaRPr lang="en-US"/>
          </a:p>
        </p:txBody>
      </p:sp>
    </p:spTree>
    <p:extLst>
      <p:ext uri="{BB962C8B-B14F-4D97-AF65-F5344CB8AC3E}">
        <p14:creationId xmlns:p14="http://schemas.microsoft.com/office/powerpoint/2010/main" val="1807131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6</a:t>
            </a:fld>
            <a:endParaRPr lang="en-US"/>
          </a:p>
        </p:txBody>
      </p:sp>
    </p:spTree>
    <p:extLst>
      <p:ext uri="{BB962C8B-B14F-4D97-AF65-F5344CB8AC3E}">
        <p14:creationId xmlns:p14="http://schemas.microsoft.com/office/powerpoint/2010/main" val="134800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8</a:t>
            </a:fld>
            <a:endParaRPr lang="en-US"/>
          </a:p>
        </p:txBody>
      </p:sp>
    </p:spTree>
    <p:extLst>
      <p:ext uri="{BB962C8B-B14F-4D97-AF65-F5344CB8AC3E}">
        <p14:creationId xmlns:p14="http://schemas.microsoft.com/office/powerpoint/2010/main" val="421353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12</a:t>
            </a:fld>
            <a:endParaRPr lang="en-US"/>
          </a:p>
        </p:txBody>
      </p:sp>
    </p:spTree>
    <p:extLst>
      <p:ext uri="{BB962C8B-B14F-4D97-AF65-F5344CB8AC3E}">
        <p14:creationId xmlns:p14="http://schemas.microsoft.com/office/powerpoint/2010/main" val="246589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8D0FE8-FF7C-B04D-A9C4-2110CBD77C1B}" type="slidenum">
              <a:rPr lang="en-US" smtClean="0"/>
              <a:t>13</a:t>
            </a:fld>
            <a:endParaRPr lang="en-US"/>
          </a:p>
        </p:txBody>
      </p:sp>
    </p:spTree>
    <p:extLst>
      <p:ext uri="{BB962C8B-B14F-4D97-AF65-F5344CB8AC3E}">
        <p14:creationId xmlns:p14="http://schemas.microsoft.com/office/powerpoint/2010/main" val="22877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14</a:t>
            </a:fld>
            <a:endParaRPr lang="en-US"/>
          </a:p>
        </p:txBody>
      </p:sp>
    </p:spTree>
    <p:extLst>
      <p:ext uri="{BB962C8B-B14F-4D97-AF65-F5344CB8AC3E}">
        <p14:creationId xmlns:p14="http://schemas.microsoft.com/office/powerpoint/2010/main" val="22843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D0FE8-FF7C-B04D-A9C4-2110CBD77C1B}" type="slidenum">
              <a:rPr lang="en-US" smtClean="0"/>
              <a:t>15</a:t>
            </a:fld>
            <a:endParaRPr lang="en-US"/>
          </a:p>
        </p:txBody>
      </p:sp>
    </p:spTree>
    <p:extLst>
      <p:ext uri="{BB962C8B-B14F-4D97-AF65-F5344CB8AC3E}">
        <p14:creationId xmlns:p14="http://schemas.microsoft.com/office/powerpoint/2010/main" val="260577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AF7D-2FCA-3542-963E-9A7713CFA4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3D05E5-DE95-7049-B928-B2A16892B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615AB14-4179-B34D-9A7A-5BFDFA083B2E}"/>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5" name="Footer Placeholder 4">
            <a:extLst>
              <a:ext uri="{FF2B5EF4-FFF2-40B4-BE49-F238E27FC236}">
                <a16:creationId xmlns:a16="http://schemas.microsoft.com/office/drawing/2014/main" id="{97E6AE2D-0196-0146-BAB0-365405084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7E227-3C89-7240-B664-9A7368FE25A9}"/>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11183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5703-AA31-AE42-A843-373AAA0572A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6E9268-6970-5546-9DA3-62CC990FB3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6B971D-CE9B-5148-A134-A53D7160415A}"/>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5" name="Footer Placeholder 4">
            <a:extLst>
              <a:ext uri="{FF2B5EF4-FFF2-40B4-BE49-F238E27FC236}">
                <a16:creationId xmlns:a16="http://schemas.microsoft.com/office/drawing/2014/main" id="{9E2E7C54-EDD1-2143-8E8A-1515836A4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41F03-0929-7148-8F64-BA033B9FDDDE}"/>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100244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4C499-FA03-9A4D-82BD-48766260B8A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4F1B14-BF45-2048-B045-06E2656541C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68B3F-F498-C847-AFB1-B14991E2D906}"/>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5" name="Footer Placeholder 4">
            <a:extLst>
              <a:ext uri="{FF2B5EF4-FFF2-40B4-BE49-F238E27FC236}">
                <a16:creationId xmlns:a16="http://schemas.microsoft.com/office/drawing/2014/main" id="{655E1680-DAFB-7C4F-AD77-1E9ECC2E7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83734-349F-314A-BB54-5E0E8C6DF7E9}"/>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26442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A527-46CE-D64E-966D-4CB8A2C868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770528-F3D0-7B44-8D91-4D3784C7BA2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F1B998-2649-1B4B-B8E5-2F5D60BDD586}"/>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5" name="Footer Placeholder 4">
            <a:extLst>
              <a:ext uri="{FF2B5EF4-FFF2-40B4-BE49-F238E27FC236}">
                <a16:creationId xmlns:a16="http://schemas.microsoft.com/office/drawing/2014/main" id="{BC31AEEA-9C44-C145-BE42-9BD1022D1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8DD3C9-8DBE-FE42-B6D5-577119650907}"/>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386129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C1C1-B795-EA4D-88D3-838896CFAA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86CB4B-2C67-5648-89D2-32B2D6EAE8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D099EA-52C0-6147-BCD4-ABBF14CB9E8D}"/>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5" name="Footer Placeholder 4">
            <a:extLst>
              <a:ext uri="{FF2B5EF4-FFF2-40B4-BE49-F238E27FC236}">
                <a16:creationId xmlns:a16="http://schemas.microsoft.com/office/drawing/2014/main" id="{3719443A-2D59-7D44-9C0F-CCE15BABB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89F7F-67DA-4343-9AEC-9A579F6CA792}"/>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4955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BA5FA-F347-414F-AEF2-B9B0F72516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B955DD-59FE-094E-8BE2-CD36B90027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5C9D49-5A58-3940-8B39-3B91121402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209D07-0E9B-104E-A11B-5F3776652D7B}"/>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6" name="Footer Placeholder 5">
            <a:extLst>
              <a:ext uri="{FF2B5EF4-FFF2-40B4-BE49-F238E27FC236}">
                <a16:creationId xmlns:a16="http://schemas.microsoft.com/office/drawing/2014/main" id="{C5FA99CB-2DC8-774B-B7EA-F1B472082A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AD443-C05C-D04D-A5C8-F1B96B254758}"/>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89127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2193B-427E-ED45-B151-DFEDCD9C63F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5BB8957-AC60-E441-BA63-3CF91E04C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27E756-1A26-7442-98AE-8B2EB53403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973CC0-DC7D-F747-B2B9-9CA2DECE7F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BAB203-866E-BC41-9667-A5109FC9A6F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E112FBA-2ADC-0D4C-97B1-D9ABFE9E269F}"/>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8" name="Footer Placeholder 7">
            <a:extLst>
              <a:ext uri="{FF2B5EF4-FFF2-40B4-BE49-F238E27FC236}">
                <a16:creationId xmlns:a16="http://schemas.microsoft.com/office/drawing/2014/main" id="{7AC70479-C052-794A-952E-1CE1C82A3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05F8FC-D715-D344-9C21-81C4BEB02B84}"/>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258375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0571-79F6-8440-8991-A68931CDC09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13C868C-0070-AD4D-A634-D6382BA3489A}"/>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4" name="Footer Placeholder 3">
            <a:extLst>
              <a:ext uri="{FF2B5EF4-FFF2-40B4-BE49-F238E27FC236}">
                <a16:creationId xmlns:a16="http://schemas.microsoft.com/office/drawing/2014/main" id="{3ABDF5EE-B517-A542-8E8C-81B850CA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08172F-3959-DB47-ADC0-7A3EA1F19A42}"/>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17733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4A2DE2-C619-D047-81EC-D51F5031AB84}"/>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3" name="Footer Placeholder 2">
            <a:extLst>
              <a:ext uri="{FF2B5EF4-FFF2-40B4-BE49-F238E27FC236}">
                <a16:creationId xmlns:a16="http://schemas.microsoft.com/office/drawing/2014/main" id="{ACC6C756-F33D-244E-BB47-14CF59497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4CF0C2-36C3-924E-9E89-A947F3D3A2A6}"/>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219158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FFEC-39FF-A441-B2BB-B1C649F7B7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6AD442-8E54-4A4C-875E-5F111C1CE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259AB1-1B3A-0A4C-B610-2B8DF3CC0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C77D6D-3147-DF42-8670-C66E643BC962}"/>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6" name="Footer Placeholder 5">
            <a:extLst>
              <a:ext uri="{FF2B5EF4-FFF2-40B4-BE49-F238E27FC236}">
                <a16:creationId xmlns:a16="http://schemas.microsoft.com/office/drawing/2014/main" id="{1E0026B2-24CF-414B-A440-B6B0CFA1CF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200CD-BDC6-8F4F-BE95-2173626CB392}"/>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48476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2805-694E-1E44-8A20-EE06DB8223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E1CD84D-938E-AA41-878D-F6C638B1B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4274A-A942-344E-8B44-45AA03B535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80DBBB-217C-AB47-A95E-B877739A552E}"/>
              </a:ext>
            </a:extLst>
          </p:cNvPr>
          <p:cNvSpPr>
            <a:spLocks noGrp="1"/>
          </p:cNvSpPr>
          <p:nvPr>
            <p:ph type="dt" sz="half" idx="10"/>
          </p:nvPr>
        </p:nvSpPr>
        <p:spPr/>
        <p:txBody>
          <a:bodyPr/>
          <a:lstStyle/>
          <a:p>
            <a:fld id="{99811F40-8E11-D14D-B492-009A21AAF687}" type="datetimeFigureOut">
              <a:rPr lang="en-US" smtClean="0"/>
              <a:t>9/10/21</a:t>
            </a:fld>
            <a:endParaRPr lang="en-US"/>
          </a:p>
        </p:txBody>
      </p:sp>
      <p:sp>
        <p:nvSpPr>
          <p:cNvPr id="6" name="Footer Placeholder 5">
            <a:extLst>
              <a:ext uri="{FF2B5EF4-FFF2-40B4-BE49-F238E27FC236}">
                <a16:creationId xmlns:a16="http://schemas.microsoft.com/office/drawing/2014/main" id="{FC54B37F-30E4-EC46-9B09-527A5246B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32D35-FC97-934F-8FA5-DF541C4B2C31}"/>
              </a:ext>
            </a:extLst>
          </p:cNvPr>
          <p:cNvSpPr>
            <a:spLocks noGrp="1"/>
          </p:cNvSpPr>
          <p:nvPr>
            <p:ph type="sldNum" sz="quarter" idx="12"/>
          </p:nvPr>
        </p:nvSpPr>
        <p:spPr/>
        <p:txBody>
          <a:bodyPr/>
          <a:lstStyle/>
          <a:p>
            <a:fld id="{A8A03840-E52F-E845-ADB9-985296BB9A50}" type="slidenum">
              <a:rPr lang="en-US" smtClean="0"/>
              <a:t>‹#›</a:t>
            </a:fld>
            <a:endParaRPr lang="en-US"/>
          </a:p>
        </p:txBody>
      </p:sp>
    </p:spTree>
    <p:extLst>
      <p:ext uri="{BB962C8B-B14F-4D97-AF65-F5344CB8AC3E}">
        <p14:creationId xmlns:p14="http://schemas.microsoft.com/office/powerpoint/2010/main" val="328709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2EF15-C44C-FA4D-A468-44349DCF4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DE017A-B09D-7848-99F6-B5F25BEBA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BA76C6-7CBD-2948-ACA6-CEAECEF699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11F40-8E11-D14D-B492-009A21AAF687}" type="datetimeFigureOut">
              <a:rPr lang="en-US" smtClean="0"/>
              <a:t>9/10/21</a:t>
            </a:fld>
            <a:endParaRPr lang="en-US"/>
          </a:p>
        </p:txBody>
      </p:sp>
      <p:sp>
        <p:nvSpPr>
          <p:cNvPr id="5" name="Footer Placeholder 4">
            <a:extLst>
              <a:ext uri="{FF2B5EF4-FFF2-40B4-BE49-F238E27FC236}">
                <a16:creationId xmlns:a16="http://schemas.microsoft.com/office/drawing/2014/main" id="{0A56E38D-F3FD-A24A-8259-841923D47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496E45-17FD-CD4C-A293-AEDB3EED9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03840-E52F-E845-ADB9-985296BB9A50}" type="slidenum">
              <a:rPr lang="en-US" smtClean="0"/>
              <a:t>‹#›</a:t>
            </a:fld>
            <a:endParaRPr lang="en-US"/>
          </a:p>
        </p:txBody>
      </p:sp>
    </p:spTree>
    <p:extLst>
      <p:ext uri="{BB962C8B-B14F-4D97-AF65-F5344CB8AC3E}">
        <p14:creationId xmlns:p14="http://schemas.microsoft.com/office/powerpoint/2010/main" val="370148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DCC213-A7F6-204A-9AE3-4E127E766BCE}"/>
              </a:ext>
            </a:extLst>
          </p:cNvPr>
          <p:cNvSpPr>
            <a:spLocks noGrp="1"/>
          </p:cNvSpPr>
          <p:nvPr>
            <p:ph idx="1"/>
          </p:nvPr>
        </p:nvSpPr>
        <p:spPr>
          <a:xfrm>
            <a:off x="504000" y="504000"/>
            <a:ext cx="11233150" cy="5832474"/>
          </a:xfrm>
        </p:spPr>
        <p:txBody>
          <a:bodyPr lIns="0" tIns="0" rIns="0" bIns="0" anchor="ctr" anchorCtr="0">
            <a:normAutofit/>
          </a:bodyPr>
          <a:lstStyle/>
          <a:p>
            <a:pPr marL="0" indent="0" algn="ctr">
              <a:lnSpc>
                <a:spcPct val="100000"/>
              </a:lnSpc>
              <a:spcBef>
                <a:spcPts val="0"/>
              </a:spcBef>
              <a:buNone/>
            </a:pPr>
            <a:r>
              <a:rPr lang="en-GB" sz="3200" dirty="0">
                <a:latin typeface="Franklin Gothic Medium" panose="020B0603020102020204" pitchFamily="34" charset="0"/>
              </a:rPr>
              <a:t>These slides accompany </a:t>
            </a:r>
            <a:r>
              <a:rPr lang="en-GB" sz="3200" b="1" dirty="0">
                <a:latin typeface="Franklin Gothic Demi" panose="020B0603020102020204" pitchFamily="34" charset="0"/>
              </a:rPr>
              <a:t>Service 2</a:t>
            </a:r>
            <a:endParaRPr lang="en-GB" sz="3200" dirty="0">
              <a:latin typeface="Franklin Gothic Medium" panose="020B0603020102020204" pitchFamily="34" charset="0"/>
            </a:endParaRPr>
          </a:p>
          <a:p>
            <a:pPr marL="0" indent="0" algn="ctr">
              <a:lnSpc>
                <a:spcPct val="100000"/>
              </a:lnSpc>
              <a:spcBef>
                <a:spcPts val="0"/>
              </a:spcBef>
              <a:buNone/>
            </a:pPr>
            <a:endParaRPr lang="en-GB" sz="2000" dirty="0">
              <a:latin typeface="Franklin Gothic Medium" panose="020B0603020102020204" pitchFamily="34" charset="0"/>
            </a:endParaRPr>
          </a:p>
          <a:p>
            <a:pPr marL="0" indent="0" algn="ctr">
              <a:lnSpc>
                <a:spcPct val="100000"/>
              </a:lnSpc>
              <a:spcBef>
                <a:spcPts val="0"/>
              </a:spcBef>
              <a:buNone/>
            </a:pPr>
            <a:r>
              <a:rPr lang="en-GB" sz="3200" b="1" dirty="0">
                <a:latin typeface="Franklin Gothic Demi" panose="020B0603020102020204" pitchFamily="34" charset="0"/>
              </a:rPr>
              <a:t>A Local Arrangement Service</a:t>
            </a:r>
          </a:p>
          <a:p>
            <a:pPr marL="0" indent="0" algn="ctr">
              <a:lnSpc>
                <a:spcPct val="100000"/>
              </a:lnSpc>
              <a:spcBef>
                <a:spcPts val="0"/>
              </a:spcBef>
              <a:buNone/>
            </a:pPr>
            <a:endParaRPr lang="en-GB" sz="2000" b="1" dirty="0">
              <a:latin typeface="Franklin Gothic Demi" panose="020B0603020102020204" pitchFamily="34" charset="0"/>
            </a:endParaRPr>
          </a:p>
          <a:p>
            <a:pPr marL="0" indent="0" algn="ctr">
              <a:lnSpc>
                <a:spcPct val="100000"/>
              </a:lnSpc>
              <a:spcBef>
                <a:spcPts val="0"/>
              </a:spcBef>
              <a:buNone/>
            </a:pPr>
            <a:r>
              <a:rPr lang="en-GB" sz="3200" dirty="0">
                <a:latin typeface="Franklin Gothic Medium" panose="020B0603020102020204" pitchFamily="34" charset="0"/>
              </a:rPr>
              <a:t>There are explanatory notes for the leader in the Global Relationship Worship Resource Pack, which you can download from the Methodist Church website.</a:t>
            </a:r>
          </a:p>
          <a:p>
            <a:pPr marL="0" indent="0" algn="ctr">
              <a:lnSpc>
                <a:spcPct val="100000"/>
              </a:lnSpc>
              <a:spcBef>
                <a:spcPts val="0"/>
              </a:spcBef>
              <a:buNone/>
            </a:pPr>
            <a:endParaRPr lang="en-GB" sz="2000" dirty="0">
              <a:latin typeface="Franklin Gothic Medium" panose="020B0603020102020204" pitchFamily="34" charset="0"/>
            </a:endParaRPr>
          </a:p>
          <a:p>
            <a:pPr marL="0" indent="0" algn="ctr">
              <a:lnSpc>
                <a:spcPct val="100000"/>
              </a:lnSpc>
              <a:spcBef>
                <a:spcPts val="0"/>
              </a:spcBef>
              <a:buNone/>
            </a:pPr>
            <a:r>
              <a:rPr lang="en-GB" sz="3200" dirty="0">
                <a:latin typeface="Franklin Gothic Medium" panose="020B0603020102020204" pitchFamily="34" charset="0"/>
              </a:rPr>
              <a:t>You can edit slides and insert hymn lyrics if you have the correct CCLI licence for your church or venue.</a:t>
            </a:r>
          </a:p>
        </p:txBody>
      </p:sp>
    </p:spTree>
    <p:extLst>
      <p:ext uri="{BB962C8B-B14F-4D97-AF65-F5344CB8AC3E}">
        <p14:creationId xmlns:p14="http://schemas.microsoft.com/office/powerpoint/2010/main" val="388827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795963"/>
          </a:xfrm>
        </p:spPr>
        <p:txBody>
          <a:bodyPr vert="horz" lIns="91440" tIns="45720" rIns="91440" bIns="45720" rtlCol="0" anchor="t">
            <a:normAutofit/>
          </a:bodyPr>
          <a:lstStyle/>
          <a:p>
            <a:pPr>
              <a:lnSpc>
                <a:spcPct val="100000"/>
              </a:lnSpc>
            </a:pPr>
            <a:r>
              <a:rPr lang="en-US" sz="4000" b="1"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[6 of 7]</a:t>
            </a:r>
            <a:br>
              <a:rPr lang="en-GB" sz="4000" dirty="0">
                <a:solidFill>
                  <a:srgbClr val="C00000"/>
                </a:solidFill>
                <a:latin typeface="Franklin Gothic Demi" panose="020B0603020102020204" pitchFamily="34" charset="0"/>
                <a:ea typeface="Calibri" panose="020F0502020204030204" pitchFamily="34" charset="0"/>
                <a:cs typeface="Times New Roman" panose="02020603050405020304" pitchFamily="18" charset="0"/>
              </a:rPr>
            </a:br>
            <a:br>
              <a:rPr lang="en-GB" sz="2000" dirty="0">
                <a:solidFill>
                  <a:srgbClr val="C00000"/>
                </a:solidFill>
                <a:latin typeface="Franklin Gothic Medium" panose="020B0603020102020204" pitchFamily="34" charset="0"/>
                <a:ea typeface="Calibri" panose="020F0502020204030204" pitchFamily="34" charset="0"/>
                <a:cs typeface="Times New Roman" panose="02020603050405020304" pitchFamily="18" charset="0"/>
              </a:rPr>
            </a:br>
            <a:r>
              <a:rPr lang="en-GB" sz="3200" dirty="0">
                <a:latin typeface="Franklin Gothic Medium" panose="020B0603020102020204" pitchFamily="34" charset="0"/>
              </a:rPr>
              <a:t>Forgive us when we insist that others need to change, to adjust, but that we can remain the same.</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Forgive us for stubborn hearts and unbending wills.</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O God, we forget that you are always willing to meet us on the road to repentance. You journey with us and, in doing so, show us where change is possible.</a:t>
            </a:r>
            <a:endParaRPr lang="en-US" sz="3200" dirty="0">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171311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795963"/>
          </a:xfrm>
        </p:spPr>
        <p:txBody>
          <a:bodyPr vert="horz" lIns="91440" tIns="45720" rIns="91440" bIns="45720" rtlCol="0" anchor="t">
            <a:normAutofit/>
          </a:bodyPr>
          <a:lstStyle/>
          <a:p>
            <a:pPr>
              <a:lnSpc>
                <a:spcPct val="100000"/>
              </a:lnSpc>
            </a:pPr>
            <a:r>
              <a:rPr lang="en-US" sz="4000" b="1"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[7 of 7]</a:t>
            </a:r>
            <a:br>
              <a:rPr lang="en-GB" sz="4000" dirty="0">
                <a:solidFill>
                  <a:srgbClr val="C00000"/>
                </a:solidFill>
                <a:latin typeface="Franklin Gothic Demi" panose="020B0603020102020204" pitchFamily="34" charset="0"/>
                <a:ea typeface="Calibri" panose="020F0502020204030204" pitchFamily="34" charset="0"/>
                <a:cs typeface="Times New Roman" panose="02020603050405020304" pitchFamily="18" charset="0"/>
              </a:rPr>
            </a:br>
            <a:br>
              <a:rPr lang="en-GB" sz="2000" dirty="0">
                <a:solidFill>
                  <a:srgbClr val="C00000"/>
                </a:solidFill>
                <a:latin typeface="Franklin Gothic Demi" panose="020B0603020102020204" pitchFamily="34" charset="0"/>
                <a:ea typeface="Calibri" panose="020F0502020204030204" pitchFamily="34" charset="0"/>
                <a:cs typeface="Times New Roman" panose="02020603050405020304" pitchFamily="18" charset="0"/>
              </a:rPr>
            </a:br>
            <a:r>
              <a:rPr lang="en-GB" sz="3200" dirty="0">
                <a:latin typeface="Franklin Gothic Medium" panose="020B0603020102020204" pitchFamily="34" charset="0"/>
              </a:rPr>
              <a:t>We see this in the way that Jesus journeyed with his disciples even as they continued to misunderstand the nature of true servanthood. May the Holy Spirit help us to remove the logs of selfishness from our hearts. May we know that only you can cleanse us, heal us and restore us.</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Celebrating your forgiveness and welcome, we ask this in the name of Jesus Christ, who is our Lord and our Saviour. </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b="1" dirty="0">
                <a:latin typeface="Franklin Gothic Demi" panose="020B0603020102020204" pitchFamily="34" charset="0"/>
              </a:rPr>
              <a:t>Amen.</a:t>
            </a:r>
            <a:endParaRPr lang="en-US" sz="3200" b="1" dirty="0">
              <a:latin typeface="Franklin Gothic Demi"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368635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E27816-391D-BF45-A4C0-B57F4265EC0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347411" y="0"/>
            <a:ext cx="7844589" cy="6858000"/>
          </a:xfrm>
          <a:prstGeom prst="rect">
            <a:avLst/>
          </a:prstGeom>
        </p:spPr>
      </p:pic>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3426316" cy="5841238"/>
          </a:xfrm>
        </p:spPr>
        <p:txBody>
          <a:bodyPr vert="horz" lIns="91440" tIns="45720" rIns="91440" bIns="45720" rtlCol="0" anchor="t">
            <a:normAutofit/>
          </a:bodyPr>
          <a:lstStyle/>
          <a:p>
            <a:pPr>
              <a:spcBef>
                <a:spcPts val="0"/>
              </a:spcBef>
              <a:spcAft>
                <a:spcPts val="1400"/>
              </a:spcAft>
            </a:pPr>
            <a:r>
              <a:rPr lang="en-US" sz="4000" b="1" i="1" dirty="0">
                <a:solidFill>
                  <a:srgbClr val="C00000"/>
                </a:solidFill>
                <a:latin typeface="Franklin Gothic Demi" panose="020B0603020102020204" pitchFamily="34" charset="0"/>
              </a:rPr>
              <a:t>First (all-age) </a:t>
            </a:r>
            <a:br>
              <a:rPr lang="en-US" sz="4000" b="1" i="1" dirty="0">
                <a:solidFill>
                  <a:srgbClr val="C00000"/>
                </a:solidFill>
                <a:latin typeface="Franklin Gothic Demi" panose="020B0603020102020204" pitchFamily="34" charset="0"/>
              </a:rPr>
            </a:br>
            <a:r>
              <a:rPr lang="en-US" sz="4000" b="1" i="1" dirty="0">
                <a:solidFill>
                  <a:srgbClr val="C00000"/>
                </a:solidFill>
                <a:latin typeface="Franklin Gothic Demi" panose="020B0603020102020204" pitchFamily="34" charset="0"/>
              </a:rPr>
              <a:t>address</a:t>
            </a:r>
            <a:br>
              <a:rPr lang="en-US" sz="4000" b="1" i="1" dirty="0">
                <a:solidFill>
                  <a:srgbClr val="C00000"/>
                </a:solidFill>
                <a:latin typeface="Franklin Gothic Demi" panose="020B0603020102020204" pitchFamily="34" charset="0"/>
              </a:rPr>
            </a:br>
            <a:br>
              <a:rPr lang="en-US" sz="1000" dirty="0">
                <a:solidFill>
                  <a:srgbClr val="C00000"/>
                </a:solidFill>
                <a:latin typeface="Franklin Gothic Medium" panose="020B0603020102020204" pitchFamily="34" charset="0"/>
              </a:rPr>
            </a:br>
            <a:br>
              <a:rPr lang="en-US" sz="1000" dirty="0">
                <a:solidFill>
                  <a:srgbClr val="C00000"/>
                </a:solidFill>
                <a:latin typeface="Franklin Gothic Medium" panose="020B0603020102020204" pitchFamily="34" charset="0"/>
              </a:rPr>
            </a:br>
            <a:r>
              <a:rPr lang="en-GB" sz="2400" dirty="0">
                <a:latin typeface="Franklin Gothic Medium" panose="020B0603020102020204" pitchFamily="34" charset="0"/>
              </a:rPr>
              <a:t>A story of forgiveness from Barbara Easton, the Vice-President of the Conference</a:t>
            </a:r>
            <a:br>
              <a:rPr lang="en-GB" sz="2400" dirty="0">
                <a:latin typeface="Franklin Gothic Medium" panose="020B0603020102020204" pitchFamily="34" charset="0"/>
              </a:rPr>
            </a:br>
            <a:br>
              <a:rPr lang="en-GB" sz="2400" dirty="0">
                <a:latin typeface="Franklin Gothic Medium" panose="020B0603020102020204" pitchFamily="34" charset="0"/>
              </a:rPr>
            </a:br>
            <a:r>
              <a:rPr lang="en-GB" sz="4000" dirty="0">
                <a:latin typeface="Franklin Gothic Medium" panose="020B0603020102020204" pitchFamily="34" charset="0"/>
              </a:rPr>
              <a:t>Koko Kondo's story</a:t>
            </a:r>
            <a:endParaRPr lang="en-US" sz="4000" dirty="0">
              <a:solidFill>
                <a:srgbClr val="C00000"/>
              </a:solidFill>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394361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8C0B8EDA-B85B-734B-9068-880EDE00D332}"/>
              </a:ext>
            </a:extLst>
          </p:cNvPr>
          <p:cNvSpPr txBox="1">
            <a:spLocks/>
          </p:cNvSpPr>
          <p:nvPr/>
        </p:nvSpPr>
        <p:spPr>
          <a:xfrm>
            <a:off x="504000" y="504000"/>
            <a:ext cx="11232000" cy="585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6000" b="1" dirty="0">
                <a:solidFill>
                  <a:srgbClr val="C00000"/>
                </a:solidFill>
                <a:latin typeface="Franklin Gothic Demi" panose="020B0603020102020204" pitchFamily="34" charset="0"/>
              </a:rPr>
              <a:t>Hymn</a:t>
            </a:r>
            <a:endParaRPr lang="en-GB" sz="6000" dirty="0">
              <a:latin typeface="Franklin Gothic Medium" panose="020B0603020102020204" pitchFamily="34" charset="0"/>
            </a:endParaRPr>
          </a:p>
          <a:p>
            <a:pPr algn="ctr">
              <a:defRPr/>
            </a:pPr>
            <a:endParaRPr lang="en-GB" sz="2000" dirty="0">
              <a:latin typeface="Franklin Gothic Medium" panose="020B0603020102020204" pitchFamily="34" charset="0"/>
            </a:endParaRPr>
          </a:p>
          <a:p>
            <a:pPr algn="ctr">
              <a:lnSpc>
                <a:spcPct val="100000"/>
              </a:lnSpc>
              <a:defRPr/>
            </a:pPr>
            <a:r>
              <a:rPr lang="en-GB" sz="4000" dirty="0">
                <a:latin typeface="Franklin Gothic Medium" panose="020B0603020102020204" pitchFamily="34" charset="0"/>
              </a:rPr>
              <a:t>Amazing grace - how sweet the sound</a:t>
            </a:r>
            <a:br>
              <a:rPr lang="en-GB" sz="4000" b="1" dirty="0">
                <a:latin typeface="Franklin Gothic Demi" panose="020B0603020102020204" pitchFamily="34" charset="0"/>
              </a:rPr>
            </a:br>
            <a:r>
              <a:rPr lang="en-GB" sz="4000" b="1" dirty="0">
                <a:latin typeface="Franklin Gothic Demi" panose="020B0603020102020204" pitchFamily="34" charset="0"/>
              </a:rPr>
              <a:t>(</a:t>
            </a:r>
            <a:r>
              <a:rPr lang="en-GB" sz="4000" b="1" i="1" dirty="0" err="1">
                <a:latin typeface="Franklin Gothic Demi" panose="020B0603020102020204" pitchFamily="34" charset="0"/>
              </a:rPr>
              <a:t>StF</a:t>
            </a:r>
            <a:r>
              <a:rPr lang="en-GB" sz="4000" b="1" dirty="0">
                <a:latin typeface="Franklin Gothic Demi" panose="020B0603020102020204" pitchFamily="34" charset="0"/>
              </a:rPr>
              <a:t> 440 </a:t>
            </a:r>
            <a:r>
              <a:rPr lang="en-GB" sz="4000" dirty="0">
                <a:latin typeface="Franklin Gothic Medium" panose="020B0603020102020204" pitchFamily="34" charset="0"/>
              </a:rPr>
              <a:t>or</a:t>
            </a:r>
            <a:r>
              <a:rPr lang="en-GB" sz="4000" b="1" dirty="0">
                <a:latin typeface="Franklin Gothic Demi" panose="020B0603020102020204" pitchFamily="34" charset="0"/>
              </a:rPr>
              <a:t> </a:t>
            </a:r>
            <a:r>
              <a:rPr lang="en-GB" sz="4000" b="1" i="1" dirty="0">
                <a:latin typeface="Franklin Gothic Demi" panose="020B0603020102020204" pitchFamily="34" charset="0"/>
              </a:rPr>
              <a:t>H&amp;P</a:t>
            </a:r>
            <a:r>
              <a:rPr lang="en-GB" sz="4000" b="1" dirty="0">
                <a:latin typeface="Franklin Gothic Demi" panose="020B0603020102020204" pitchFamily="34" charset="0"/>
              </a:rPr>
              <a:t> 215)</a:t>
            </a:r>
            <a:endParaRPr lang="en-US" sz="4000" b="1" dirty="0">
              <a:solidFill>
                <a:srgbClr val="C00000"/>
              </a:solidFill>
              <a:latin typeface="Franklin Gothic Demi" panose="020B0603020102020204" pitchFamily="34" charset="0"/>
            </a:endParaRPr>
          </a:p>
        </p:txBody>
      </p:sp>
    </p:spTree>
    <p:extLst>
      <p:ext uri="{BB962C8B-B14F-4D97-AF65-F5344CB8AC3E}">
        <p14:creationId xmlns:p14="http://schemas.microsoft.com/office/powerpoint/2010/main" val="861312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74665-D8F0-5A42-BB37-985D1C91E51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196636" cy="5832475"/>
          </a:xfrm>
        </p:spPr>
        <p:txBody>
          <a:bodyPr vert="horz" lIns="91440" tIns="45720" rIns="91440" bIns="45720" rtlCol="0" anchor="t">
            <a:normAutofit/>
          </a:bodyPr>
          <a:lstStyle/>
          <a:p>
            <a:pPr lvl="0">
              <a:defRPr/>
            </a:pPr>
            <a:r>
              <a:rPr lang="en-GB" sz="4000" dirty="0">
                <a:solidFill>
                  <a:srgbClr val="C00000"/>
                </a:solidFill>
                <a:latin typeface="Franklin Gothic Demi" panose="020B0603020102020204" pitchFamily="34" charset="0"/>
              </a:rPr>
              <a:t>                                                  Junior Church begins</a:t>
            </a:r>
            <a:endParaRPr lang="en-US" sz="3600" dirty="0">
              <a:solidFill>
                <a:srgbClr val="C00000"/>
              </a:solidFill>
              <a:latin typeface="Franklin Gothic Demi"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290284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841238"/>
          </a:xfrm>
        </p:spPr>
        <p:txBody>
          <a:bodyPr vert="horz" lIns="91440" tIns="45720" rIns="91440" bIns="45720" rtlCol="0" anchor="ctr">
            <a:normAutofit/>
          </a:bodyPr>
          <a:lstStyle/>
          <a:p>
            <a:pPr algn="ctr"/>
            <a:r>
              <a:rPr lang="en-US" sz="6000" b="1" dirty="0">
                <a:solidFill>
                  <a:srgbClr val="C00000"/>
                </a:solidFill>
                <a:latin typeface="Franklin Gothic Demi" panose="020B0603020102020204" pitchFamily="34" charset="0"/>
              </a:rPr>
              <a:t>Reading</a:t>
            </a:r>
            <a:br>
              <a:rPr lang="en-US" sz="4000" dirty="0">
                <a:latin typeface="Franklin Gothic Medium" panose="020B0603020102020204" pitchFamily="34" charset="0"/>
              </a:rPr>
            </a:br>
            <a:br>
              <a:rPr lang="en-US" sz="2000" dirty="0">
                <a:latin typeface="Franklin Gothic Medium" panose="020B0603020102020204" pitchFamily="34" charset="0"/>
              </a:rPr>
            </a:br>
            <a:r>
              <a:rPr lang="en-GB" sz="4000" b="1" dirty="0">
                <a:latin typeface="Franklin Gothic Demi" panose="020B0603020102020204" pitchFamily="34" charset="0"/>
              </a:rPr>
              <a:t>Deuteronomy 26:5-13</a:t>
            </a:r>
            <a:endParaRPr lang="en-US" sz="4000" dirty="0">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312130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1CD484-2844-BA44-A5CD-1C293185925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108700" y="0"/>
            <a:ext cx="7083300" cy="6858001"/>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8" name="Title 1">
            <a:extLst>
              <a:ext uri="{FF2B5EF4-FFF2-40B4-BE49-F238E27FC236}">
                <a16:creationId xmlns:a16="http://schemas.microsoft.com/office/drawing/2014/main" id="{458048A1-452F-C341-8597-0E8004D60071}"/>
              </a:ext>
            </a:extLst>
          </p:cNvPr>
          <p:cNvSpPr>
            <a:spLocks noGrp="1"/>
          </p:cNvSpPr>
          <p:nvPr>
            <p:ph type="title"/>
          </p:nvPr>
        </p:nvSpPr>
        <p:spPr>
          <a:xfrm>
            <a:off x="504000" y="504000"/>
            <a:ext cx="4269168" cy="5841238"/>
          </a:xfrm>
        </p:spPr>
        <p:txBody>
          <a:bodyPr anchor="t">
            <a:normAutofit fontScale="90000"/>
          </a:bodyPr>
          <a:lstStyle/>
          <a:p>
            <a:r>
              <a:rPr lang="en-US" sz="3200" b="1" dirty="0">
                <a:solidFill>
                  <a:srgbClr val="C00000"/>
                </a:solidFill>
                <a:latin typeface="Franklin Gothic Demi" panose="020B0603020102020204" pitchFamily="34" charset="0"/>
              </a:rPr>
              <a:t>First reflection</a:t>
            </a:r>
            <a:br>
              <a:rPr lang="en-US" sz="3200" b="1" dirty="0">
                <a:solidFill>
                  <a:srgbClr val="C00000"/>
                </a:solidFill>
                <a:latin typeface="Franklin Gothic Demi" panose="020B0603020102020204" pitchFamily="34" charset="0"/>
              </a:rPr>
            </a:br>
            <a:br>
              <a:rPr lang="en-US" sz="2200" b="1" dirty="0">
                <a:solidFill>
                  <a:srgbClr val="C00000"/>
                </a:solidFill>
                <a:latin typeface="Franklin Gothic Demi" panose="020B0603020102020204" pitchFamily="34" charset="0"/>
              </a:rPr>
            </a:br>
            <a:r>
              <a:rPr lang="en-GB" sz="3200" dirty="0">
                <a:latin typeface="Franklin Gothic Medium" panose="020B0603020102020204" pitchFamily="34" charset="0"/>
              </a:rPr>
              <a:t>The presidential theme this year is, ‘God’s table: an invitation for all’. </a:t>
            </a:r>
            <a:br>
              <a:rPr lang="en-GB" sz="3200" dirty="0">
                <a:latin typeface="Franklin Gothic Medium" panose="020B0603020102020204" pitchFamily="34" charset="0"/>
              </a:rPr>
            </a:br>
            <a:br>
              <a:rPr lang="en-GB" sz="2200" dirty="0">
                <a:latin typeface="Franklin Gothic Medium" panose="020B0603020102020204" pitchFamily="34" charset="0"/>
              </a:rPr>
            </a:br>
            <a:r>
              <a:rPr lang="en-GB" sz="3200" dirty="0">
                <a:latin typeface="Franklin Gothic Medium" panose="020B0603020102020204" pitchFamily="34" charset="0"/>
              </a:rPr>
              <a:t>Hear a reflection from Barbara Easton, Vice-President of the Conference, from her recent online visit to the Methodist Church in Peru.</a:t>
            </a:r>
            <a:endParaRPr lang="en-US" sz="32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66955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8C0B8EDA-B85B-734B-9068-880EDE00D332}"/>
              </a:ext>
            </a:extLst>
          </p:cNvPr>
          <p:cNvSpPr txBox="1">
            <a:spLocks/>
          </p:cNvSpPr>
          <p:nvPr/>
        </p:nvSpPr>
        <p:spPr>
          <a:xfrm>
            <a:off x="504000" y="504000"/>
            <a:ext cx="11232000" cy="585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6000" b="1" dirty="0">
                <a:solidFill>
                  <a:srgbClr val="C00000"/>
                </a:solidFill>
                <a:latin typeface="Franklin Gothic Demi" panose="020B0603020102020204" pitchFamily="34" charset="0"/>
              </a:rPr>
              <a:t>Hymn</a:t>
            </a:r>
            <a:endParaRPr lang="en-GB" sz="6000" b="1" dirty="0">
              <a:solidFill>
                <a:prstClr val="black"/>
              </a:solidFill>
              <a:latin typeface="Franklin Gothic Demi" panose="020B0603020102020204" pitchFamily="34" charset="0"/>
            </a:endParaRPr>
          </a:p>
          <a:p>
            <a:pPr algn="ctr">
              <a:lnSpc>
                <a:spcPct val="100000"/>
              </a:lnSpc>
              <a:defRPr/>
            </a:pPr>
            <a:endParaRPr lang="en-GB" sz="2000" dirty="0">
              <a:solidFill>
                <a:prstClr val="black"/>
              </a:solidFill>
              <a:latin typeface="Franklin Gothic Medium" panose="020B0603020102020204" pitchFamily="34" charset="0"/>
            </a:endParaRPr>
          </a:p>
          <a:p>
            <a:pPr algn="ctr">
              <a:lnSpc>
                <a:spcPct val="100000"/>
              </a:lnSpc>
              <a:defRPr/>
            </a:pPr>
            <a:r>
              <a:rPr lang="en-GB" sz="4000" dirty="0">
                <a:solidFill>
                  <a:prstClr val="black"/>
                </a:solidFill>
                <a:latin typeface="Franklin Gothic Medium" panose="020B0603020102020204" pitchFamily="34" charset="0"/>
              </a:rPr>
              <a:t>Lord, your church on earth is seeking</a:t>
            </a:r>
            <a:r>
              <a:rPr lang="en-GB" sz="4000" dirty="0">
                <a:latin typeface="Franklin Gothic Medium" panose="020B0603020102020204" pitchFamily="34" charset="0"/>
              </a:rPr>
              <a:t> </a:t>
            </a:r>
          </a:p>
          <a:p>
            <a:pPr algn="ctr">
              <a:lnSpc>
                <a:spcPct val="100000"/>
              </a:lnSpc>
              <a:defRPr/>
            </a:pPr>
            <a:r>
              <a:rPr lang="en-GB" sz="4000" b="1" dirty="0">
                <a:latin typeface="Franklin Gothic Demi" panose="020B0603020102020204" pitchFamily="34" charset="0"/>
              </a:rPr>
              <a:t>(</a:t>
            </a:r>
            <a:r>
              <a:rPr lang="en-GB" sz="4000" b="1" i="1" dirty="0" err="1">
                <a:latin typeface="Franklin Gothic Demi" panose="020B0603020102020204" pitchFamily="34" charset="0"/>
              </a:rPr>
              <a:t>StF</a:t>
            </a:r>
            <a:r>
              <a:rPr lang="en-GB" sz="4000" b="1" dirty="0">
                <a:latin typeface="Franklin Gothic Demi" panose="020B0603020102020204" pitchFamily="34" charset="0"/>
              </a:rPr>
              <a:t> 410 </a:t>
            </a:r>
            <a:r>
              <a:rPr lang="en-GB" sz="4000" dirty="0">
                <a:latin typeface="Franklin Gothic Medium" panose="020B0603020102020204" pitchFamily="34" charset="0"/>
              </a:rPr>
              <a:t>or</a:t>
            </a:r>
            <a:r>
              <a:rPr lang="en-GB" sz="4000" b="1" dirty="0">
                <a:latin typeface="Franklin Gothic Demi" panose="020B0603020102020204" pitchFamily="34" charset="0"/>
              </a:rPr>
              <a:t> </a:t>
            </a:r>
            <a:r>
              <a:rPr lang="en-GB" sz="4000" b="1" i="1" dirty="0">
                <a:latin typeface="Franklin Gothic Demi" panose="020B0603020102020204" pitchFamily="34" charset="0"/>
              </a:rPr>
              <a:t>H&amp;P</a:t>
            </a:r>
            <a:r>
              <a:rPr lang="en-GB" sz="4000" b="1" dirty="0">
                <a:latin typeface="Franklin Gothic Demi" panose="020B0603020102020204" pitchFamily="34" charset="0"/>
              </a:rPr>
              <a:t> 774)</a:t>
            </a:r>
            <a:endParaRPr lang="en-US" sz="4000" b="1" dirty="0">
              <a:solidFill>
                <a:srgbClr val="C00000"/>
              </a:solidFill>
              <a:latin typeface="Franklin Gothic Demi" panose="020B0603020102020204" pitchFamily="34" charset="0"/>
            </a:endParaRPr>
          </a:p>
        </p:txBody>
      </p:sp>
    </p:spTree>
    <p:extLst>
      <p:ext uri="{BB962C8B-B14F-4D97-AF65-F5344CB8AC3E}">
        <p14:creationId xmlns:p14="http://schemas.microsoft.com/office/powerpoint/2010/main" val="416426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03999"/>
            <a:ext cx="11208575" cy="583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C00000"/>
                </a:solidFill>
                <a:latin typeface="Franklin Gothic Demi" panose="020B0603020102020204" pitchFamily="34" charset="0"/>
              </a:rPr>
              <a:t>Reading</a:t>
            </a:r>
            <a:endParaRPr lang="en-GB" sz="6000" b="1" dirty="0">
              <a:solidFill>
                <a:srgbClr val="C00000"/>
              </a:solidFill>
              <a:latin typeface="Franklin Gothic Demi" panose="020B0603020102020204" pitchFamily="34" charset="0"/>
            </a:endParaRPr>
          </a:p>
          <a:p>
            <a:pPr algn="ctr"/>
            <a:endParaRPr lang="en-GB" sz="2000" b="1" dirty="0">
              <a:latin typeface="Franklin Gothic Demi" panose="020B0603020102020204" pitchFamily="34" charset="0"/>
            </a:endParaRPr>
          </a:p>
          <a:p>
            <a:pPr algn="ctr"/>
            <a:r>
              <a:rPr lang="en-GB" sz="4000" b="1" dirty="0">
                <a:latin typeface="Franklin Gothic Demi" panose="020B0603020102020204" pitchFamily="34" charset="0"/>
              </a:rPr>
              <a:t>Mark 2:13-22</a:t>
            </a:r>
            <a:endParaRPr lang="en-US" sz="4000" i="1" dirty="0">
              <a:latin typeface="Franklin Gothic Medium" panose="020B0603020102020204" pitchFamily="34" charset="0"/>
            </a:endParaRPr>
          </a:p>
        </p:txBody>
      </p:sp>
    </p:spTree>
    <p:extLst>
      <p:ext uri="{BB962C8B-B14F-4D97-AF65-F5344CB8AC3E}">
        <p14:creationId xmlns:p14="http://schemas.microsoft.com/office/powerpoint/2010/main" val="205995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E164DF3-669E-A448-B34E-E43659277D0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22821" y="0"/>
            <a:ext cx="8069179" cy="6858000"/>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
        <p:nvSpPr>
          <p:cNvPr id="8" name="Title 1">
            <a:extLst>
              <a:ext uri="{FF2B5EF4-FFF2-40B4-BE49-F238E27FC236}">
                <a16:creationId xmlns:a16="http://schemas.microsoft.com/office/drawing/2014/main" id="{458048A1-452F-C341-8597-0E8004D60071}"/>
              </a:ext>
            </a:extLst>
          </p:cNvPr>
          <p:cNvSpPr>
            <a:spLocks noGrp="1"/>
          </p:cNvSpPr>
          <p:nvPr>
            <p:ph type="title"/>
          </p:nvPr>
        </p:nvSpPr>
        <p:spPr>
          <a:xfrm>
            <a:off x="504001" y="504000"/>
            <a:ext cx="3409631" cy="5841238"/>
          </a:xfrm>
        </p:spPr>
        <p:txBody>
          <a:bodyPr anchor="t">
            <a:normAutofit/>
          </a:bodyPr>
          <a:lstStyle/>
          <a:p>
            <a:r>
              <a:rPr lang="en-US" sz="3200" b="1" dirty="0">
                <a:solidFill>
                  <a:srgbClr val="C00000"/>
                </a:solidFill>
                <a:latin typeface="Franklin Gothic Demi" panose="020B0603020102020204" pitchFamily="34" charset="0"/>
              </a:rPr>
              <a:t>Second reflection</a:t>
            </a:r>
            <a:br>
              <a:rPr lang="en-US" sz="3200" b="1" dirty="0">
                <a:solidFill>
                  <a:srgbClr val="C00000"/>
                </a:solidFill>
                <a:latin typeface="Franklin Gothic Demi" panose="020B0603020102020204" pitchFamily="34" charset="0"/>
              </a:rPr>
            </a:br>
            <a:br>
              <a:rPr lang="en-US" sz="2000" b="1" dirty="0">
                <a:solidFill>
                  <a:srgbClr val="C00000"/>
                </a:solidFill>
                <a:latin typeface="Franklin Gothic Demi" panose="020B0603020102020204" pitchFamily="34" charset="0"/>
              </a:rPr>
            </a:br>
            <a:r>
              <a:rPr lang="en-GB" sz="3200" dirty="0">
                <a:latin typeface="Franklin Gothic Medium" panose="020B0603020102020204" pitchFamily="34" charset="0"/>
              </a:rPr>
              <a:t>Hear a reflection from the Revd Sonia Hicks, President of the Conference, from her recent virtual visit to the Methodist Church in South Africa.</a:t>
            </a:r>
            <a:endParaRPr lang="en-US" sz="32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273286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24A8FC-CAF4-7040-850D-EA6AD2415E76}"/>
              </a:ext>
            </a:extLst>
          </p:cNvPr>
          <p:cNvPicPr>
            <a:picLocks noChangeAspect="1"/>
          </p:cNvPicPr>
          <p:nvPr/>
        </p:nvPicPr>
        <p:blipFill>
          <a:blip r:embed="rId3"/>
          <a:stretch>
            <a:fillRect/>
          </a:stretch>
        </p:blipFill>
        <p:spPr>
          <a:xfrm>
            <a:off x="0" y="0"/>
            <a:ext cx="12192000" cy="6489700"/>
          </a:xfrm>
          <a:prstGeom prst="rect">
            <a:avLst/>
          </a:prstGeom>
        </p:spPr>
      </p:pic>
      <p:sp>
        <p:nvSpPr>
          <p:cNvPr id="3" name="Subtitle 2">
            <a:extLst>
              <a:ext uri="{FF2B5EF4-FFF2-40B4-BE49-F238E27FC236}">
                <a16:creationId xmlns:a16="http://schemas.microsoft.com/office/drawing/2014/main" id="{CB0F4209-F84C-BE44-99D6-1E739DFEB557}"/>
              </a:ext>
            </a:extLst>
          </p:cNvPr>
          <p:cNvSpPr>
            <a:spLocks noGrp="1"/>
          </p:cNvSpPr>
          <p:nvPr>
            <p:ph type="subTitle" idx="1"/>
          </p:nvPr>
        </p:nvSpPr>
        <p:spPr>
          <a:xfrm>
            <a:off x="479425" y="0"/>
            <a:ext cx="5181787" cy="6345237"/>
          </a:xfrm>
        </p:spPr>
        <p:txBody>
          <a:bodyPr anchor="ctr">
            <a:normAutofit/>
          </a:bodyPr>
          <a:lstStyle/>
          <a:p>
            <a:pPr algn="l">
              <a:lnSpc>
                <a:spcPct val="100000"/>
              </a:lnSpc>
            </a:pPr>
            <a:r>
              <a:rPr lang="en-GB" sz="5400" b="1" dirty="0">
                <a:solidFill>
                  <a:schemeClr val="bg1"/>
                </a:solidFill>
                <a:latin typeface="Franklin Gothic Demi" panose="020B0603020102020204" pitchFamily="34" charset="0"/>
              </a:rPr>
              <a:t>God’s table: an invitation for all</a:t>
            </a:r>
          </a:p>
          <a:p>
            <a:pPr algn="l">
              <a:lnSpc>
                <a:spcPct val="100000"/>
              </a:lnSpc>
            </a:pPr>
            <a:endParaRPr lang="en-GB" sz="2000" dirty="0">
              <a:solidFill>
                <a:schemeClr val="bg1"/>
              </a:solidFill>
              <a:latin typeface="Franklin Gothic Book" panose="020B0503020102020204" pitchFamily="34" charset="0"/>
            </a:endParaRPr>
          </a:p>
          <a:p>
            <a:pPr algn="l">
              <a:lnSpc>
                <a:spcPct val="100000"/>
              </a:lnSpc>
            </a:pPr>
            <a:r>
              <a:rPr lang="en-GB" sz="4000" dirty="0">
                <a:solidFill>
                  <a:schemeClr val="bg1"/>
                </a:solidFill>
                <a:latin typeface="Franklin Gothic Medium" panose="020B0603020102020204" pitchFamily="34" charset="0"/>
              </a:rPr>
              <a:t>Worship on the presidential theme 2021/2022</a:t>
            </a:r>
            <a:endParaRPr lang="en-US" sz="4000" dirty="0">
              <a:latin typeface="Franklin Gothic Medium" panose="020B0603020102020204" pitchFamily="34" charset="0"/>
            </a:endParaRPr>
          </a:p>
        </p:txBody>
      </p:sp>
      <p:pic>
        <p:nvPicPr>
          <p:cNvPr id="7" name="Picture 6">
            <a:extLst>
              <a:ext uri="{FF2B5EF4-FFF2-40B4-BE49-F238E27FC236}">
                <a16:creationId xmlns:a16="http://schemas.microsoft.com/office/drawing/2014/main" id="{ACBC4CC5-01CC-8D49-A838-6F46D70A28C6}"/>
              </a:ext>
            </a:extLst>
          </p:cNvPr>
          <p:cNvPicPr>
            <a:picLocks noChangeAspect="1"/>
          </p:cNvPicPr>
          <p:nvPr/>
        </p:nvPicPr>
        <p:blipFill rotWithShape="1">
          <a:blip r:embed="rId4">
            <a:extLst>
              <a:ext uri="{28A0092B-C50C-407E-A947-70E740481C1C}">
                <a14:useLocalDpi xmlns:a14="http://schemas.microsoft.com/office/drawing/2010/main"/>
              </a:ext>
            </a:extLst>
          </a:blip>
          <a:srcRect l="26694" t="30656" r="30950" b="31638"/>
          <a:stretch/>
        </p:blipFill>
        <p:spPr>
          <a:xfrm>
            <a:off x="5209601" y="107444"/>
            <a:ext cx="4562475" cy="5740874"/>
          </a:xfrm>
          <a:prstGeom prst="rect">
            <a:avLst/>
          </a:prstGeom>
        </p:spPr>
      </p:pic>
    </p:spTree>
    <p:extLst>
      <p:ext uri="{BB962C8B-B14F-4D97-AF65-F5344CB8AC3E}">
        <p14:creationId xmlns:p14="http://schemas.microsoft.com/office/powerpoint/2010/main" val="146287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8C0B8EDA-B85B-734B-9068-880EDE00D332}"/>
              </a:ext>
            </a:extLst>
          </p:cNvPr>
          <p:cNvSpPr txBox="1">
            <a:spLocks/>
          </p:cNvSpPr>
          <p:nvPr/>
        </p:nvSpPr>
        <p:spPr>
          <a:xfrm>
            <a:off x="504000" y="504000"/>
            <a:ext cx="11232000" cy="585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6000" b="1" dirty="0">
                <a:solidFill>
                  <a:srgbClr val="C00000"/>
                </a:solidFill>
                <a:latin typeface="Franklin Gothic Demi" panose="020B0603020102020204" pitchFamily="34" charset="0"/>
              </a:rPr>
              <a:t>Hymn</a:t>
            </a:r>
            <a:endParaRPr lang="en-GB" sz="6000" b="1" dirty="0">
              <a:solidFill>
                <a:prstClr val="black"/>
              </a:solidFill>
              <a:latin typeface="Franklin Gothic Demi" panose="020B0603020102020204" pitchFamily="34" charset="0"/>
            </a:endParaRPr>
          </a:p>
          <a:p>
            <a:pPr algn="ctr">
              <a:lnSpc>
                <a:spcPct val="100000"/>
              </a:lnSpc>
              <a:defRPr/>
            </a:pPr>
            <a:endParaRPr lang="en-GB" sz="2000" b="1" dirty="0">
              <a:solidFill>
                <a:prstClr val="black"/>
              </a:solidFill>
              <a:latin typeface="Franklin Gothic Medium" panose="020B0603020102020204" pitchFamily="34" charset="0"/>
            </a:endParaRPr>
          </a:p>
          <a:p>
            <a:pPr algn="ctr">
              <a:lnSpc>
                <a:spcPct val="100000"/>
              </a:lnSpc>
              <a:defRPr/>
            </a:pPr>
            <a:r>
              <a:rPr lang="en-GB" sz="4000" i="1" dirty="0">
                <a:solidFill>
                  <a:prstClr val="black"/>
                </a:solidFill>
                <a:latin typeface="Franklin Gothic Medium" panose="020B0603020102020204" pitchFamily="34" charset="0"/>
              </a:rPr>
              <a:t>Choose from:</a:t>
            </a:r>
          </a:p>
          <a:p>
            <a:pPr algn="ctr">
              <a:lnSpc>
                <a:spcPct val="100000"/>
              </a:lnSpc>
              <a:defRPr/>
            </a:pPr>
            <a:endParaRPr lang="en-GB" sz="2000" dirty="0">
              <a:solidFill>
                <a:prstClr val="black"/>
              </a:solidFill>
              <a:latin typeface="Franklin Gothic Medium" panose="020B0603020102020204" pitchFamily="34" charset="0"/>
            </a:endParaRPr>
          </a:p>
          <a:p>
            <a:pPr algn="ctr">
              <a:lnSpc>
                <a:spcPct val="100000"/>
              </a:lnSpc>
              <a:defRPr/>
            </a:pPr>
            <a:r>
              <a:rPr lang="en-GB" sz="4000" dirty="0">
                <a:solidFill>
                  <a:prstClr val="black"/>
                </a:solidFill>
                <a:latin typeface="Franklin Gothic Medium" panose="020B0603020102020204" pitchFamily="34" charset="0"/>
              </a:rPr>
              <a:t>Let love be real, in giving and receiving</a:t>
            </a:r>
          </a:p>
          <a:p>
            <a:pPr algn="ctr">
              <a:lnSpc>
                <a:spcPct val="100000"/>
              </a:lnSpc>
              <a:defRPr/>
            </a:pPr>
            <a:r>
              <a:rPr lang="en-GB" sz="4000" b="1" dirty="0">
                <a:latin typeface="Franklin Gothic Demi" panose="020B0603020102020204" pitchFamily="34" charset="0"/>
              </a:rPr>
              <a:t>(</a:t>
            </a:r>
            <a:r>
              <a:rPr lang="en-GB" sz="4000" b="1" i="1" dirty="0" err="1">
                <a:latin typeface="Franklin Gothic Demi" panose="020B0603020102020204" pitchFamily="34" charset="0"/>
              </a:rPr>
              <a:t>StF</a:t>
            </a:r>
            <a:r>
              <a:rPr lang="en-GB" sz="4000" b="1" dirty="0">
                <a:latin typeface="Franklin Gothic Demi" panose="020B0603020102020204" pitchFamily="34" charset="0"/>
              </a:rPr>
              <a:t> 615)</a:t>
            </a:r>
          </a:p>
          <a:p>
            <a:pPr algn="ctr">
              <a:lnSpc>
                <a:spcPct val="100000"/>
              </a:lnSpc>
              <a:defRPr/>
            </a:pPr>
            <a:endParaRPr lang="en-GB" sz="2000" b="1" dirty="0">
              <a:latin typeface="Franklin Gothic Demi" panose="020B0603020102020204" pitchFamily="34" charset="0"/>
            </a:endParaRPr>
          </a:p>
          <a:p>
            <a:pPr algn="ctr">
              <a:lnSpc>
                <a:spcPct val="100000"/>
              </a:lnSpc>
              <a:defRPr/>
            </a:pPr>
            <a:r>
              <a:rPr lang="en-GB" sz="4000" dirty="0">
                <a:solidFill>
                  <a:prstClr val="black"/>
                </a:solidFill>
                <a:latin typeface="Franklin Gothic Medium" panose="020B0603020102020204" pitchFamily="34" charset="0"/>
              </a:rPr>
              <a:t>Christ, from whom all blessings flow</a:t>
            </a:r>
            <a:endParaRPr lang="en-GB" sz="4000" dirty="0">
              <a:latin typeface="Franklin Gothic Medium" panose="020B0603020102020204" pitchFamily="34" charset="0"/>
            </a:endParaRPr>
          </a:p>
          <a:p>
            <a:pPr algn="ctr">
              <a:lnSpc>
                <a:spcPct val="100000"/>
              </a:lnSpc>
              <a:defRPr/>
            </a:pPr>
            <a:r>
              <a:rPr lang="en-GB" sz="4000" b="1" dirty="0">
                <a:latin typeface="Franklin Gothic Demi" panose="020B0603020102020204" pitchFamily="34" charset="0"/>
              </a:rPr>
              <a:t>(</a:t>
            </a:r>
            <a:r>
              <a:rPr lang="en-GB" sz="4000" b="1" i="1" dirty="0">
                <a:latin typeface="Franklin Gothic Demi" panose="020B0603020102020204" pitchFamily="34" charset="0"/>
              </a:rPr>
              <a:t>H&amp;P</a:t>
            </a:r>
            <a:r>
              <a:rPr lang="en-GB" sz="4000" b="1" dirty="0">
                <a:latin typeface="Franklin Gothic Demi" panose="020B0603020102020204" pitchFamily="34" charset="0"/>
              </a:rPr>
              <a:t> 764)</a:t>
            </a:r>
            <a:endParaRPr lang="en-US" sz="4000" b="1" dirty="0">
              <a:solidFill>
                <a:srgbClr val="C00000"/>
              </a:solidFill>
              <a:latin typeface="Franklin Gothic Demi" panose="020B0603020102020204" pitchFamily="34" charset="0"/>
            </a:endParaRPr>
          </a:p>
        </p:txBody>
      </p:sp>
    </p:spTree>
    <p:extLst>
      <p:ext uri="{BB962C8B-B14F-4D97-AF65-F5344CB8AC3E}">
        <p14:creationId xmlns:p14="http://schemas.microsoft.com/office/powerpoint/2010/main" val="3501185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5ADCA5-01E1-2947-BC3B-79DE31E5DE7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53452" y="2960688"/>
            <a:ext cx="8285096" cy="3520794"/>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
        <p:nvSpPr>
          <p:cNvPr id="7" name="Title 1">
            <a:extLst>
              <a:ext uri="{FF2B5EF4-FFF2-40B4-BE49-F238E27FC236}">
                <a16:creationId xmlns:a16="http://schemas.microsoft.com/office/drawing/2014/main" id="{26CF52AE-739D-5246-928D-1A0B3DE0220F}"/>
              </a:ext>
            </a:extLst>
          </p:cNvPr>
          <p:cNvSpPr>
            <a:spLocks noGrp="1"/>
          </p:cNvSpPr>
          <p:nvPr>
            <p:ph type="title"/>
          </p:nvPr>
        </p:nvSpPr>
        <p:spPr>
          <a:xfrm>
            <a:off x="504000" y="504000"/>
            <a:ext cx="11233150" cy="2456688"/>
          </a:xfrm>
        </p:spPr>
        <p:txBody>
          <a:bodyPr vert="horz" lIns="91440" tIns="45720" rIns="91440" bIns="45720" rtlCol="0" anchor="ctr" anchorCtr="0">
            <a:normAutofit/>
          </a:bodyPr>
          <a:lstStyle/>
          <a:p>
            <a:pPr lvl="0" algn="ctr">
              <a:defRPr/>
            </a:pPr>
            <a:r>
              <a:rPr lang="en-GB" sz="8000" dirty="0">
                <a:solidFill>
                  <a:srgbClr val="C00000"/>
                </a:solidFill>
                <a:latin typeface="Franklin Gothic Medium" panose="020B0603020102020204" pitchFamily="34" charset="0"/>
              </a:rPr>
              <a:t>Offering</a:t>
            </a:r>
            <a:endParaRPr lang="en-US" sz="80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297359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03999"/>
            <a:ext cx="11208575" cy="58324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000" b="1" dirty="0">
                <a:solidFill>
                  <a:srgbClr val="C00000"/>
                </a:solidFill>
                <a:latin typeface="Franklin Gothic Demi" panose="020B0603020102020204" pitchFamily="34" charset="0"/>
              </a:rPr>
              <a:t>Prayers of intercession and the Lord’s Prayer </a:t>
            </a:r>
          </a:p>
          <a:p>
            <a:pPr algn="ctr"/>
            <a:endParaRPr lang="en-GB" sz="1000" dirty="0"/>
          </a:p>
          <a:p>
            <a:pPr algn="ctr">
              <a:lnSpc>
                <a:spcPct val="100000"/>
              </a:lnSpc>
            </a:pPr>
            <a:r>
              <a:rPr lang="en-GB" sz="2400" dirty="0">
                <a:latin typeface="Franklin Gothic Medium" panose="020B0603020102020204" pitchFamily="34" charset="0"/>
              </a:rPr>
              <a:t>Prepared by the Revd Sonia Hicks, President of the Conference</a:t>
            </a:r>
          </a:p>
          <a:p>
            <a:pPr algn="ctr"/>
            <a:endParaRPr lang="en-US" sz="2000" dirty="0">
              <a:latin typeface="Franklin Gothic Medium" panose="020B0603020102020204" pitchFamily="34" charset="0"/>
            </a:endParaRPr>
          </a:p>
          <a:p>
            <a:pPr algn="ctr">
              <a:lnSpc>
                <a:spcPct val="100000"/>
              </a:lnSpc>
            </a:pPr>
            <a:r>
              <a:rPr lang="en-US" sz="4000" dirty="0">
                <a:latin typeface="Franklin Gothic Medium" panose="020B0603020102020204" pitchFamily="34" charset="0"/>
              </a:rPr>
              <a:t>Let us pray together for the world </a:t>
            </a:r>
          </a:p>
          <a:p>
            <a:pPr algn="ctr">
              <a:lnSpc>
                <a:spcPct val="100000"/>
              </a:lnSpc>
            </a:pPr>
            <a:br>
              <a:rPr lang="en-US" sz="2000" dirty="0">
                <a:latin typeface="Franklin Gothic Medium" panose="020B0603020102020204" pitchFamily="34" charset="0"/>
              </a:rPr>
            </a:br>
            <a:r>
              <a:rPr lang="en-US" sz="4000" dirty="0">
                <a:latin typeface="Franklin Gothic Medium" panose="020B0603020102020204" pitchFamily="34" charset="0"/>
              </a:rPr>
              <a:t>When </a:t>
            </a:r>
            <a:r>
              <a:rPr lang="en-GB" sz="4000" dirty="0">
                <a:latin typeface="Franklin Gothic Medium" panose="020B0603020102020204" pitchFamily="34" charset="0"/>
              </a:rPr>
              <a:t>you hear: </a:t>
            </a:r>
          </a:p>
          <a:p>
            <a:pPr algn="ctr">
              <a:lnSpc>
                <a:spcPct val="100000"/>
              </a:lnSpc>
            </a:pPr>
            <a:r>
              <a:rPr lang="en-GB" sz="4000" b="1" dirty="0">
                <a:latin typeface="Franklin Gothic Demi" panose="020B0603020102020204" pitchFamily="34" charset="0"/>
              </a:rPr>
              <a:t>‘O God, who invites us’ </a:t>
            </a:r>
          </a:p>
          <a:p>
            <a:pPr algn="ctr">
              <a:lnSpc>
                <a:spcPct val="100000"/>
              </a:lnSpc>
            </a:pPr>
            <a:r>
              <a:rPr lang="en-GB" sz="4000" dirty="0">
                <a:latin typeface="Franklin Gothic Medium" panose="020B0603020102020204" pitchFamily="34" charset="0"/>
              </a:rPr>
              <a:t>would you please respond by saying, </a:t>
            </a:r>
          </a:p>
          <a:p>
            <a:pPr algn="ctr">
              <a:lnSpc>
                <a:spcPct val="100000"/>
              </a:lnSpc>
            </a:pPr>
            <a:r>
              <a:rPr lang="en-GB" sz="4000" dirty="0">
                <a:solidFill>
                  <a:srgbClr val="C00000"/>
                </a:solidFill>
                <a:latin typeface="Franklin Gothic Medium" panose="020B0603020102020204" pitchFamily="34" charset="0"/>
              </a:rPr>
              <a:t>‘</a:t>
            </a:r>
            <a:r>
              <a:rPr lang="en-GB" sz="4000" b="1" dirty="0">
                <a:solidFill>
                  <a:srgbClr val="C00000"/>
                </a:solidFill>
                <a:latin typeface="Franklin Gothic Demi" panose="020B0603020102020204" pitchFamily="34" charset="0"/>
              </a:rPr>
              <a:t>May all find a place at your table</a:t>
            </a:r>
            <a:r>
              <a:rPr lang="en-GB" sz="4000" dirty="0">
                <a:solidFill>
                  <a:srgbClr val="C00000"/>
                </a:solidFill>
                <a:latin typeface="Franklin Gothic Medium" panose="020B0603020102020204" pitchFamily="34" charset="0"/>
              </a:rPr>
              <a:t>’</a:t>
            </a:r>
          </a:p>
        </p:txBody>
      </p:sp>
    </p:spTree>
    <p:extLst>
      <p:ext uri="{BB962C8B-B14F-4D97-AF65-F5344CB8AC3E}">
        <p14:creationId xmlns:p14="http://schemas.microsoft.com/office/powerpoint/2010/main" val="368045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03999"/>
            <a:ext cx="11208575" cy="58324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000" b="1" dirty="0">
                <a:solidFill>
                  <a:srgbClr val="C00000"/>
                </a:solidFill>
                <a:latin typeface="Franklin Gothic Demi" panose="020B0603020102020204" pitchFamily="34" charset="0"/>
              </a:rPr>
              <a:t>Prayers of intercession and the Lord’s Prayer </a:t>
            </a:r>
          </a:p>
          <a:p>
            <a:pPr algn="ctr"/>
            <a:endParaRPr lang="en-GB" sz="2000" dirty="0">
              <a:latin typeface="Franklin Gothic Medium" panose="020B0603020102020204" pitchFamily="34" charset="0"/>
            </a:endParaRPr>
          </a:p>
          <a:p>
            <a:pPr algn="ctr">
              <a:lnSpc>
                <a:spcPct val="100000"/>
              </a:lnSpc>
            </a:pPr>
            <a:r>
              <a:rPr lang="en-GB" sz="3200" dirty="0">
                <a:latin typeface="Franklin Gothic Medium" panose="020B0603020102020204" pitchFamily="34" charset="0"/>
              </a:rPr>
              <a:t>Almighty God, we pray for the world, </a:t>
            </a:r>
          </a:p>
          <a:p>
            <a:pPr algn="ctr">
              <a:lnSpc>
                <a:spcPct val="100000"/>
              </a:lnSpc>
            </a:pPr>
            <a:r>
              <a:rPr lang="en-GB" sz="3200" dirty="0">
                <a:latin typeface="Franklin Gothic Medium" panose="020B0603020102020204" pitchFamily="34" charset="0"/>
              </a:rPr>
              <a:t>for its peoples and its governments.</a:t>
            </a:r>
          </a:p>
          <a:p>
            <a:pPr algn="ctr">
              <a:lnSpc>
                <a:spcPct val="100000"/>
              </a:lnSpc>
            </a:pPr>
            <a:r>
              <a:rPr lang="en-GB" sz="3200" dirty="0">
                <a:latin typeface="Franklin Gothic Medium" panose="020B0603020102020204" pitchFamily="34" charset="0"/>
              </a:rPr>
              <a:t>We pray for your peace in every corner of the globe.</a:t>
            </a:r>
          </a:p>
          <a:p>
            <a:pPr algn="ctr">
              <a:lnSpc>
                <a:spcPct val="100000"/>
              </a:lnSpc>
            </a:pPr>
            <a:r>
              <a:rPr lang="en-GB" sz="3200" dirty="0">
                <a:latin typeface="Franklin Gothic Medium" panose="020B0603020102020204" pitchFamily="34" charset="0"/>
              </a:rPr>
              <a:t>We pray for your justice as we interact with one another </a:t>
            </a:r>
          </a:p>
          <a:p>
            <a:pPr algn="ctr">
              <a:lnSpc>
                <a:spcPct val="100000"/>
              </a:lnSpc>
            </a:pPr>
            <a:r>
              <a:rPr lang="en-GB" sz="3200" dirty="0">
                <a:latin typeface="Franklin Gothic Medium" panose="020B0603020102020204" pitchFamily="34" charset="0"/>
              </a:rPr>
              <a:t>and that its effect can be seen in….</a:t>
            </a:r>
          </a:p>
          <a:p>
            <a:pPr algn="ctr">
              <a:lnSpc>
                <a:spcPct val="110000"/>
              </a:lnSpc>
            </a:pPr>
            <a:endParaRPr lang="en-GB" sz="2000" dirty="0">
              <a:latin typeface="Franklin Gothic Medium" panose="020B0603020102020204" pitchFamily="34" charset="0"/>
            </a:endParaRPr>
          </a:p>
          <a:p>
            <a:pPr algn="ctr">
              <a:lnSpc>
                <a:spcPct val="100000"/>
              </a:lnSpc>
            </a:pPr>
            <a:r>
              <a:rPr lang="en-GB" sz="3200" dirty="0">
                <a:latin typeface="Franklin Gothic Medium" panose="020B0603020102020204" pitchFamily="34" charset="0"/>
              </a:rPr>
              <a:t>O God, who invites us</a:t>
            </a:r>
          </a:p>
          <a:p>
            <a:pPr algn="ctr">
              <a:lnSpc>
                <a:spcPct val="100000"/>
              </a:lnSpc>
            </a:pPr>
            <a:r>
              <a:rPr lang="en-GB" sz="3200" b="1" dirty="0">
                <a:solidFill>
                  <a:srgbClr val="C00000"/>
                </a:solidFill>
                <a:latin typeface="Franklin Gothic Demi" panose="020B0603020102020204" pitchFamily="34" charset="0"/>
              </a:rPr>
              <a:t>May all find a place at your table</a:t>
            </a:r>
            <a:endParaRPr lang="en-GB" sz="32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2133153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15938" y="512763"/>
            <a:ext cx="11196637" cy="5823711"/>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5200" b="1" dirty="0">
                <a:solidFill>
                  <a:srgbClr val="C00000"/>
                </a:solidFill>
                <a:latin typeface="Franklin Gothic Demi" panose="020B0603020102020204" pitchFamily="34" charset="0"/>
              </a:rPr>
              <a:t>Prayers of intercession and the Lord’s Prayer </a:t>
            </a:r>
          </a:p>
          <a:p>
            <a:pPr algn="ctr">
              <a:lnSpc>
                <a:spcPct val="120000"/>
              </a:lnSpc>
            </a:pPr>
            <a:endParaRPr lang="en-GB" sz="2600" dirty="0">
              <a:latin typeface="Franklin Gothic Medium" panose="020B0603020102020204" pitchFamily="34" charset="0"/>
            </a:endParaRPr>
          </a:p>
          <a:p>
            <a:pPr algn="ctr">
              <a:lnSpc>
                <a:spcPct val="120000"/>
              </a:lnSpc>
            </a:pPr>
            <a:r>
              <a:rPr lang="en-GB" sz="4100" dirty="0">
                <a:latin typeface="Franklin Gothic Medium" panose="020B0603020102020204" pitchFamily="34" charset="0"/>
              </a:rPr>
              <a:t>We pray for the nation in which we live.</a:t>
            </a:r>
          </a:p>
          <a:p>
            <a:pPr algn="ctr">
              <a:lnSpc>
                <a:spcPct val="120000"/>
              </a:lnSpc>
            </a:pPr>
            <a:r>
              <a:rPr lang="en-GB" sz="4100" dirty="0">
                <a:latin typeface="Franklin Gothic Medium" panose="020B0603020102020204" pitchFamily="34" charset="0"/>
              </a:rPr>
              <a:t>We pray for just laws so that we can live at </a:t>
            </a:r>
            <a:br>
              <a:rPr lang="en-GB" sz="4100" dirty="0">
                <a:latin typeface="Franklin Gothic Medium" panose="020B0603020102020204" pitchFamily="34" charset="0"/>
              </a:rPr>
            </a:br>
            <a:r>
              <a:rPr lang="en-GB" sz="4100" dirty="0">
                <a:latin typeface="Franklin Gothic Medium" panose="020B0603020102020204" pitchFamily="34" charset="0"/>
              </a:rPr>
              <a:t>peace with one another.</a:t>
            </a:r>
          </a:p>
          <a:p>
            <a:pPr algn="ctr">
              <a:lnSpc>
                <a:spcPct val="120000"/>
              </a:lnSpc>
            </a:pPr>
            <a:r>
              <a:rPr lang="en-GB" sz="4100" dirty="0">
                <a:latin typeface="Franklin Gothic Medium" panose="020B0603020102020204" pitchFamily="34" charset="0"/>
              </a:rPr>
              <a:t>We pray for groups denied a voice in our society </a:t>
            </a:r>
            <a:br>
              <a:rPr lang="en-GB" sz="4100" dirty="0">
                <a:latin typeface="Franklin Gothic Medium" panose="020B0603020102020204" pitchFamily="34" charset="0"/>
              </a:rPr>
            </a:br>
            <a:r>
              <a:rPr lang="en-GB" sz="4100" dirty="0">
                <a:latin typeface="Franklin Gothic Medium" panose="020B0603020102020204" pitchFamily="34" charset="0"/>
              </a:rPr>
              <a:t>because they do not ‘fit in’.</a:t>
            </a:r>
          </a:p>
          <a:p>
            <a:pPr algn="ctr">
              <a:lnSpc>
                <a:spcPct val="120000"/>
              </a:lnSpc>
            </a:pPr>
            <a:r>
              <a:rPr lang="en-GB" sz="4100" dirty="0">
                <a:latin typeface="Franklin Gothic Medium" panose="020B0603020102020204" pitchFamily="34" charset="0"/>
              </a:rPr>
              <a:t>May we be willing to speak up for such people </a:t>
            </a:r>
            <a:br>
              <a:rPr lang="en-GB" sz="4100" dirty="0">
                <a:latin typeface="Franklin Gothic Medium" panose="020B0603020102020204" pitchFamily="34" charset="0"/>
              </a:rPr>
            </a:br>
            <a:r>
              <a:rPr lang="en-GB" sz="4100" dirty="0">
                <a:latin typeface="Franklin Gothic Medium" panose="020B0603020102020204" pitchFamily="34" charset="0"/>
              </a:rPr>
              <a:t>no matter what the cost.</a:t>
            </a:r>
          </a:p>
          <a:p>
            <a:pPr algn="ctr">
              <a:lnSpc>
                <a:spcPct val="120000"/>
              </a:lnSpc>
            </a:pPr>
            <a:endParaRPr lang="en-GB" sz="2600" dirty="0">
              <a:latin typeface="Franklin Gothic Medium" panose="020B0603020102020204" pitchFamily="34" charset="0"/>
            </a:endParaRPr>
          </a:p>
          <a:p>
            <a:pPr algn="ctr">
              <a:lnSpc>
                <a:spcPct val="120000"/>
              </a:lnSpc>
            </a:pPr>
            <a:r>
              <a:rPr lang="en-GB" sz="4100" dirty="0">
                <a:latin typeface="Franklin Gothic Medium" panose="020B0603020102020204" pitchFamily="34" charset="0"/>
              </a:rPr>
              <a:t>O God, who invites us</a:t>
            </a:r>
          </a:p>
          <a:p>
            <a:pPr algn="ctr">
              <a:lnSpc>
                <a:spcPct val="120000"/>
              </a:lnSpc>
            </a:pPr>
            <a:r>
              <a:rPr lang="en-GB" sz="4100" b="1" dirty="0">
                <a:solidFill>
                  <a:srgbClr val="C00000"/>
                </a:solidFill>
                <a:latin typeface="Franklin Gothic Demi" panose="020B0603020102020204" pitchFamily="34" charset="0"/>
              </a:rPr>
              <a:t>May all find a place at your table</a:t>
            </a:r>
            <a:endParaRPr lang="en-GB" sz="41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139908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12763"/>
            <a:ext cx="11208575" cy="582371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GB" sz="4300" b="1" dirty="0">
                <a:solidFill>
                  <a:srgbClr val="C00000"/>
                </a:solidFill>
                <a:latin typeface="Franklin Gothic Demi" panose="020B0603020102020204" pitchFamily="34" charset="0"/>
              </a:rPr>
              <a:t>Prayers of intercession and the Lord’s Prayer </a:t>
            </a:r>
          </a:p>
          <a:p>
            <a:pPr algn="ctr">
              <a:lnSpc>
                <a:spcPct val="110000"/>
              </a:lnSpc>
            </a:pPr>
            <a:endParaRPr lang="en-GB" sz="3500" dirty="0">
              <a:latin typeface="Franklin Gothic Medium" panose="020B0603020102020204" pitchFamily="34" charset="0"/>
            </a:endParaRPr>
          </a:p>
          <a:p>
            <a:pPr algn="ctr">
              <a:lnSpc>
                <a:spcPct val="110000"/>
              </a:lnSpc>
            </a:pPr>
            <a:r>
              <a:rPr lang="en-GB" sz="3500" dirty="0">
                <a:latin typeface="Franklin Gothic Medium" panose="020B0603020102020204" pitchFamily="34" charset="0"/>
              </a:rPr>
              <a:t>We pray for all who live in poverty.</a:t>
            </a:r>
          </a:p>
          <a:p>
            <a:pPr algn="ctr">
              <a:lnSpc>
                <a:spcPct val="110000"/>
              </a:lnSpc>
            </a:pPr>
            <a:r>
              <a:rPr lang="en-GB" sz="3500" dirty="0">
                <a:latin typeface="Franklin Gothic Medium" panose="020B0603020102020204" pitchFamily="34" charset="0"/>
              </a:rPr>
              <a:t>We pray for all who never have enough on the table.</a:t>
            </a:r>
          </a:p>
          <a:p>
            <a:pPr algn="ctr">
              <a:lnSpc>
                <a:spcPct val="110000"/>
              </a:lnSpc>
            </a:pPr>
            <a:r>
              <a:rPr lang="en-GB" sz="3500" dirty="0">
                <a:latin typeface="Franklin Gothic Medium" panose="020B0603020102020204" pitchFamily="34" charset="0"/>
              </a:rPr>
              <a:t>We pray for those who have no one to share a meal with.</a:t>
            </a:r>
          </a:p>
          <a:p>
            <a:pPr algn="ctr">
              <a:lnSpc>
                <a:spcPct val="110000"/>
              </a:lnSpc>
            </a:pPr>
            <a:r>
              <a:rPr lang="en-GB" sz="3500" dirty="0">
                <a:latin typeface="Franklin Gothic Medium" panose="020B0603020102020204" pitchFamily="34" charset="0"/>
              </a:rPr>
              <a:t>Give us a heart for the needy. </a:t>
            </a:r>
          </a:p>
          <a:p>
            <a:pPr algn="ctr">
              <a:lnSpc>
                <a:spcPct val="110000"/>
              </a:lnSpc>
            </a:pPr>
            <a:r>
              <a:rPr lang="en-GB" sz="3500" dirty="0">
                <a:latin typeface="Franklin Gothic Medium" panose="020B0603020102020204" pitchFamily="34" charset="0"/>
              </a:rPr>
              <a:t>May we never be content with widening gaps between rich </a:t>
            </a:r>
          </a:p>
          <a:p>
            <a:pPr algn="ctr">
              <a:lnSpc>
                <a:spcPct val="110000"/>
              </a:lnSpc>
            </a:pPr>
            <a:r>
              <a:rPr lang="en-GB" sz="3500" dirty="0">
                <a:latin typeface="Franklin Gothic Medium" panose="020B0603020102020204" pitchFamily="34" charset="0"/>
              </a:rPr>
              <a:t>and poor, between the haves and the have-nots.</a:t>
            </a:r>
          </a:p>
          <a:p>
            <a:pPr algn="ctr">
              <a:lnSpc>
                <a:spcPct val="110000"/>
              </a:lnSpc>
            </a:pPr>
            <a:endParaRPr lang="en-GB" sz="2200" dirty="0">
              <a:latin typeface="Franklin Gothic Medium" panose="020B0603020102020204" pitchFamily="34" charset="0"/>
            </a:endParaRPr>
          </a:p>
          <a:p>
            <a:pPr algn="ctr">
              <a:lnSpc>
                <a:spcPct val="110000"/>
              </a:lnSpc>
            </a:pPr>
            <a:r>
              <a:rPr lang="en-GB" sz="3500" dirty="0">
                <a:latin typeface="Franklin Gothic Medium" panose="020B0603020102020204" pitchFamily="34" charset="0"/>
              </a:rPr>
              <a:t>O God, who invites us</a:t>
            </a:r>
          </a:p>
          <a:p>
            <a:pPr algn="ctr">
              <a:lnSpc>
                <a:spcPct val="110000"/>
              </a:lnSpc>
            </a:pPr>
            <a:r>
              <a:rPr lang="en-GB" sz="3500" b="1" dirty="0">
                <a:solidFill>
                  <a:srgbClr val="C00000"/>
                </a:solidFill>
                <a:latin typeface="Franklin Gothic Demi" panose="020B0603020102020204" pitchFamily="34" charset="0"/>
              </a:rPr>
              <a:t>May all find a place at your table</a:t>
            </a:r>
            <a:endParaRPr lang="en-GB" sz="35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4283512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12763"/>
            <a:ext cx="11208575" cy="6345237"/>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4300" b="1" dirty="0">
                <a:solidFill>
                  <a:srgbClr val="C00000"/>
                </a:solidFill>
                <a:latin typeface="Franklin Gothic Demi" panose="020B0603020102020204" pitchFamily="34" charset="0"/>
              </a:rPr>
              <a:t>Prayers of intercession and the Lord’s Prayer </a:t>
            </a:r>
          </a:p>
          <a:p>
            <a:pPr algn="ctr">
              <a:lnSpc>
                <a:spcPct val="120000"/>
              </a:lnSpc>
            </a:pPr>
            <a:endParaRPr lang="en-GB" sz="2400" dirty="0">
              <a:latin typeface="Franklin Gothic Medium" panose="020B0603020102020204" pitchFamily="34" charset="0"/>
            </a:endParaRPr>
          </a:p>
          <a:p>
            <a:pPr algn="ctr">
              <a:lnSpc>
                <a:spcPct val="120000"/>
              </a:lnSpc>
            </a:pPr>
            <a:r>
              <a:rPr lang="en-GB" sz="3500" dirty="0">
                <a:latin typeface="Franklin Gothic Medium" panose="020B0603020102020204" pitchFamily="34" charset="0"/>
              </a:rPr>
              <a:t>We pray for those who are bereaved... </a:t>
            </a:r>
          </a:p>
          <a:p>
            <a:pPr algn="ctr">
              <a:lnSpc>
                <a:spcPct val="120000"/>
              </a:lnSpc>
            </a:pPr>
            <a:r>
              <a:rPr lang="en-GB" sz="3500" dirty="0">
                <a:latin typeface="Franklin Gothic Medium" panose="020B0603020102020204" pitchFamily="34" charset="0"/>
              </a:rPr>
              <a:t>We pray for those who are coping with broken relationships, with unemployment, with life changes that have been thrust upon them. </a:t>
            </a:r>
          </a:p>
          <a:p>
            <a:pPr algn="ctr">
              <a:lnSpc>
                <a:spcPct val="120000"/>
              </a:lnSpc>
            </a:pPr>
            <a:r>
              <a:rPr lang="en-GB" sz="3500" dirty="0">
                <a:latin typeface="Franklin Gothic Medium" panose="020B0603020102020204" pitchFamily="34" charset="0"/>
              </a:rPr>
              <a:t>We remember that Jesus wept at the tomb of Lazarus. </a:t>
            </a:r>
          </a:p>
          <a:p>
            <a:pPr algn="ctr">
              <a:lnSpc>
                <a:spcPct val="120000"/>
              </a:lnSpc>
            </a:pPr>
            <a:r>
              <a:rPr lang="en-GB" sz="3500" dirty="0">
                <a:latin typeface="Franklin Gothic Medium" panose="020B0603020102020204" pitchFamily="34" charset="0"/>
              </a:rPr>
              <a:t>May we not be afraid to weep with those who are weeping in our churches and in our land.</a:t>
            </a:r>
          </a:p>
          <a:p>
            <a:pPr algn="ctr">
              <a:lnSpc>
                <a:spcPct val="120000"/>
              </a:lnSpc>
            </a:pPr>
            <a:endParaRPr lang="en-GB" sz="3500" dirty="0">
              <a:latin typeface="Franklin Gothic Medium" panose="020B0603020102020204" pitchFamily="34" charset="0"/>
            </a:endParaRPr>
          </a:p>
          <a:p>
            <a:pPr algn="ctr">
              <a:lnSpc>
                <a:spcPct val="120000"/>
              </a:lnSpc>
            </a:pPr>
            <a:r>
              <a:rPr lang="en-GB" sz="3500" dirty="0">
                <a:latin typeface="Franklin Gothic Medium" panose="020B0603020102020204" pitchFamily="34" charset="0"/>
              </a:rPr>
              <a:t>O God, who invites us</a:t>
            </a:r>
          </a:p>
          <a:p>
            <a:pPr algn="ctr">
              <a:lnSpc>
                <a:spcPct val="120000"/>
              </a:lnSpc>
            </a:pPr>
            <a:r>
              <a:rPr lang="en-GB" sz="3500" b="1" dirty="0">
                <a:solidFill>
                  <a:srgbClr val="C00000"/>
                </a:solidFill>
                <a:latin typeface="Franklin Gothic Demi" panose="020B0603020102020204" pitchFamily="34" charset="0"/>
              </a:rPr>
              <a:t>May all find a place at your table</a:t>
            </a:r>
            <a:endParaRPr lang="en-GB" sz="3500" dirty="0">
              <a:solidFill>
                <a:srgbClr val="C00000"/>
              </a:solidFill>
              <a:latin typeface="Franklin Gothic Medium" panose="020B0603020102020204" pitchFamily="34" charset="0"/>
            </a:endParaRPr>
          </a:p>
        </p:txBody>
      </p:sp>
    </p:spTree>
    <p:extLst>
      <p:ext uri="{BB962C8B-B14F-4D97-AF65-F5344CB8AC3E}">
        <p14:creationId xmlns:p14="http://schemas.microsoft.com/office/powerpoint/2010/main" val="350571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12763"/>
            <a:ext cx="11208575" cy="582371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000" b="1" dirty="0">
                <a:solidFill>
                  <a:srgbClr val="C00000"/>
                </a:solidFill>
                <a:latin typeface="Franklin Gothic Demi" panose="020B0603020102020204" pitchFamily="34" charset="0"/>
              </a:rPr>
              <a:t>Prayers of intercession and the Lord’s Prayer </a:t>
            </a:r>
          </a:p>
          <a:p>
            <a:pPr algn="ctr">
              <a:lnSpc>
                <a:spcPct val="100000"/>
              </a:lnSpc>
            </a:pPr>
            <a:endParaRPr lang="en-GB" sz="2000" dirty="0">
              <a:latin typeface="Franklin Gothic Medium" panose="020B0603020102020204" pitchFamily="34" charset="0"/>
            </a:endParaRPr>
          </a:p>
          <a:p>
            <a:pPr algn="ctr">
              <a:lnSpc>
                <a:spcPct val="100000"/>
              </a:lnSpc>
            </a:pPr>
            <a:r>
              <a:rPr lang="en-GB" sz="3200" dirty="0">
                <a:latin typeface="Franklin Gothic Medium" panose="020B0603020102020204" pitchFamily="34" charset="0"/>
              </a:rPr>
              <a:t>Finally, we pray for our own needs in a time of silence… </a:t>
            </a:r>
          </a:p>
          <a:p>
            <a:pPr algn="ctr">
              <a:lnSpc>
                <a:spcPct val="100000"/>
              </a:lnSpc>
            </a:pPr>
            <a:endParaRPr lang="en-GB" sz="2000" dirty="0">
              <a:latin typeface="Franklin Gothic Medium" panose="020B0603020102020204" pitchFamily="34" charset="0"/>
            </a:endParaRPr>
          </a:p>
          <a:p>
            <a:pPr algn="ctr">
              <a:lnSpc>
                <a:spcPct val="100000"/>
              </a:lnSpc>
            </a:pPr>
            <a:r>
              <a:rPr lang="en-GB" sz="3200" dirty="0">
                <a:latin typeface="Franklin Gothic Medium" panose="020B0603020102020204" pitchFamily="34" charset="0"/>
              </a:rPr>
              <a:t>O God, who invites us</a:t>
            </a:r>
          </a:p>
          <a:p>
            <a:pPr algn="ctr">
              <a:lnSpc>
                <a:spcPct val="100000"/>
              </a:lnSpc>
            </a:pPr>
            <a:r>
              <a:rPr lang="en-GB" sz="3200" b="1" dirty="0">
                <a:solidFill>
                  <a:srgbClr val="C00000"/>
                </a:solidFill>
                <a:latin typeface="Franklin Gothic Demi" panose="020B0603020102020204" pitchFamily="34" charset="0"/>
              </a:rPr>
              <a:t>May all find a place at your table</a:t>
            </a:r>
          </a:p>
          <a:p>
            <a:pPr algn="ctr">
              <a:lnSpc>
                <a:spcPct val="100000"/>
              </a:lnSpc>
            </a:pPr>
            <a:endParaRPr lang="en-GB" sz="2000" dirty="0">
              <a:latin typeface="Franklin Gothic Medium" panose="020B0603020102020204" pitchFamily="34" charset="0"/>
            </a:endParaRPr>
          </a:p>
          <a:p>
            <a:pPr algn="ctr">
              <a:lnSpc>
                <a:spcPct val="100000"/>
              </a:lnSpc>
            </a:pPr>
            <a:r>
              <a:rPr lang="en-GB" sz="3200" dirty="0">
                <a:latin typeface="Franklin Gothic Medium" panose="020B0603020102020204" pitchFamily="34" charset="0"/>
              </a:rPr>
              <a:t>O God, who issues the invitation and prepares a table where all may come, we ask these prayers in the name of Jesus Christ and through the power of the Holy Spirit. </a:t>
            </a:r>
          </a:p>
          <a:p>
            <a:pPr algn="ctr">
              <a:lnSpc>
                <a:spcPct val="100000"/>
              </a:lnSpc>
            </a:pPr>
            <a:r>
              <a:rPr lang="en-GB" sz="3200" b="1" dirty="0">
                <a:latin typeface="Franklin Gothic Demi" panose="020B0603020102020204" pitchFamily="34" charset="0"/>
              </a:rPr>
              <a:t>Amen</a:t>
            </a:r>
            <a:r>
              <a:rPr lang="en-GB" sz="3200" dirty="0">
                <a:latin typeface="Franklin Gothic Medium" panose="020B0603020102020204" pitchFamily="34" charset="0"/>
              </a:rPr>
              <a:t>.</a:t>
            </a:r>
          </a:p>
        </p:txBody>
      </p:sp>
    </p:spTree>
    <p:extLst>
      <p:ext uri="{BB962C8B-B14F-4D97-AF65-F5344CB8AC3E}">
        <p14:creationId xmlns:p14="http://schemas.microsoft.com/office/powerpoint/2010/main" val="1786207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43A77A40-B83C-9A49-8790-847E59DE72B2}"/>
              </a:ext>
            </a:extLst>
          </p:cNvPr>
          <p:cNvSpPr txBox="1">
            <a:spLocks/>
          </p:cNvSpPr>
          <p:nvPr/>
        </p:nvSpPr>
        <p:spPr>
          <a:xfrm>
            <a:off x="503999" y="512763"/>
            <a:ext cx="11208575" cy="5823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300" b="1" dirty="0">
                <a:solidFill>
                  <a:srgbClr val="C00000"/>
                </a:solidFill>
                <a:latin typeface="Franklin Gothic Demi" panose="020B0603020102020204" pitchFamily="34" charset="0"/>
              </a:rPr>
              <a:t>Prayers of intercession and the Lord’s Prayer </a:t>
            </a:r>
          </a:p>
          <a:p>
            <a:pPr algn="ctr">
              <a:lnSpc>
                <a:spcPct val="100000"/>
              </a:lnSpc>
            </a:pPr>
            <a:endParaRPr lang="en-GB" sz="3200" dirty="0">
              <a:latin typeface="Franklin Gothic Medium" panose="020B0603020102020204" pitchFamily="34" charset="0"/>
            </a:endParaRPr>
          </a:p>
          <a:p>
            <a:pPr algn="ctr">
              <a:lnSpc>
                <a:spcPct val="100000"/>
              </a:lnSpc>
            </a:pPr>
            <a:r>
              <a:rPr lang="en-GB" sz="6000" dirty="0">
                <a:latin typeface="Franklin Gothic Medium" panose="020B0603020102020204" pitchFamily="34" charset="0"/>
              </a:rPr>
              <a:t>The Lord’s Prayer</a:t>
            </a:r>
          </a:p>
        </p:txBody>
      </p:sp>
    </p:spTree>
    <p:extLst>
      <p:ext uri="{BB962C8B-B14F-4D97-AF65-F5344CB8AC3E}">
        <p14:creationId xmlns:p14="http://schemas.microsoft.com/office/powerpoint/2010/main" val="1139394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5" name="Title 1">
            <a:extLst>
              <a:ext uri="{FF2B5EF4-FFF2-40B4-BE49-F238E27FC236}">
                <a16:creationId xmlns:a16="http://schemas.microsoft.com/office/drawing/2014/main" id="{8C0B8EDA-B85B-734B-9068-880EDE00D332}"/>
              </a:ext>
            </a:extLst>
          </p:cNvPr>
          <p:cNvSpPr txBox="1">
            <a:spLocks/>
          </p:cNvSpPr>
          <p:nvPr/>
        </p:nvSpPr>
        <p:spPr>
          <a:xfrm>
            <a:off x="504000" y="504000"/>
            <a:ext cx="11232000" cy="585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6000" b="1" dirty="0">
                <a:solidFill>
                  <a:srgbClr val="C00000"/>
                </a:solidFill>
                <a:latin typeface="Franklin Gothic Medium" panose="020B0603020102020204" pitchFamily="34" charset="0"/>
              </a:rPr>
              <a:t>Hymn</a:t>
            </a:r>
            <a:endParaRPr lang="en-GB" sz="6000" i="1" dirty="0">
              <a:solidFill>
                <a:prstClr val="black"/>
              </a:solidFill>
              <a:latin typeface="Franklin Gothic Medium" panose="020B0603020102020204" pitchFamily="34" charset="0"/>
            </a:endParaRPr>
          </a:p>
          <a:p>
            <a:pPr algn="ctr">
              <a:lnSpc>
                <a:spcPct val="100000"/>
              </a:lnSpc>
              <a:defRPr/>
            </a:pPr>
            <a:endParaRPr lang="en-GB" sz="2000" i="1" dirty="0">
              <a:solidFill>
                <a:prstClr val="black"/>
              </a:solidFill>
              <a:latin typeface="Franklin Gothic Medium" panose="020B0603020102020204" pitchFamily="34" charset="0"/>
            </a:endParaRPr>
          </a:p>
          <a:p>
            <a:pPr algn="ctr">
              <a:lnSpc>
                <a:spcPct val="100000"/>
              </a:lnSpc>
              <a:defRPr/>
            </a:pPr>
            <a:r>
              <a:rPr lang="en-GB" sz="4000" i="1" dirty="0">
                <a:solidFill>
                  <a:prstClr val="black"/>
                </a:solidFill>
                <a:latin typeface="Franklin Gothic Medium" panose="020B0603020102020204" pitchFamily="34" charset="0"/>
              </a:rPr>
              <a:t>Choose from:</a:t>
            </a:r>
          </a:p>
          <a:p>
            <a:pPr algn="ctr">
              <a:lnSpc>
                <a:spcPct val="100000"/>
              </a:lnSpc>
              <a:defRPr/>
            </a:pPr>
            <a:endParaRPr lang="en-GB" sz="2000" dirty="0">
              <a:solidFill>
                <a:prstClr val="black"/>
              </a:solidFill>
              <a:latin typeface="Franklin Gothic Medium" panose="020B0603020102020204" pitchFamily="34" charset="0"/>
            </a:endParaRPr>
          </a:p>
          <a:p>
            <a:pPr algn="ctr">
              <a:lnSpc>
                <a:spcPct val="100000"/>
              </a:lnSpc>
              <a:defRPr/>
            </a:pPr>
            <a:r>
              <a:rPr lang="en-US" sz="4000" dirty="0">
                <a:latin typeface="Franklin Gothic Medium" panose="020B0603020102020204" pitchFamily="34" charset="0"/>
              </a:rPr>
              <a:t>Sent by the Lord am I</a:t>
            </a:r>
          </a:p>
          <a:p>
            <a:pPr algn="ctr">
              <a:lnSpc>
                <a:spcPct val="100000"/>
              </a:lnSpc>
              <a:defRPr/>
            </a:pPr>
            <a:r>
              <a:rPr lang="en-GB" sz="4000" b="1" dirty="0">
                <a:latin typeface="Franklin Gothic Demi" panose="020B0603020102020204" pitchFamily="34" charset="0"/>
              </a:rPr>
              <a:t>(</a:t>
            </a:r>
            <a:r>
              <a:rPr lang="en-GB" sz="4000" b="1" i="1" dirty="0" err="1">
                <a:latin typeface="Franklin Gothic Demi" panose="020B0603020102020204" pitchFamily="34" charset="0"/>
              </a:rPr>
              <a:t>StF</a:t>
            </a:r>
            <a:r>
              <a:rPr lang="en-GB" sz="4000" b="1" dirty="0">
                <a:latin typeface="Franklin Gothic Demi" panose="020B0603020102020204" pitchFamily="34" charset="0"/>
              </a:rPr>
              <a:t> 239)</a:t>
            </a:r>
          </a:p>
          <a:p>
            <a:pPr algn="ctr">
              <a:lnSpc>
                <a:spcPct val="100000"/>
              </a:lnSpc>
              <a:defRPr/>
            </a:pPr>
            <a:endParaRPr lang="en-GB" sz="2000" b="1" dirty="0">
              <a:latin typeface="Franklin Gothic Demi" panose="020B0603020102020204" pitchFamily="34" charset="0"/>
            </a:endParaRPr>
          </a:p>
          <a:p>
            <a:pPr algn="ctr">
              <a:lnSpc>
                <a:spcPct val="100000"/>
              </a:lnSpc>
              <a:defRPr/>
            </a:pPr>
            <a:r>
              <a:rPr lang="en-US" sz="4000" dirty="0">
                <a:latin typeface="Franklin Gothic Medium" panose="020B0603020102020204" pitchFamily="34" charset="0"/>
              </a:rPr>
              <a:t>Be thou my vision</a:t>
            </a:r>
          </a:p>
          <a:p>
            <a:pPr algn="ctr">
              <a:lnSpc>
                <a:spcPct val="100000"/>
              </a:lnSpc>
              <a:defRPr/>
            </a:pPr>
            <a:r>
              <a:rPr lang="en-GB" sz="4000" b="1" dirty="0">
                <a:latin typeface="Franklin Gothic Demi" panose="020B0603020102020204" pitchFamily="34" charset="0"/>
              </a:rPr>
              <a:t>(</a:t>
            </a:r>
            <a:r>
              <a:rPr lang="en-GB" sz="4000" b="1" i="1" dirty="0">
                <a:latin typeface="Franklin Gothic Demi" panose="020B0603020102020204" pitchFamily="34" charset="0"/>
              </a:rPr>
              <a:t>H&amp;P</a:t>
            </a:r>
            <a:r>
              <a:rPr lang="en-GB" sz="4000" b="1" dirty="0">
                <a:latin typeface="Franklin Gothic Demi" panose="020B0603020102020204" pitchFamily="34" charset="0"/>
              </a:rPr>
              <a:t> 378)</a:t>
            </a:r>
            <a:endParaRPr lang="en-US" sz="4000" b="1" dirty="0">
              <a:solidFill>
                <a:srgbClr val="C00000"/>
              </a:solidFill>
              <a:latin typeface="Franklin Gothic Demi" panose="020B0603020102020204" pitchFamily="34" charset="0"/>
            </a:endParaRPr>
          </a:p>
        </p:txBody>
      </p:sp>
    </p:spTree>
    <p:extLst>
      <p:ext uri="{BB962C8B-B14F-4D97-AF65-F5344CB8AC3E}">
        <p14:creationId xmlns:p14="http://schemas.microsoft.com/office/powerpoint/2010/main" val="92569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832000"/>
          </a:xfrm>
        </p:spPr>
        <p:txBody>
          <a:bodyPr vert="horz" lIns="91440" tIns="45720" rIns="91440" bIns="45720" rtlCol="0" anchor="t">
            <a:normAutofit/>
          </a:bodyPr>
          <a:lstStyle/>
          <a:p>
            <a:pPr>
              <a:lnSpc>
                <a:spcPct val="100000"/>
              </a:lnSpc>
            </a:pPr>
            <a:r>
              <a:rPr lang="en-GB" sz="4000" b="1" dirty="0">
                <a:solidFill>
                  <a:srgbClr val="C00000"/>
                </a:solidFill>
                <a:latin typeface="Franklin Gothic Demi" panose="020B0603020102020204" pitchFamily="34" charset="0"/>
              </a:rPr>
              <a:t>Welcome and call to worship</a:t>
            </a:r>
            <a:br>
              <a:rPr lang="en-GB" sz="4000" b="1" dirty="0">
                <a:solidFill>
                  <a:srgbClr val="C00000"/>
                </a:solidFill>
                <a:latin typeface="Franklin Gothic Demi"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Welcome to worship today. We will be thinking about this year’s presidential theme, ‘God’s table: an invitation for all’, from a global perspective.</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“How precious is your steadfast love, O God! All people may take refuge in the shadow of your wings. They feast on the abundance of your house, and you give them drink from the river of your delights.”</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Psalm 36:7-8 (NRSV)</a:t>
            </a: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347119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FEB2D0F-4440-C644-9FE7-8F93F994BC49}"/>
              </a:ext>
            </a:extLst>
          </p:cNvPr>
          <p:cNvSpPr txBox="1">
            <a:spLocks/>
          </p:cNvSpPr>
          <p:nvPr/>
        </p:nvSpPr>
        <p:spPr>
          <a:xfrm>
            <a:off x="504000" y="504000"/>
            <a:ext cx="11233150" cy="58728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solidFill>
                  <a:srgbClr val="C00000"/>
                </a:solidFill>
                <a:latin typeface="Franklin Gothic Demi" panose="020B0603020102020204" pitchFamily="34" charset="0"/>
              </a:rPr>
              <a:t>Global Relationships and the </a:t>
            </a:r>
          </a:p>
          <a:p>
            <a:pPr algn="ctr">
              <a:lnSpc>
                <a:spcPct val="100000"/>
              </a:lnSpc>
            </a:pPr>
            <a:r>
              <a:rPr lang="en-US" sz="4000" b="1" dirty="0">
                <a:solidFill>
                  <a:srgbClr val="C00000"/>
                </a:solidFill>
                <a:latin typeface="Franklin Gothic Demi" panose="020B0603020102020204" pitchFamily="34" charset="0"/>
              </a:rPr>
              <a:t>World Mission Fund</a:t>
            </a:r>
            <a:br>
              <a:rPr lang="en-GB" sz="4000" i="1" dirty="0">
                <a:solidFill>
                  <a:srgbClr val="C00000"/>
                </a:solidFill>
                <a:latin typeface="Franklin Gothic Book" panose="020B0503020102020204" pitchFamily="34" charset="0"/>
                <a:ea typeface="Calibri" panose="020F0502020204030204" pitchFamily="34" charset="0"/>
                <a:cs typeface="Times New Roman" panose="02020603050405020304" pitchFamily="18" charset="0"/>
              </a:rPr>
            </a:br>
            <a:br>
              <a:rPr lang="en-US" sz="2000" dirty="0">
                <a:solidFill>
                  <a:srgbClr val="C00000"/>
                </a:solidFill>
                <a:latin typeface="Franklin Gothic Book" panose="020B0503020102020204" pitchFamily="34" charset="0"/>
              </a:rPr>
            </a:br>
            <a:r>
              <a:rPr lang="en-GB" sz="3200" dirty="0">
                <a:latin typeface="Franklin Gothic Medium" panose="020B0603020102020204" pitchFamily="34" charset="0"/>
              </a:rPr>
              <a:t>Methodists have always shared God’s love and their faith with those they meet and work alongside across the world.  </a:t>
            </a:r>
          </a:p>
          <a:p>
            <a:pPr algn="ctr">
              <a:lnSpc>
                <a:spcPct val="100000"/>
              </a:lnSpc>
            </a:pPr>
            <a:endParaRPr lang="en-GB" sz="2000" dirty="0">
              <a:latin typeface="Franklin Gothic Medium" panose="020B0603020102020204" pitchFamily="34" charset="0"/>
            </a:endParaRPr>
          </a:p>
          <a:p>
            <a:pPr algn="ctr">
              <a:lnSpc>
                <a:spcPct val="100000"/>
              </a:lnSpc>
            </a:pPr>
            <a:r>
              <a:rPr lang="en-GB" sz="3200" dirty="0">
                <a:latin typeface="Franklin Gothic Medium" panose="020B0603020102020204" pitchFamily="34" charset="0"/>
              </a:rPr>
              <a:t>For more information visit: </a:t>
            </a:r>
          </a:p>
          <a:p>
            <a:pPr algn="ctr">
              <a:lnSpc>
                <a:spcPct val="100000"/>
              </a:lnSpc>
            </a:pPr>
            <a:r>
              <a:rPr lang="en-GB" sz="3200" b="1" dirty="0" err="1">
                <a:latin typeface="Franklin Gothic Demi" panose="020B0603020102020204" pitchFamily="34" charset="0"/>
              </a:rPr>
              <a:t>www.methodist.org.uk</a:t>
            </a:r>
            <a:r>
              <a:rPr lang="en-GB" sz="3200" b="1" dirty="0">
                <a:latin typeface="Franklin Gothic Demi" panose="020B0603020102020204" pitchFamily="34" charset="0"/>
              </a:rPr>
              <a:t>/global-relationships</a:t>
            </a:r>
          </a:p>
        </p:txBody>
      </p:sp>
      <p:pic>
        <p:nvPicPr>
          <p:cNvPr id="4" name="Content Placeholder 5">
            <a:extLst>
              <a:ext uri="{FF2B5EF4-FFF2-40B4-BE49-F238E27FC236}">
                <a16:creationId xmlns:a16="http://schemas.microsoft.com/office/drawing/2014/main" id="{9E106F9E-575A-5D41-8980-8F38AB1E8690}"/>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2134804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20141A-2B66-E948-B6A3-A83E709F096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6550074" cy="6858000"/>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
        <p:nvSpPr>
          <p:cNvPr id="2" name="TextBox 1">
            <a:extLst>
              <a:ext uri="{FF2B5EF4-FFF2-40B4-BE49-F238E27FC236}">
                <a16:creationId xmlns:a16="http://schemas.microsoft.com/office/drawing/2014/main" id="{4D9570CD-CDE0-3745-BD81-5153588C5572}"/>
              </a:ext>
            </a:extLst>
          </p:cNvPr>
          <p:cNvSpPr txBox="1"/>
          <p:nvPr/>
        </p:nvSpPr>
        <p:spPr>
          <a:xfrm>
            <a:off x="6912000" y="504000"/>
            <a:ext cx="4791074" cy="4801314"/>
          </a:xfrm>
          <a:prstGeom prst="rect">
            <a:avLst/>
          </a:prstGeom>
          <a:noFill/>
        </p:spPr>
        <p:txBody>
          <a:bodyPr wrap="square" lIns="0" tIns="0" rIns="0" bIns="0" rtlCol="0">
            <a:spAutoFit/>
          </a:bodyPr>
          <a:lstStyle/>
          <a:p>
            <a:r>
              <a:rPr lang="en-GB" sz="4000" b="1" dirty="0">
                <a:solidFill>
                  <a:srgbClr val="C00000"/>
                </a:solidFill>
                <a:latin typeface="Franklin Gothic Demi" panose="020B0603020102020204" pitchFamily="34" charset="0"/>
              </a:rPr>
              <a:t>Nicaragua</a:t>
            </a:r>
          </a:p>
          <a:p>
            <a:pPr>
              <a:buNone/>
            </a:pPr>
            <a:endParaRPr lang="en-GB" sz="1000" dirty="0">
              <a:latin typeface="Franklin Gothic Book" panose="020B0503020102020204" pitchFamily="34" charset="0"/>
            </a:endParaRPr>
          </a:p>
          <a:p>
            <a:pPr>
              <a:buNone/>
            </a:pPr>
            <a:r>
              <a:rPr lang="en-GB" sz="2800" dirty="0">
                <a:latin typeface="Franklin Gothic Medium" panose="020B0603020102020204" pitchFamily="34" charset="0"/>
              </a:rPr>
              <a:t>The </a:t>
            </a:r>
            <a:r>
              <a:rPr lang="en-GB" sz="2800" b="1" dirty="0">
                <a:latin typeface="Franklin Gothic Demi" panose="020B0603020102020204" pitchFamily="34" charset="0"/>
              </a:rPr>
              <a:t>World Mission Fund </a:t>
            </a:r>
            <a:r>
              <a:rPr lang="en-GB" sz="2800" dirty="0">
                <a:latin typeface="Franklin Gothic Medium" panose="020B0603020102020204" pitchFamily="34" charset="0"/>
              </a:rPr>
              <a:t>supports the National Evangelical Methodist Church in Nicaragua. During the pandemic the church has been able to distribute essential food packages to 23 communities linked to their local churches.</a:t>
            </a:r>
          </a:p>
        </p:txBody>
      </p:sp>
    </p:spTree>
    <p:extLst>
      <p:ext uri="{BB962C8B-B14F-4D97-AF65-F5344CB8AC3E}">
        <p14:creationId xmlns:p14="http://schemas.microsoft.com/office/powerpoint/2010/main" val="3642469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DC8442-E0B2-344F-A7A7-E6198B020B2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321300" y="0"/>
            <a:ext cx="6870700" cy="6858002"/>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
        <p:nvSpPr>
          <p:cNvPr id="4" name="TextBox 3">
            <a:extLst>
              <a:ext uri="{FF2B5EF4-FFF2-40B4-BE49-F238E27FC236}">
                <a16:creationId xmlns:a16="http://schemas.microsoft.com/office/drawing/2014/main" id="{D2EFFEEE-CBF1-5A4F-9F30-2F59EBB66310}"/>
              </a:ext>
            </a:extLst>
          </p:cNvPr>
          <p:cNvSpPr txBox="1"/>
          <p:nvPr/>
        </p:nvSpPr>
        <p:spPr>
          <a:xfrm>
            <a:off x="504000" y="504000"/>
            <a:ext cx="4397375" cy="5509200"/>
          </a:xfrm>
          <a:prstGeom prst="rect">
            <a:avLst/>
          </a:prstGeom>
          <a:noFill/>
        </p:spPr>
        <p:txBody>
          <a:bodyPr wrap="square" lIns="0" tIns="0" rIns="0" bIns="0" rtlCol="0" anchor="t">
            <a:spAutoFit/>
          </a:bodyPr>
          <a:lstStyle/>
          <a:p>
            <a:r>
              <a:rPr lang="en-GB" sz="4000" b="1" dirty="0">
                <a:solidFill>
                  <a:srgbClr val="C00000"/>
                </a:solidFill>
                <a:latin typeface="Franklin Gothic Demi" panose="020B0603020102020204" pitchFamily="34" charset="0"/>
              </a:rPr>
              <a:t>Peru</a:t>
            </a:r>
          </a:p>
          <a:p>
            <a:pPr>
              <a:buNone/>
            </a:pPr>
            <a:endParaRPr lang="en-GB" sz="1000" dirty="0">
              <a:latin typeface="Franklin Gothic Book" panose="020B0503020102020204" pitchFamily="34" charset="0"/>
            </a:endParaRPr>
          </a:p>
          <a:p>
            <a:pPr>
              <a:buNone/>
            </a:pPr>
            <a:r>
              <a:rPr lang="en-GB" sz="2800" dirty="0">
                <a:latin typeface="Franklin Gothic Medium" panose="020B0603020102020204" pitchFamily="34" charset="0"/>
              </a:rPr>
              <a:t>A General Grant from the </a:t>
            </a:r>
            <a:r>
              <a:rPr lang="en-GB" sz="2800" b="1" dirty="0">
                <a:latin typeface="Franklin Gothic Demi" panose="020B0603020102020204" pitchFamily="34" charset="0"/>
              </a:rPr>
              <a:t>World Mission Fund </a:t>
            </a:r>
            <a:r>
              <a:rPr lang="en-GB" sz="2800" dirty="0">
                <a:latin typeface="Franklin Gothic Medium" panose="020B0603020102020204" pitchFamily="34" charset="0"/>
              </a:rPr>
              <a:t>has enabled the Methodist Church in Peru to work with 43 indigenous communities to open nine community pharmacies, offering low-cost medicine and basic health consultation services. 50,000 people will benefit from this vital piece of work.</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2705465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CE228D-241A-2545-8109-3E172CCFF53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6273800" cy="6858000"/>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
        <p:nvSpPr>
          <p:cNvPr id="2" name="TextBox 1">
            <a:extLst>
              <a:ext uri="{FF2B5EF4-FFF2-40B4-BE49-F238E27FC236}">
                <a16:creationId xmlns:a16="http://schemas.microsoft.com/office/drawing/2014/main" id="{C0363EB8-FB6C-1E47-A0AD-38FDE1FE5D45}"/>
              </a:ext>
            </a:extLst>
          </p:cNvPr>
          <p:cNvSpPr txBox="1"/>
          <p:nvPr/>
        </p:nvSpPr>
        <p:spPr>
          <a:xfrm>
            <a:off x="6654800" y="504000"/>
            <a:ext cx="5156200" cy="4739759"/>
          </a:xfrm>
          <a:prstGeom prst="rect">
            <a:avLst/>
          </a:prstGeom>
          <a:noFill/>
        </p:spPr>
        <p:txBody>
          <a:bodyPr wrap="square" rtlCol="0">
            <a:spAutoFit/>
          </a:bodyPr>
          <a:lstStyle/>
          <a:p>
            <a:r>
              <a:rPr lang="en-GB" sz="4000" dirty="0">
                <a:solidFill>
                  <a:srgbClr val="C00000"/>
                </a:solidFill>
                <a:latin typeface="Franklin Gothic Demi" panose="020B0603020102020204" pitchFamily="34" charset="0"/>
              </a:rPr>
              <a:t>Estonia</a:t>
            </a:r>
          </a:p>
          <a:p>
            <a:pPr>
              <a:spcAft>
                <a:spcPts val="0"/>
              </a:spcAft>
              <a:buNone/>
            </a:pPr>
            <a:endParaRPr lang="en-GB" sz="1000" dirty="0">
              <a:latin typeface="Franklin Gothic Book" panose="020B0503020102020204" pitchFamily="34" charset="0"/>
            </a:endParaRPr>
          </a:p>
          <a:p>
            <a:pPr>
              <a:spcAft>
                <a:spcPts val="0"/>
              </a:spcAft>
              <a:buNone/>
            </a:pPr>
            <a:r>
              <a:rPr lang="en-GB" sz="2800" dirty="0">
                <a:latin typeface="Franklin Gothic Medium" panose="020B0603020102020204" pitchFamily="34" charset="0"/>
              </a:rPr>
              <a:t>The leader of the Estonian United Methodist Church Youth Board is </a:t>
            </a:r>
            <a:r>
              <a:rPr lang="en-GB" sz="2800" dirty="0" err="1">
                <a:latin typeface="Franklin Gothic Medium" panose="020B0603020102020204" pitchFamily="34" charset="0"/>
              </a:rPr>
              <a:t>Ele</a:t>
            </a:r>
            <a:r>
              <a:rPr lang="en-GB" sz="2800" dirty="0">
                <a:latin typeface="Franklin Gothic Medium" panose="020B0603020102020204" pitchFamily="34" charset="0"/>
              </a:rPr>
              <a:t> Paju, a National in Mission Appointment supported by the </a:t>
            </a:r>
            <a:r>
              <a:rPr lang="en-GB" sz="2800" b="1" dirty="0">
                <a:latin typeface="Franklin Gothic Demi" panose="020B0603020102020204" pitchFamily="34" charset="0"/>
              </a:rPr>
              <a:t>World Mission Fund</a:t>
            </a:r>
            <a:r>
              <a:rPr lang="en-GB" sz="2800" dirty="0">
                <a:latin typeface="Franklin Gothic Medium" panose="020B0603020102020204" pitchFamily="34" charset="0"/>
              </a:rPr>
              <a:t>. She has developed a youth team, teenage ministry and a youth camp. They are also developing young leaders through training.</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3976235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pic>
        <p:nvPicPr>
          <p:cNvPr id="4" name="Picture 3">
            <a:extLst>
              <a:ext uri="{FF2B5EF4-FFF2-40B4-BE49-F238E27FC236}">
                <a16:creationId xmlns:a16="http://schemas.microsoft.com/office/drawing/2014/main" id="{9D4246E9-E645-1940-A5D9-ACDFBCFBF6B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0"/>
            <a:ext cx="7721601" cy="6858000"/>
          </a:xfrm>
          <a:prstGeom prst="rect">
            <a:avLst/>
          </a:prstGeom>
        </p:spPr>
      </p:pic>
      <p:sp>
        <p:nvSpPr>
          <p:cNvPr id="2" name="TextBox 1">
            <a:extLst>
              <a:ext uri="{FF2B5EF4-FFF2-40B4-BE49-F238E27FC236}">
                <a16:creationId xmlns:a16="http://schemas.microsoft.com/office/drawing/2014/main" id="{6461AC85-8A32-CB4E-AE7D-52CA3E02545A}"/>
              </a:ext>
            </a:extLst>
          </p:cNvPr>
          <p:cNvSpPr txBox="1"/>
          <p:nvPr/>
        </p:nvSpPr>
        <p:spPr>
          <a:xfrm>
            <a:off x="8089900" y="504000"/>
            <a:ext cx="3762375" cy="5078313"/>
          </a:xfrm>
          <a:prstGeom prst="rect">
            <a:avLst/>
          </a:prstGeom>
          <a:noFill/>
        </p:spPr>
        <p:txBody>
          <a:bodyPr wrap="square" lIns="0" tIns="0" rIns="0" bIns="0" rtlCol="0">
            <a:spAutoFit/>
          </a:bodyPr>
          <a:lstStyle/>
          <a:p>
            <a:r>
              <a:rPr lang="en-GB" sz="4000" b="1" dirty="0">
                <a:solidFill>
                  <a:srgbClr val="C00000"/>
                </a:solidFill>
                <a:latin typeface="Franklin Gothic Demi" panose="020B0603020102020204" pitchFamily="34" charset="0"/>
              </a:rPr>
              <a:t>Hungary</a:t>
            </a:r>
          </a:p>
          <a:p>
            <a:pPr>
              <a:spcAft>
                <a:spcPts val="0"/>
              </a:spcAft>
              <a:buNone/>
            </a:pPr>
            <a:endParaRPr lang="en-GB" sz="1000" dirty="0">
              <a:latin typeface="Franklin Gothic Book" panose="020B0503020102020204" pitchFamily="34" charset="0"/>
            </a:endParaRPr>
          </a:p>
          <a:p>
            <a:pPr>
              <a:spcAft>
                <a:spcPts val="0"/>
              </a:spcAft>
              <a:buNone/>
            </a:pPr>
            <a:r>
              <a:rPr lang="en-GB" sz="2800" dirty="0" err="1">
                <a:latin typeface="Franklin Gothic Medium" panose="020B0603020102020204" pitchFamily="34" charset="0"/>
              </a:rPr>
              <a:t>Zoltán</a:t>
            </a:r>
            <a:r>
              <a:rPr lang="en-GB" sz="2800" dirty="0">
                <a:latin typeface="Franklin Gothic Medium" panose="020B0603020102020204" pitchFamily="34" charset="0"/>
              </a:rPr>
              <a:t> Kurdi has been pastor of the UMC in Hungary for 21 years. He and his wife Ericka work with members of the Roma minority who face extreme prejudice. This work in Hungary is supported by the </a:t>
            </a:r>
            <a:r>
              <a:rPr lang="en-GB" sz="2800" b="1" dirty="0">
                <a:latin typeface="Franklin Gothic Demi" panose="020B0603020102020204" pitchFamily="34" charset="0"/>
              </a:rPr>
              <a:t>World Mission Fund</a:t>
            </a:r>
            <a:r>
              <a:rPr lang="en-GB" sz="2800" dirty="0">
                <a:latin typeface="Franklin Gothic Medium" panose="020B0603020102020204" pitchFamily="34" charset="0"/>
              </a:rPr>
              <a:t>.</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185944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3" name="Rectangle 2">
            <a:extLst>
              <a:ext uri="{FF2B5EF4-FFF2-40B4-BE49-F238E27FC236}">
                <a16:creationId xmlns:a16="http://schemas.microsoft.com/office/drawing/2014/main" id="{B9ED185F-769B-094F-A1BB-0A161A0305C1}"/>
              </a:ext>
            </a:extLst>
          </p:cNvPr>
          <p:cNvSpPr/>
          <p:nvPr/>
        </p:nvSpPr>
        <p:spPr>
          <a:xfrm>
            <a:off x="4718304" y="504000"/>
            <a:ext cx="6994271" cy="4893647"/>
          </a:xfrm>
          <a:prstGeom prst="rect">
            <a:avLst/>
          </a:prstGeom>
        </p:spPr>
        <p:txBody>
          <a:bodyPr wrap="square">
            <a:spAutoFit/>
          </a:bodyPr>
          <a:lstStyle/>
          <a:p>
            <a:pPr>
              <a:buNone/>
            </a:pPr>
            <a:r>
              <a:rPr lang="en-US" sz="4000" dirty="0">
                <a:solidFill>
                  <a:srgbClr val="C00000"/>
                </a:solidFill>
                <a:latin typeface="Franklin Gothic Demi" panose="020B0603020102020204" pitchFamily="34" charset="0"/>
              </a:rPr>
              <a:t>Kenya</a:t>
            </a:r>
            <a:r>
              <a:rPr lang="en-US" b="1" dirty="0"/>
              <a:t> </a:t>
            </a:r>
            <a:br>
              <a:rPr lang="en-US" dirty="0"/>
            </a:br>
            <a:endParaRPr lang="en-US" sz="1000" dirty="0">
              <a:latin typeface="Franklin Gothic Book" panose="020B0503020102020204" pitchFamily="34" charset="0"/>
            </a:endParaRPr>
          </a:p>
          <a:p>
            <a:pPr>
              <a:buNone/>
            </a:pPr>
            <a:r>
              <a:rPr lang="en-GB" sz="2800" dirty="0">
                <a:latin typeface="Franklin Gothic Medium" panose="020B0603020102020204" pitchFamily="34" charset="0"/>
              </a:rPr>
              <a:t>The </a:t>
            </a:r>
            <a:r>
              <a:rPr lang="en-GB" sz="2800" b="1" dirty="0">
                <a:latin typeface="Franklin Gothic Demi" panose="020B0603020102020204" pitchFamily="34" charset="0"/>
              </a:rPr>
              <a:t>World Mission Fund </a:t>
            </a:r>
            <a:r>
              <a:rPr lang="en-GB" sz="2800" dirty="0">
                <a:latin typeface="Franklin Gothic Medium" panose="020B0603020102020204" pitchFamily="34" charset="0"/>
              </a:rPr>
              <a:t>supports the work of Intern Coordinator and Program Assistant, Jennifer </a:t>
            </a:r>
            <a:r>
              <a:rPr lang="en-GB" sz="2800" dirty="0" err="1">
                <a:latin typeface="Franklin Gothic Medium" panose="020B0603020102020204" pitchFamily="34" charset="0"/>
              </a:rPr>
              <a:t>Muthoki</a:t>
            </a:r>
            <a:r>
              <a:rPr lang="en-GB" sz="2800" dirty="0">
                <a:latin typeface="Franklin Gothic Medium" panose="020B0603020102020204" pitchFamily="34" charset="0"/>
              </a:rPr>
              <a:t> Mutua, as a National in Mission Appointment. Her work has seen growth in the Student Christian Movement of Tanzania and Uganda, and the revival of the Student Christian Movement of Kenya.</a:t>
            </a:r>
          </a:p>
          <a:p>
            <a:pPr>
              <a:buNone/>
            </a:pPr>
            <a:endParaRPr lang="en-GB" sz="1000" dirty="0">
              <a:latin typeface="Franklin Gothic Medium" panose="020B0603020102020204" pitchFamily="34" charset="0"/>
            </a:endParaRPr>
          </a:p>
          <a:p>
            <a:r>
              <a:rPr lang="en-GB" sz="2800" dirty="0">
                <a:latin typeface="Franklin Gothic Medium" panose="020B0603020102020204" pitchFamily="34" charset="0"/>
              </a:rPr>
              <a:t>Jennifer is pictured bottom left, with Africa Partnership Co-ordinator Bunmi </a:t>
            </a:r>
            <a:r>
              <a:rPr lang="en-GB" sz="2800" dirty="0" err="1">
                <a:latin typeface="Franklin Gothic Medium" panose="020B0603020102020204" pitchFamily="34" charset="0"/>
              </a:rPr>
              <a:t>Olayisade</a:t>
            </a:r>
            <a:r>
              <a:rPr lang="en-GB" sz="2800" dirty="0">
                <a:latin typeface="Franklin Gothic Medium" panose="020B0603020102020204" pitchFamily="34" charset="0"/>
              </a:rPr>
              <a:t>.</a:t>
            </a:r>
          </a:p>
        </p:txBody>
      </p:sp>
      <p:pic>
        <p:nvPicPr>
          <p:cNvPr id="5" name="Picture 4">
            <a:extLst>
              <a:ext uri="{FF2B5EF4-FFF2-40B4-BE49-F238E27FC236}">
                <a16:creationId xmlns:a16="http://schemas.microsoft.com/office/drawing/2014/main" id="{8EC60208-7AA7-CA43-94F6-3431A3EE04BA}"/>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0"/>
            <a:ext cx="4463311" cy="6858000"/>
          </a:xfrm>
          <a:prstGeom prst="rect">
            <a:avLst/>
          </a:prstGeom>
        </p:spPr>
      </p:pic>
    </p:spTree>
    <p:extLst>
      <p:ext uri="{BB962C8B-B14F-4D97-AF65-F5344CB8AC3E}">
        <p14:creationId xmlns:p14="http://schemas.microsoft.com/office/powerpoint/2010/main" val="3311779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8" name="Rectangle 7">
            <a:extLst>
              <a:ext uri="{FF2B5EF4-FFF2-40B4-BE49-F238E27FC236}">
                <a16:creationId xmlns:a16="http://schemas.microsoft.com/office/drawing/2014/main" id="{28537BDF-75AA-6643-86AA-DF7ED2AB37B7}"/>
              </a:ext>
            </a:extLst>
          </p:cNvPr>
          <p:cNvSpPr/>
          <p:nvPr/>
        </p:nvSpPr>
        <p:spPr>
          <a:xfrm>
            <a:off x="6084000" y="504000"/>
            <a:ext cx="5616575" cy="5040000"/>
          </a:xfrm>
          <a:prstGeom prst="rect">
            <a:avLst/>
          </a:prstGeom>
        </p:spPr>
        <p:txBody>
          <a:bodyPr wrap="square" lIns="108000" tIns="0" rIns="108000" bIns="0">
            <a:spAutoFit/>
          </a:bodyPr>
          <a:lstStyle/>
          <a:p>
            <a:pPr>
              <a:buNone/>
            </a:pPr>
            <a:r>
              <a:rPr lang="en-US" sz="4000" dirty="0">
                <a:solidFill>
                  <a:srgbClr val="C00000"/>
                </a:solidFill>
                <a:latin typeface="Franklin Gothic Demi" panose="020B0603020102020204" pitchFamily="34" charset="0"/>
              </a:rPr>
              <a:t>Zambia</a:t>
            </a:r>
            <a:r>
              <a:rPr lang="en-US" b="1" dirty="0"/>
              <a:t> </a:t>
            </a:r>
            <a:br>
              <a:rPr lang="en-US" dirty="0"/>
            </a:br>
            <a:endParaRPr lang="en-US" sz="1000" dirty="0">
              <a:latin typeface="Franklin Gothic Book" panose="020B0503020102020204" pitchFamily="34" charset="0"/>
            </a:endParaRPr>
          </a:p>
          <a:p>
            <a:pPr>
              <a:buNone/>
            </a:pPr>
            <a:r>
              <a:rPr lang="en-GB" sz="2800" dirty="0">
                <a:latin typeface="Franklin Gothic Medium" panose="020B0603020102020204" pitchFamily="34" charset="0"/>
              </a:rPr>
              <a:t>United Church of Zambia Health Institutions have been supporting communities throughout the pandemic. Although sadly they have seen deaths, these have been numbered in tens, not hundreds or thousands. The </a:t>
            </a:r>
            <a:r>
              <a:rPr lang="en-GB" sz="2800" b="1" dirty="0">
                <a:latin typeface="Franklin Gothic Demi" panose="020B0603020102020204" pitchFamily="34" charset="0"/>
              </a:rPr>
              <a:t>World Mission Fund</a:t>
            </a:r>
            <a:r>
              <a:rPr lang="en-GB" sz="2800" dirty="0">
                <a:latin typeface="Franklin Gothic Medium" panose="020B0603020102020204" pitchFamily="34" charset="0"/>
              </a:rPr>
              <a:t> gave a grant for the purchase of medical and oxygen supplies for UCZ health centres.</a:t>
            </a:r>
          </a:p>
        </p:txBody>
      </p:sp>
      <p:pic>
        <p:nvPicPr>
          <p:cNvPr id="4" name="Picture 3">
            <a:extLst>
              <a:ext uri="{FF2B5EF4-FFF2-40B4-BE49-F238E27FC236}">
                <a16:creationId xmlns:a16="http://schemas.microsoft.com/office/drawing/2014/main" id="{5933D98D-9A34-8146-AA29-09D011D00AC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0" y="0"/>
            <a:ext cx="5759116" cy="6858000"/>
          </a:xfrm>
          <a:prstGeom prst="rect">
            <a:avLst/>
          </a:prstGeom>
        </p:spPr>
      </p:pic>
    </p:spTree>
    <p:extLst>
      <p:ext uri="{BB962C8B-B14F-4D97-AF65-F5344CB8AC3E}">
        <p14:creationId xmlns:p14="http://schemas.microsoft.com/office/powerpoint/2010/main" val="1810429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61AC85-8A32-CB4E-AE7D-52CA3E02545A}"/>
              </a:ext>
            </a:extLst>
          </p:cNvPr>
          <p:cNvSpPr txBox="1"/>
          <p:nvPr/>
        </p:nvSpPr>
        <p:spPr>
          <a:xfrm>
            <a:off x="504000" y="504000"/>
            <a:ext cx="4565305" cy="5355312"/>
          </a:xfrm>
          <a:prstGeom prst="rect">
            <a:avLst/>
          </a:prstGeom>
          <a:noFill/>
        </p:spPr>
        <p:txBody>
          <a:bodyPr wrap="square" lIns="90000" tIns="0" rIns="90000" bIns="0" rtlCol="0">
            <a:spAutoFit/>
          </a:bodyPr>
          <a:lstStyle/>
          <a:p>
            <a:r>
              <a:rPr lang="en-GB" sz="4000" b="1" dirty="0">
                <a:solidFill>
                  <a:srgbClr val="C00000"/>
                </a:solidFill>
                <a:latin typeface="Franklin Gothic Demi" panose="020B0603020102020204" pitchFamily="34" charset="0"/>
              </a:rPr>
              <a:t>India</a:t>
            </a:r>
          </a:p>
          <a:p>
            <a:r>
              <a:rPr lang="en-GB" sz="2800" dirty="0">
                <a:latin typeface="Franklin Gothic Medium" panose="020B0603020102020204" pitchFamily="34" charset="0"/>
              </a:rPr>
              <a:t>Based in Hyderabad, The Henry Martyn Institute (HMI) supports diversity and inclusion. It facilitates interfaith dialogue and peace building, transforming conflict situations and promoting inter-faith and multicultural harmony. It has also responded to the Covid-19 pandemic.</a:t>
            </a:r>
            <a:endParaRPr lang="en-US" sz="2800" dirty="0">
              <a:latin typeface="Franklin Gothic Medium" panose="020B0603020102020204" pitchFamily="34" charset="0"/>
            </a:endParaRPr>
          </a:p>
        </p:txBody>
      </p:sp>
      <p:pic>
        <p:nvPicPr>
          <p:cNvPr id="4" name="Picture 3">
            <a:extLst>
              <a:ext uri="{FF2B5EF4-FFF2-40B4-BE49-F238E27FC236}">
                <a16:creationId xmlns:a16="http://schemas.microsoft.com/office/drawing/2014/main" id="{33AD32C0-DFA2-3F4B-A3A2-7FFDC81C29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406189" y="-8435"/>
            <a:ext cx="6785812" cy="6866435"/>
          </a:xfrm>
          <a:prstGeom prst="rect">
            <a:avLst/>
          </a:prstGeom>
        </p:spPr>
      </p:pic>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4"/>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2524182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7" name="Title 1">
            <a:extLst>
              <a:ext uri="{FF2B5EF4-FFF2-40B4-BE49-F238E27FC236}">
                <a16:creationId xmlns:a16="http://schemas.microsoft.com/office/drawing/2014/main" id="{E56F4F36-EBA6-E542-A473-D90A44BDB518}"/>
              </a:ext>
            </a:extLst>
          </p:cNvPr>
          <p:cNvSpPr txBox="1">
            <a:spLocks/>
          </p:cNvSpPr>
          <p:nvPr/>
        </p:nvSpPr>
        <p:spPr>
          <a:xfrm>
            <a:off x="504000" y="504000"/>
            <a:ext cx="11233150" cy="2447925"/>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n-US" dirty="0">
                <a:solidFill>
                  <a:srgbClr val="C00000"/>
                </a:solidFill>
                <a:latin typeface="Franklin Gothic Demi" panose="020B0603020102020204" pitchFamily="34" charset="0"/>
              </a:rPr>
              <a:t>The World Mission Fund</a:t>
            </a:r>
          </a:p>
          <a:p>
            <a:pPr algn="ctr">
              <a:lnSpc>
                <a:spcPct val="100000"/>
              </a:lnSpc>
            </a:pPr>
            <a:endParaRPr lang="en-US" sz="2000" b="1" dirty="0">
              <a:solidFill>
                <a:srgbClr val="C00000"/>
              </a:solidFill>
              <a:latin typeface="Franklin Gothic Book" panose="020B0503020102020204" pitchFamily="34" charset="0"/>
            </a:endParaRPr>
          </a:p>
          <a:p>
            <a:pPr algn="ctr">
              <a:lnSpc>
                <a:spcPct val="100000"/>
              </a:lnSpc>
            </a:pPr>
            <a:r>
              <a:rPr lang="en-GB" sz="3200" dirty="0">
                <a:latin typeface="Franklin Gothic Medium" panose="020B0603020102020204" pitchFamily="34" charset="0"/>
              </a:rPr>
              <a:t>The </a:t>
            </a:r>
            <a:r>
              <a:rPr lang="en-GB" sz="3200" b="1" dirty="0">
                <a:latin typeface="Franklin Gothic Demi" panose="020B0603020102020204" pitchFamily="34" charset="0"/>
              </a:rPr>
              <a:t>World Mission Fund </a:t>
            </a:r>
            <a:r>
              <a:rPr lang="en-GB" sz="3200" dirty="0">
                <a:latin typeface="Franklin Gothic Medium" panose="020B0603020102020204" pitchFamily="34" charset="0"/>
              </a:rPr>
              <a:t>helps over 100 Partner Churches </a:t>
            </a:r>
          </a:p>
          <a:p>
            <a:pPr algn="ctr">
              <a:lnSpc>
                <a:spcPct val="100000"/>
              </a:lnSpc>
            </a:pPr>
            <a:r>
              <a:rPr lang="en-GB" sz="3200" dirty="0">
                <a:latin typeface="Franklin Gothic Medium" panose="020B0603020102020204" pitchFamily="34" charset="0"/>
              </a:rPr>
              <a:t>and organisations in Africa, Europe, Latin America, the Caribbean, Asia and the Pacific.</a:t>
            </a:r>
          </a:p>
        </p:txBody>
      </p:sp>
      <p:sp>
        <p:nvSpPr>
          <p:cNvPr id="2" name="TextBox 1">
            <a:extLst>
              <a:ext uri="{FF2B5EF4-FFF2-40B4-BE49-F238E27FC236}">
                <a16:creationId xmlns:a16="http://schemas.microsoft.com/office/drawing/2014/main" id="{803AFAEE-CBE2-E74B-ACD5-0FFCE105A015}"/>
              </a:ext>
            </a:extLst>
          </p:cNvPr>
          <p:cNvSpPr txBox="1"/>
          <p:nvPr/>
        </p:nvSpPr>
        <p:spPr>
          <a:xfrm>
            <a:off x="7073153" y="3429000"/>
            <a:ext cx="4639422" cy="1723549"/>
          </a:xfrm>
          <a:prstGeom prst="rect">
            <a:avLst/>
          </a:prstGeom>
          <a:noFill/>
        </p:spPr>
        <p:txBody>
          <a:bodyPr wrap="square" lIns="0" tIns="0" rIns="0" bIns="0" rtlCol="0">
            <a:spAutoFit/>
          </a:bodyPr>
          <a:lstStyle/>
          <a:p>
            <a:r>
              <a:rPr lang="en-GB" sz="2800" b="1" dirty="0">
                <a:latin typeface="Franklin Gothic Demi" panose="020B0603020102020204" pitchFamily="34" charset="0"/>
              </a:rPr>
              <a:t>Junior Mission for All (JMA) </a:t>
            </a:r>
            <a:br>
              <a:rPr lang="en-GB" sz="2800" dirty="0">
                <a:latin typeface="Franklin Gothic Book" panose="020B0503020102020204" pitchFamily="34" charset="0"/>
              </a:rPr>
            </a:br>
            <a:r>
              <a:rPr lang="en-GB" sz="2800" dirty="0">
                <a:latin typeface="Franklin Gothic Medium" panose="020B0603020102020204" pitchFamily="34" charset="0"/>
              </a:rPr>
              <a:t>Children and young people raise funds for JMA. 80% goes to the World Mission Fund.</a:t>
            </a:r>
            <a:endParaRPr lang="en-US" sz="2800" dirty="0">
              <a:latin typeface="Franklin Gothic Medium" panose="020B0603020102020204" pitchFamily="34" charset="0"/>
            </a:endParaRPr>
          </a:p>
        </p:txBody>
      </p:sp>
      <p:sp>
        <p:nvSpPr>
          <p:cNvPr id="3" name="TextBox 2">
            <a:extLst>
              <a:ext uri="{FF2B5EF4-FFF2-40B4-BE49-F238E27FC236}">
                <a16:creationId xmlns:a16="http://schemas.microsoft.com/office/drawing/2014/main" id="{0E033DC6-8885-7444-A643-3796FB2EC940}"/>
              </a:ext>
            </a:extLst>
          </p:cNvPr>
          <p:cNvSpPr txBox="1"/>
          <p:nvPr/>
        </p:nvSpPr>
        <p:spPr>
          <a:xfrm>
            <a:off x="504000" y="4968000"/>
            <a:ext cx="5114551" cy="1384995"/>
          </a:xfrm>
          <a:prstGeom prst="rect">
            <a:avLst/>
          </a:prstGeom>
          <a:noFill/>
        </p:spPr>
        <p:txBody>
          <a:bodyPr wrap="square" rtlCol="0">
            <a:spAutoFit/>
          </a:bodyPr>
          <a:lstStyle/>
          <a:p>
            <a:r>
              <a:rPr lang="en-GB" sz="2800" dirty="0">
                <a:latin typeface="Franklin Gothic Medium" panose="020B0603020102020204" pitchFamily="34" charset="0"/>
              </a:rPr>
              <a:t>The </a:t>
            </a:r>
            <a:r>
              <a:rPr lang="en-GB" sz="2800" b="1" dirty="0">
                <a:latin typeface="Franklin Gothic Demi" panose="020B0603020102020204" pitchFamily="34" charset="0"/>
              </a:rPr>
              <a:t>Easter Offering </a:t>
            </a:r>
            <a:r>
              <a:rPr lang="en-GB" sz="2800" dirty="0">
                <a:latin typeface="Franklin Gothic Medium" panose="020B0603020102020204" pitchFamily="34" charset="0"/>
              </a:rPr>
              <a:t>also supports World Mission Fund, raising £38,000 in 2020.</a:t>
            </a:r>
            <a:endParaRPr lang="en-US" sz="2800" dirty="0">
              <a:latin typeface="Franklin Gothic Medium" panose="020B0603020102020204" pitchFamily="34" charset="0"/>
            </a:endParaRPr>
          </a:p>
        </p:txBody>
      </p:sp>
      <p:pic>
        <p:nvPicPr>
          <p:cNvPr id="5" name="Picture 4">
            <a:extLst>
              <a:ext uri="{FF2B5EF4-FFF2-40B4-BE49-F238E27FC236}">
                <a16:creationId xmlns:a16="http://schemas.microsoft.com/office/drawing/2014/main" id="{8FA254B6-04DF-DA45-BD75-04FFAC2CA224}"/>
              </a:ext>
            </a:extLst>
          </p:cNvPr>
          <p:cNvPicPr>
            <a:picLocks noChangeAspect="1"/>
          </p:cNvPicPr>
          <p:nvPr/>
        </p:nvPicPr>
        <p:blipFill>
          <a:blip r:embed="rId4"/>
          <a:stretch>
            <a:fillRect/>
          </a:stretch>
        </p:blipFill>
        <p:spPr>
          <a:xfrm>
            <a:off x="5313829" y="3508603"/>
            <a:ext cx="1564341" cy="1564341"/>
          </a:xfrm>
          <a:prstGeom prst="rect">
            <a:avLst/>
          </a:prstGeom>
        </p:spPr>
      </p:pic>
      <p:pic>
        <p:nvPicPr>
          <p:cNvPr id="9" name="Picture 8">
            <a:extLst>
              <a:ext uri="{FF2B5EF4-FFF2-40B4-BE49-F238E27FC236}">
                <a16:creationId xmlns:a16="http://schemas.microsoft.com/office/drawing/2014/main" id="{E1F92D18-FFC0-2D42-B87D-7A6E76948380}"/>
              </a:ext>
            </a:extLst>
          </p:cNvPr>
          <p:cNvPicPr>
            <a:picLocks noChangeAspect="1"/>
          </p:cNvPicPr>
          <p:nvPr/>
        </p:nvPicPr>
        <p:blipFill>
          <a:blip r:embed="rId5"/>
          <a:stretch>
            <a:fillRect/>
          </a:stretch>
        </p:blipFill>
        <p:spPr>
          <a:xfrm>
            <a:off x="526587" y="3113579"/>
            <a:ext cx="3879510" cy="1723550"/>
          </a:xfrm>
          <a:prstGeom prst="rect">
            <a:avLst/>
          </a:prstGeom>
        </p:spPr>
      </p:pic>
    </p:spTree>
    <p:extLst>
      <p:ext uri="{BB962C8B-B14F-4D97-AF65-F5344CB8AC3E}">
        <p14:creationId xmlns:p14="http://schemas.microsoft.com/office/powerpoint/2010/main" val="74686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
        <p:nvSpPr>
          <p:cNvPr id="7" name="Title 1">
            <a:extLst>
              <a:ext uri="{FF2B5EF4-FFF2-40B4-BE49-F238E27FC236}">
                <a16:creationId xmlns:a16="http://schemas.microsoft.com/office/drawing/2014/main" id="{E56F4F36-EBA6-E542-A473-D90A44BDB518}"/>
              </a:ext>
            </a:extLst>
          </p:cNvPr>
          <p:cNvSpPr txBox="1">
            <a:spLocks/>
          </p:cNvSpPr>
          <p:nvPr/>
        </p:nvSpPr>
        <p:spPr>
          <a:xfrm>
            <a:off x="504000" y="504000"/>
            <a:ext cx="11233150" cy="583247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dirty="0">
                <a:solidFill>
                  <a:srgbClr val="C00000"/>
                </a:solidFill>
                <a:latin typeface="Franklin Gothic Demi" panose="020B0603020102020204" pitchFamily="34" charset="0"/>
              </a:rPr>
              <a:t>How to support the World Mission Fund</a:t>
            </a:r>
          </a:p>
          <a:p>
            <a:pPr algn="ctr">
              <a:lnSpc>
                <a:spcPct val="100000"/>
              </a:lnSpc>
            </a:pPr>
            <a:endParaRPr lang="en-US" sz="1000" b="1" dirty="0">
              <a:solidFill>
                <a:srgbClr val="C00000"/>
              </a:solidFill>
              <a:latin typeface="Franklin Gothic Demi" panose="020B0603020102020204" pitchFamily="34" charset="0"/>
            </a:endParaRPr>
          </a:p>
          <a:p>
            <a:pPr algn="ctr">
              <a:lnSpc>
                <a:spcPct val="100000"/>
              </a:lnSpc>
              <a:spcAft>
                <a:spcPts val="1000"/>
              </a:spcAft>
            </a:pPr>
            <a:r>
              <a:rPr lang="en-US" sz="3200" dirty="0">
                <a:latin typeface="Franklin Gothic Medium" panose="020B0603020102020204" pitchFamily="34" charset="0"/>
              </a:rPr>
              <a:t>You can give online at: </a:t>
            </a:r>
            <a:r>
              <a:rPr lang="en-US" sz="3200" b="1" dirty="0" err="1">
                <a:latin typeface="Franklin Gothic Demi" panose="020B0603020102020204" pitchFamily="34" charset="0"/>
              </a:rPr>
              <a:t>www.justgiving.com</a:t>
            </a:r>
            <a:r>
              <a:rPr lang="en-US" sz="3200" b="1" dirty="0">
                <a:latin typeface="Franklin Gothic Demi" panose="020B0603020102020204" pitchFamily="34" charset="0"/>
              </a:rPr>
              <a:t>/</a:t>
            </a:r>
            <a:r>
              <a:rPr lang="en-US" sz="3200" b="1" dirty="0" err="1">
                <a:latin typeface="Franklin Gothic Demi" panose="020B0603020102020204" pitchFamily="34" charset="0"/>
              </a:rPr>
              <a:t>mcfworldmission</a:t>
            </a:r>
            <a:r>
              <a:rPr lang="en-US" sz="3200" b="1" dirty="0">
                <a:latin typeface="Franklin Gothic Demi" panose="020B0603020102020204" pitchFamily="34" charset="0"/>
              </a:rPr>
              <a:t>/donate</a:t>
            </a:r>
            <a:endParaRPr lang="en-GB" sz="3200" b="1" dirty="0">
              <a:latin typeface="Franklin Gothic Demi" panose="020B0603020102020204" pitchFamily="34" charset="0"/>
            </a:endParaRPr>
          </a:p>
          <a:p>
            <a:pPr algn="ctr">
              <a:lnSpc>
                <a:spcPct val="100000"/>
              </a:lnSpc>
              <a:spcAft>
                <a:spcPts val="1000"/>
              </a:spcAft>
            </a:pPr>
            <a:r>
              <a:rPr lang="en-GB" sz="3200" dirty="0">
                <a:latin typeface="Franklin Gothic Medium" panose="020B0603020102020204" pitchFamily="34" charset="0"/>
              </a:rPr>
              <a:t>You can also send a cheque </a:t>
            </a:r>
            <a:br>
              <a:rPr lang="en-GB" sz="3200" dirty="0">
                <a:latin typeface="Franklin Gothic Medium" panose="020B0603020102020204" pitchFamily="34" charset="0"/>
              </a:rPr>
            </a:br>
            <a:r>
              <a:rPr lang="en-GB" sz="3200" dirty="0">
                <a:latin typeface="Franklin Gothic Medium" panose="020B0603020102020204" pitchFamily="34" charset="0"/>
              </a:rPr>
              <a:t>(made payable to </a:t>
            </a:r>
            <a:r>
              <a:rPr lang="en-GB" sz="3200" b="1" dirty="0">
                <a:latin typeface="Franklin Gothic Demi" panose="020B0603020102020204" pitchFamily="34" charset="0"/>
              </a:rPr>
              <a:t>'Methodist Church World Mission Fund</a:t>
            </a:r>
            <a:r>
              <a:rPr lang="en-GB" sz="3200" dirty="0">
                <a:latin typeface="Franklin Gothic Medium" panose="020B0603020102020204" pitchFamily="34" charset="0"/>
              </a:rPr>
              <a:t>') to:</a:t>
            </a:r>
          </a:p>
          <a:p>
            <a:pPr algn="ctr">
              <a:lnSpc>
                <a:spcPct val="100000"/>
              </a:lnSpc>
              <a:spcAft>
                <a:spcPts val="1000"/>
              </a:spcAft>
            </a:pPr>
            <a:r>
              <a:rPr lang="en-GB" sz="3200" dirty="0">
                <a:latin typeface="Franklin Gothic Medium" panose="020B0603020102020204" pitchFamily="34" charset="0"/>
              </a:rPr>
              <a:t>	Methodist Church World Mission Fund </a:t>
            </a:r>
            <a:br>
              <a:rPr lang="en-GB" sz="3200" dirty="0">
                <a:latin typeface="Franklin Gothic Medium" panose="020B0603020102020204" pitchFamily="34" charset="0"/>
              </a:rPr>
            </a:br>
            <a:r>
              <a:rPr lang="en-GB" sz="3200" dirty="0">
                <a:latin typeface="Franklin Gothic Medium" panose="020B0603020102020204" pitchFamily="34" charset="0"/>
              </a:rPr>
              <a:t>	Methodist Church House, 25 Marylebone Road </a:t>
            </a:r>
            <a:br>
              <a:rPr lang="en-GB" sz="3200" dirty="0">
                <a:latin typeface="Franklin Gothic Medium" panose="020B0603020102020204" pitchFamily="34" charset="0"/>
              </a:rPr>
            </a:br>
            <a:r>
              <a:rPr lang="en-GB" sz="3200" dirty="0">
                <a:latin typeface="Franklin Gothic Medium" panose="020B0603020102020204" pitchFamily="34" charset="0"/>
              </a:rPr>
              <a:t>London NW1 5JR</a:t>
            </a:r>
          </a:p>
          <a:p>
            <a:pPr algn="ctr">
              <a:lnSpc>
                <a:spcPct val="100000"/>
              </a:lnSpc>
            </a:pPr>
            <a:r>
              <a:rPr lang="en-GB" sz="3200" b="1" dirty="0">
                <a:latin typeface="Franklin Gothic Demi" panose="020B0603020102020204" pitchFamily="34" charset="0"/>
              </a:rPr>
              <a:t>Thank you very much – your generosity is greatly appreciated.</a:t>
            </a:r>
          </a:p>
        </p:txBody>
      </p:sp>
    </p:spTree>
    <p:extLst>
      <p:ext uri="{BB962C8B-B14F-4D97-AF65-F5344CB8AC3E}">
        <p14:creationId xmlns:p14="http://schemas.microsoft.com/office/powerpoint/2010/main" val="318394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
        <p:nvSpPr>
          <p:cNvPr id="4" name="Title 1">
            <a:extLst>
              <a:ext uri="{FF2B5EF4-FFF2-40B4-BE49-F238E27FC236}">
                <a16:creationId xmlns:a16="http://schemas.microsoft.com/office/drawing/2014/main" id="{008DD148-391C-FD47-8456-9A4E8ACD72F1}"/>
              </a:ext>
            </a:extLst>
          </p:cNvPr>
          <p:cNvSpPr txBox="1">
            <a:spLocks/>
          </p:cNvSpPr>
          <p:nvPr/>
        </p:nvSpPr>
        <p:spPr>
          <a:xfrm>
            <a:off x="504000" y="504000"/>
            <a:ext cx="11232000" cy="5831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GB" sz="6000" b="1" dirty="0">
                <a:solidFill>
                  <a:srgbClr val="C00000"/>
                </a:solidFill>
                <a:latin typeface="Franklin Gothic Demi" panose="020B0603020102020204" pitchFamily="34" charset="0"/>
              </a:rPr>
              <a:t>Hymn</a:t>
            </a:r>
            <a:endParaRPr lang="en-US" sz="6000" i="1" dirty="0">
              <a:latin typeface="Franklin Gothic Medium" panose="020B0603020102020204" pitchFamily="34" charset="0"/>
            </a:endParaRPr>
          </a:p>
          <a:p>
            <a:pPr algn="ctr">
              <a:lnSpc>
                <a:spcPct val="100000"/>
              </a:lnSpc>
              <a:defRPr/>
            </a:pPr>
            <a:endParaRPr lang="en-US" sz="2000" i="1" dirty="0">
              <a:latin typeface="Franklin Gothic Medium" panose="020B0603020102020204" pitchFamily="34" charset="0"/>
            </a:endParaRPr>
          </a:p>
          <a:p>
            <a:pPr algn="ctr">
              <a:lnSpc>
                <a:spcPct val="100000"/>
              </a:lnSpc>
              <a:defRPr/>
            </a:pPr>
            <a:r>
              <a:rPr lang="en-US" sz="4000" i="1" dirty="0">
                <a:latin typeface="Franklin Gothic Medium" panose="020B0603020102020204" pitchFamily="34" charset="0"/>
              </a:rPr>
              <a:t>Choose from:</a:t>
            </a:r>
            <a:br>
              <a:rPr lang="en-US" sz="4000" i="1" dirty="0">
                <a:latin typeface="Franklin Gothic Medium" panose="020B0603020102020204" pitchFamily="34" charset="0"/>
              </a:rPr>
            </a:br>
            <a:br>
              <a:rPr lang="en-US" sz="2000" b="1" dirty="0">
                <a:latin typeface="Franklin Gothic Book" panose="020B0503020102020204" pitchFamily="34" charset="0"/>
              </a:rPr>
            </a:br>
            <a:r>
              <a:rPr lang="en-GB" sz="4000" dirty="0">
                <a:latin typeface="Franklin Gothic Medium" panose="020B0603020102020204" pitchFamily="34" charset="0"/>
              </a:rPr>
              <a:t>The Lord’s my shepherd, I’ll not want</a:t>
            </a:r>
            <a:br>
              <a:rPr lang="en-GB" sz="4000" b="1" dirty="0">
                <a:latin typeface="Franklin Gothic Demi" panose="020B0603020102020204" pitchFamily="34" charset="0"/>
              </a:rPr>
            </a:br>
            <a:r>
              <a:rPr lang="en-GB" sz="4000" b="1" dirty="0">
                <a:latin typeface="Franklin Gothic Demi" panose="020B0603020102020204" pitchFamily="34" charset="0"/>
              </a:rPr>
              <a:t>(</a:t>
            </a:r>
            <a:r>
              <a:rPr lang="en-GB" sz="4000" b="1" i="1" dirty="0" err="1">
                <a:latin typeface="Franklin Gothic Demi" panose="020B0603020102020204" pitchFamily="34" charset="0"/>
              </a:rPr>
              <a:t>StF</a:t>
            </a:r>
            <a:r>
              <a:rPr lang="en-GB" sz="4000" b="1" dirty="0">
                <a:latin typeface="Franklin Gothic Demi" panose="020B0603020102020204" pitchFamily="34" charset="0"/>
              </a:rPr>
              <a:t> 481)</a:t>
            </a:r>
            <a:br>
              <a:rPr lang="en-GB" sz="4000" b="1" dirty="0">
                <a:latin typeface="Franklin Gothic Demi" panose="020B0603020102020204" pitchFamily="34" charset="0"/>
              </a:rPr>
            </a:br>
            <a:br>
              <a:rPr lang="en-GB" sz="2000" b="1" dirty="0">
                <a:latin typeface="Franklin Gothic Demi" panose="020B0603020102020204" pitchFamily="34" charset="0"/>
              </a:rPr>
            </a:br>
            <a:r>
              <a:rPr lang="en-GB" sz="4000" dirty="0">
                <a:latin typeface="Franklin Gothic Medium" panose="020B0603020102020204" pitchFamily="34" charset="0"/>
              </a:rPr>
              <a:t>Give me joy in my heart</a:t>
            </a:r>
            <a:br>
              <a:rPr lang="en-GB" sz="4000" b="1" dirty="0">
                <a:latin typeface="Franklin Gothic Demi" panose="020B0603020102020204" pitchFamily="34" charset="0"/>
              </a:rPr>
            </a:br>
            <a:r>
              <a:rPr lang="en-GB" sz="4000" b="1" dirty="0">
                <a:latin typeface="Franklin Gothic Demi" panose="020B0603020102020204" pitchFamily="34" charset="0"/>
              </a:rPr>
              <a:t>(</a:t>
            </a:r>
            <a:r>
              <a:rPr lang="en-GB" sz="4000" b="1" i="1" dirty="0">
                <a:latin typeface="Franklin Gothic Demi" panose="020B0603020102020204" pitchFamily="34" charset="0"/>
              </a:rPr>
              <a:t>H&amp;P 492</a:t>
            </a:r>
            <a:r>
              <a:rPr lang="en-GB" sz="4000" b="1" dirty="0">
                <a:latin typeface="Franklin Gothic Demi" panose="020B0603020102020204" pitchFamily="34" charset="0"/>
              </a:rPr>
              <a:t>)</a:t>
            </a:r>
            <a:endParaRPr lang="en-US" sz="4000" b="1" dirty="0">
              <a:solidFill>
                <a:srgbClr val="C00000"/>
              </a:solidFill>
              <a:latin typeface="Franklin Gothic Demi" panose="020B0603020102020204" pitchFamily="34" charset="0"/>
            </a:endParaRPr>
          </a:p>
        </p:txBody>
      </p:sp>
    </p:spTree>
    <p:extLst>
      <p:ext uri="{BB962C8B-B14F-4D97-AF65-F5344CB8AC3E}">
        <p14:creationId xmlns:p14="http://schemas.microsoft.com/office/powerpoint/2010/main" val="287884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841238"/>
          </a:xfrm>
        </p:spPr>
        <p:txBody>
          <a:bodyPr vert="horz" lIns="91440" tIns="45720" rIns="91440" bIns="45720" rtlCol="0" anchor="t">
            <a:normAutofit/>
          </a:bodyPr>
          <a:lstStyle/>
          <a:p>
            <a:pPr>
              <a:lnSpc>
                <a:spcPct val="100000"/>
              </a:lnSpc>
              <a:spcBef>
                <a:spcPts val="0"/>
              </a:spcBef>
            </a:pPr>
            <a:r>
              <a:rPr lang="en-US" sz="4000"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[1 of 7]</a:t>
            </a:r>
            <a:br>
              <a:rPr lang="en-GB" sz="4000" dirty="0">
                <a:latin typeface="Franklin Gothic Demi" panose="020B0603020102020204" pitchFamily="34" charset="0"/>
                <a:ea typeface="Calibri" panose="020F0502020204030204" pitchFamily="34" charset="0"/>
                <a:cs typeface="Times New Roman" panose="02020603050405020304" pitchFamily="18" charset="0"/>
              </a:rPr>
            </a:br>
            <a:br>
              <a:rPr lang="en-GB" sz="1000" dirty="0">
                <a:latin typeface="Franklin Gothic Demi" panose="020B0603020102020204" pitchFamily="34" charset="0"/>
                <a:ea typeface="Calibri" panose="020F0502020204030204" pitchFamily="34" charset="0"/>
                <a:cs typeface="Times New Roman" panose="02020603050405020304" pitchFamily="18" charset="0"/>
              </a:rPr>
            </a:br>
            <a:r>
              <a:rPr lang="en-GB" sz="2400" dirty="0">
                <a:latin typeface="Franklin Gothic Medium" panose="020B0603020102020204" pitchFamily="34" charset="0"/>
              </a:rPr>
              <a:t>A prayer prepared by Revd Sonia Hicks, the President of the Conference</a:t>
            </a:r>
            <a:br>
              <a:rPr lang="en-GB" sz="2400" dirty="0">
                <a:latin typeface="Franklin Gothic Medium" panose="020B0603020102020204" pitchFamily="34" charset="0"/>
              </a:rPr>
            </a:br>
            <a:br>
              <a:rPr lang="en-GB" sz="3200" dirty="0">
                <a:latin typeface="Franklin Gothic Book" panose="020B0503020102020204" pitchFamily="34" charset="0"/>
                <a:ea typeface="Calibri" panose="020F0502020204030204" pitchFamily="34" charset="0"/>
                <a:cs typeface="Times New Roman" panose="02020603050405020304" pitchFamily="18" charset="0"/>
              </a:rPr>
            </a:br>
            <a:r>
              <a:rPr lang="en-GB" sz="3200" i="1" dirty="0">
                <a:latin typeface="Franklin Gothic Medium" panose="020B0603020102020204" pitchFamily="34" charset="0"/>
              </a:rPr>
              <a:t>Let us pray:</a:t>
            </a:r>
            <a:br>
              <a:rPr lang="en-GB" sz="3200" i="1"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Holy God, you invite us, with all of creation, to praise and adore you. You call us to witness to your grace and mercy, your love and goodness. We acknowledge your loving kindness, which accompanies us through life.</a:t>
            </a:r>
            <a:endParaRPr lang="en-US" sz="3200" dirty="0">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39533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841238"/>
          </a:xfrm>
        </p:spPr>
        <p:txBody>
          <a:bodyPr vert="horz" lIns="91440" tIns="45720" rIns="91440" bIns="45720" rtlCol="0" anchor="t">
            <a:normAutofit/>
          </a:bodyPr>
          <a:lstStyle/>
          <a:p>
            <a:pPr>
              <a:lnSpc>
                <a:spcPct val="100000"/>
              </a:lnSpc>
            </a:pPr>
            <a:r>
              <a:rPr lang="en-US" sz="4000"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[2 of 7]</a:t>
            </a:r>
            <a:br>
              <a:rPr lang="en-GB" sz="2700" dirty="0">
                <a:latin typeface="Franklin Gothic Book" panose="020B05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Almighty God, we are astounded by your creative genius which we can see in each flower that unfolds, in every crawling and creeping thing. The whole world is full of your glory. We praise you, O God.</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We acknowledge you Jesus Christ, our Saviour and our friend. You are the visible likeness of the invisible God. In your life and death, we see the greatness of God's love for us.</a:t>
            </a:r>
            <a:endParaRPr lang="en-US" sz="3200" dirty="0">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8032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841238"/>
          </a:xfrm>
        </p:spPr>
        <p:txBody>
          <a:bodyPr vert="horz" lIns="91440" tIns="45720" rIns="91440" bIns="45720" rtlCol="0" anchor="t">
            <a:normAutofit/>
          </a:bodyPr>
          <a:lstStyle/>
          <a:p>
            <a:pPr>
              <a:lnSpc>
                <a:spcPct val="100000"/>
              </a:lnSpc>
            </a:pPr>
            <a:r>
              <a:rPr lang="en-US" sz="4000" b="1"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[3 of 7]</a:t>
            </a:r>
            <a:br>
              <a:rPr lang="en-GB" sz="4000" dirty="0">
                <a:solidFill>
                  <a:srgbClr val="C00000"/>
                </a:solidFill>
                <a:latin typeface="Franklin Gothic Demi" panose="020B0603020102020204" pitchFamily="34" charset="0"/>
                <a:ea typeface="Calibri" panose="020F0502020204030204" pitchFamily="34" charset="0"/>
                <a:cs typeface="Times New Roman" panose="02020603050405020304" pitchFamily="18" charset="0"/>
              </a:rPr>
            </a:br>
            <a:br>
              <a:rPr lang="en-GB" sz="2000" dirty="0">
                <a:solidFill>
                  <a:srgbClr val="C00000"/>
                </a:solidFill>
                <a:latin typeface="Franklin Gothic Medium" panose="020B0603020102020204" pitchFamily="34" charset="0"/>
                <a:ea typeface="Calibri" panose="020F0502020204030204" pitchFamily="34" charset="0"/>
                <a:cs typeface="Times New Roman" panose="02020603050405020304" pitchFamily="18" charset="0"/>
              </a:rPr>
            </a:br>
            <a:r>
              <a:rPr lang="en-GB" sz="3200" dirty="0">
                <a:latin typeface="Franklin Gothic Medium" panose="020B0603020102020204" pitchFamily="34" charset="0"/>
              </a:rPr>
              <a:t>We see clearly how amazing our God is. The Godhead humbles itself and draws near in the Son, so that we can see how majestic and how marvellous is the God of all the earth. We praise you, O God.</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We acknowledge you Holy Spirit who weaves the love of God into our hearts. You who shows us the imprint of God's presence day by day.</a:t>
            </a:r>
            <a:endParaRPr lang="en-US" sz="3200" dirty="0">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195780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795963"/>
          </a:xfrm>
        </p:spPr>
        <p:txBody>
          <a:bodyPr vert="horz" lIns="91440" tIns="45720" rIns="91440" bIns="45720" rtlCol="0" anchor="t">
            <a:normAutofit/>
          </a:bodyPr>
          <a:lstStyle/>
          <a:p>
            <a:pPr>
              <a:lnSpc>
                <a:spcPct val="100000"/>
              </a:lnSpc>
            </a:pPr>
            <a:r>
              <a:rPr lang="en-US" sz="4000" b="1"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[4 of 7]</a:t>
            </a:r>
            <a:br>
              <a:rPr lang="en-GB" sz="4000" dirty="0">
                <a:solidFill>
                  <a:srgbClr val="C00000"/>
                </a:solidFill>
                <a:latin typeface="Franklin Gothic Demi" panose="020B0603020102020204" pitchFamily="34" charset="0"/>
                <a:ea typeface="Calibri" panose="020F0502020204030204" pitchFamily="34" charset="0"/>
                <a:cs typeface="Times New Roman" panose="02020603050405020304" pitchFamily="18" charset="0"/>
              </a:rPr>
            </a:br>
            <a:br>
              <a:rPr lang="en-GB" sz="2000" dirty="0">
                <a:latin typeface="Franklin Gothic Medium" panose="020B0603020102020204" pitchFamily="34" charset="0"/>
                <a:ea typeface="Calibri" panose="020F0502020204030204" pitchFamily="34" charset="0"/>
                <a:cs typeface="Times New Roman" panose="02020603050405020304" pitchFamily="18" charset="0"/>
              </a:rPr>
            </a:br>
            <a:r>
              <a:rPr lang="en-GB" sz="3200" dirty="0">
                <a:latin typeface="Franklin Gothic Medium" panose="020B0603020102020204" pitchFamily="34" charset="0"/>
              </a:rPr>
              <a:t>Holy Spirit you compel us to cry “Abba Father” as we are overcome with joy and laughter, with pain and sorrow. In every season of our lives, we sense the Spirit's guidance. We praise you, O God.</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God the Father, God the Son and God the Holy Spirit be with us in worship we pray. </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b="1" dirty="0">
                <a:latin typeface="Franklin Gothic Demi" panose="020B0603020102020204" pitchFamily="34" charset="0"/>
              </a:rPr>
              <a:t>Amen.</a:t>
            </a:r>
            <a:endParaRPr lang="en-US" sz="3200" b="1" dirty="0">
              <a:latin typeface="Franklin Gothic Demi"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3"/>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132497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94A7-DC55-704E-A03F-23915BA7DC9B}"/>
              </a:ext>
            </a:extLst>
          </p:cNvPr>
          <p:cNvSpPr>
            <a:spLocks noGrp="1"/>
          </p:cNvSpPr>
          <p:nvPr>
            <p:ph type="title"/>
          </p:nvPr>
        </p:nvSpPr>
        <p:spPr>
          <a:xfrm>
            <a:off x="504000" y="504000"/>
            <a:ext cx="11233150" cy="5795963"/>
          </a:xfrm>
        </p:spPr>
        <p:txBody>
          <a:bodyPr vert="horz" lIns="91440" tIns="45720" rIns="91440" bIns="45720" rtlCol="0" anchor="t">
            <a:normAutofit/>
          </a:bodyPr>
          <a:lstStyle/>
          <a:p>
            <a:pPr>
              <a:lnSpc>
                <a:spcPct val="100000"/>
              </a:lnSpc>
            </a:pPr>
            <a:r>
              <a:rPr lang="en-US" sz="4000" b="1" dirty="0">
                <a:solidFill>
                  <a:srgbClr val="C00000"/>
                </a:solidFill>
                <a:latin typeface="Franklin Gothic Demi" panose="020B0603020102020204" pitchFamily="34" charset="0"/>
              </a:rPr>
              <a:t>Prayers of praise and confession                 </a:t>
            </a:r>
            <a:r>
              <a:rPr lang="en-US" sz="4000" i="1" dirty="0">
                <a:solidFill>
                  <a:srgbClr val="C00000"/>
                </a:solidFill>
                <a:latin typeface="Franklin Gothic Medium" panose="020B0603020102020204" pitchFamily="34" charset="0"/>
              </a:rPr>
              <a:t>[5 of 7]</a:t>
            </a:r>
            <a:br>
              <a:rPr lang="en-GB" sz="4000" dirty="0">
                <a:solidFill>
                  <a:srgbClr val="C00000"/>
                </a:solidFill>
                <a:latin typeface="Franklin Gothic Demi" panose="020B0603020102020204" pitchFamily="34" charset="0"/>
                <a:ea typeface="Calibri" panose="020F0502020204030204" pitchFamily="34" charset="0"/>
                <a:cs typeface="Times New Roman" panose="02020603050405020304" pitchFamily="18" charset="0"/>
              </a:rPr>
            </a:br>
            <a:br>
              <a:rPr lang="en-GB" sz="2000" dirty="0">
                <a:solidFill>
                  <a:srgbClr val="C00000"/>
                </a:solidFill>
                <a:latin typeface="Franklin Gothic Medium" panose="020B0603020102020204" pitchFamily="34" charset="0"/>
                <a:ea typeface="Calibri" panose="020F0502020204030204" pitchFamily="34" charset="0"/>
                <a:cs typeface="Times New Roman" panose="02020603050405020304" pitchFamily="18" charset="0"/>
              </a:rPr>
            </a:br>
            <a:r>
              <a:rPr lang="en-GB" sz="3200" dirty="0">
                <a:latin typeface="Franklin Gothic Medium" panose="020B0603020102020204" pitchFamily="34" charset="0"/>
              </a:rPr>
              <a:t>Loving God, you invite each of us into your presence. Forgive us when we limit that invitation to others. Forgive us when we fail to see others are you see them: children of the living God.</a:t>
            </a:r>
            <a:br>
              <a:rPr lang="en-GB" sz="3200" dirty="0">
                <a:latin typeface="Franklin Gothic Medium" panose="020B0603020102020204" pitchFamily="34" charset="0"/>
              </a:rPr>
            </a:br>
            <a:br>
              <a:rPr lang="en-GB" sz="2000" dirty="0">
                <a:latin typeface="Franklin Gothic Medium" panose="020B0603020102020204" pitchFamily="34" charset="0"/>
              </a:rPr>
            </a:br>
            <a:r>
              <a:rPr lang="en-GB" sz="3200" dirty="0">
                <a:latin typeface="Franklin Gothic Medium" panose="020B0603020102020204" pitchFamily="34" charset="0"/>
              </a:rPr>
              <a:t>Forgive us when we think that our ways of thinking and being are the only ways.</a:t>
            </a:r>
            <a:endParaRPr lang="en-US" sz="3200" dirty="0">
              <a:latin typeface="Franklin Gothic Medium" panose="020B0603020102020204" pitchFamily="34" charset="0"/>
            </a:endParaRPr>
          </a:p>
        </p:txBody>
      </p:sp>
      <p:pic>
        <p:nvPicPr>
          <p:cNvPr id="6" name="Content Placeholder 5">
            <a:extLst>
              <a:ext uri="{FF2B5EF4-FFF2-40B4-BE49-F238E27FC236}">
                <a16:creationId xmlns:a16="http://schemas.microsoft.com/office/drawing/2014/main" id="{AA7B68D1-6E65-5049-AB7C-BACCD06449D2}"/>
              </a:ext>
            </a:extLst>
          </p:cNvPr>
          <p:cNvPicPr>
            <a:picLocks noGrp="1" noChangeAspect="1"/>
          </p:cNvPicPr>
          <p:nvPr>
            <p:ph idx="1"/>
          </p:nvPr>
        </p:nvPicPr>
        <p:blipFill>
          <a:blip r:embed="rId2"/>
          <a:stretch>
            <a:fillRect/>
          </a:stretch>
        </p:blipFill>
        <p:spPr>
          <a:xfrm>
            <a:off x="9251950" y="5720329"/>
            <a:ext cx="2940050" cy="1137671"/>
          </a:xfrm>
          <a:prstGeom prst="rect">
            <a:avLst/>
          </a:prstGeom>
        </p:spPr>
      </p:pic>
    </p:spTree>
    <p:extLst>
      <p:ext uri="{BB962C8B-B14F-4D97-AF65-F5344CB8AC3E}">
        <p14:creationId xmlns:p14="http://schemas.microsoft.com/office/powerpoint/2010/main" val="3626582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TotalTime>
  <Words>2057</Words>
  <Application>Microsoft Macintosh PowerPoint</Application>
  <PresentationFormat>Widescreen</PresentationFormat>
  <Paragraphs>176</Paragraphs>
  <Slides>39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Franklin Gothic Book</vt:lpstr>
      <vt:lpstr>Franklin Gothic Demi</vt:lpstr>
      <vt:lpstr>Franklin Gothic Medium</vt:lpstr>
      <vt:lpstr>Office Theme</vt:lpstr>
      <vt:lpstr>PowerPoint Presentation</vt:lpstr>
      <vt:lpstr>PowerPoint Presentation</vt:lpstr>
      <vt:lpstr>Welcome and call to worship  Welcome to worship today. We will be thinking about this year’s presidential theme, ‘God’s table: an invitation for all’, from a global perspective.  “How precious is your steadfast love, O God! All people may take refuge in the shadow of your wings. They feast on the abundance of your house, and you give them drink from the river of your delights.”  Psalm 36:7-8 (NRSV)</vt:lpstr>
      <vt:lpstr>PowerPoint Presentation</vt:lpstr>
      <vt:lpstr>Prayers of praise and confession                 [1 of 7]  A prayer prepared by Revd Sonia Hicks, the President of the Conference  Let us pray:  Holy God, you invite us, with all of creation, to praise and adore you. You call us to witness to your grace and mercy, your love and goodness. We acknowledge your loving kindness, which accompanies us through life.</vt:lpstr>
      <vt:lpstr>Prayers of praise and confession                 [2 of 7]  Almighty God, we are astounded by your creative genius which we can see in each flower that unfolds, in every crawling and creeping thing. The whole world is full of your glory. We praise you, O God.  We acknowledge you Jesus Christ, our Saviour and our friend. You are the visible likeness of the invisible God. In your life and death, we see the greatness of God's love for us.</vt:lpstr>
      <vt:lpstr>Prayers of praise and confession                 [3 of 7]  We see clearly how amazing our God is. The Godhead humbles itself and draws near in the Son, so that we can see how majestic and how marvellous is the God of all the earth. We praise you, O God.  We acknowledge you Holy Spirit who weaves the love of God into our hearts. You who shows us the imprint of God's presence day by day.</vt:lpstr>
      <vt:lpstr>Prayers of praise and confession                 [4 of 7]  Holy Spirit you compel us to cry “Abba Father” as we are overcome with joy and laughter, with pain and sorrow. In every season of our lives, we sense the Spirit's guidance. We praise you, O God.  God the Father, God the Son and God the Holy Spirit be with us in worship we pray.   Amen.</vt:lpstr>
      <vt:lpstr>Prayers of praise and confession                 [5 of 7]  Loving God, you invite each of us into your presence. Forgive us when we limit that invitation to others. Forgive us when we fail to see others are you see them: children of the living God.  Forgive us when we think that our ways of thinking and being are the only ways.</vt:lpstr>
      <vt:lpstr>Prayers of praise and confession                 [6 of 7]  Forgive us when we insist that others need to change, to adjust, but that we can remain the same.  Forgive us for stubborn hearts and unbending wills.  O God, we forget that you are always willing to meet us on the road to repentance. You journey with us and, in doing so, show us where change is possible.</vt:lpstr>
      <vt:lpstr>Prayers of praise and confession                 [7 of 7]  We see this in the way that Jesus journeyed with his disciples even as they continued to misunderstand the nature of true servanthood. May the Holy Spirit help us to remove the logs of selfishness from our hearts. May we know that only you can cleanse us, heal us and restore us.  Celebrating your forgiveness and welcome, we ask this in the name of Jesus Christ, who is our Lord and our Saviour.   Amen.</vt:lpstr>
      <vt:lpstr>First (all-age)  address   A story of forgiveness from Barbara Easton, the Vice-President of the Conference  Koko Kondo's story</vt:lpstr>
      <vt:lpstr>PowerPoint Presentation</vt:lpstr>
      <vt:lpstr>                                                  Junior Church begins</vt:lpstr>
      <vt:lpstr>Reading  Deuteronomy 26:5-13</vt:lpstr>
      <vt:lpstr>First reflection  The presidential theme this year is, ‘God’s table: an invitation for all’.   Hear a reflection from Barbara Easton, Vice-President of the Conference, from her recent online visit to the Methodist Church in Peru.</vt:lpstr>
      <vt:lpstr>PowerPoint Presentation</vt:lpstr>
      <vt:lpstr>PowerPoint Presentation</vt:lpstr>
      <vt:lpstr>Second reflection  Hear a reflection from the Revd Sonia Hicks, President of the Conference, from her recent virtual visit to the Methodist Church in South Africa.</vt:lpstr>
      <vt:lpstr>PowerPoint Presentation</vt:lpstr>
      <vt:lpstr>Offering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Ernest James</dc:creator>
  <cp:keywords/>
  <dc:description/>
  <cp:lastModifiedBy>Ernest James</cp:lastModifiedBy>
  <cp:revision>340</cp:revision>
  <cp:lastPrinted>2021-09-09T14:38:57Z</cp:lastPrinted>
  <dcterms:created xsi:type="dcterms:W3CDTF">2021-08-03T13:48:15Z</dcterms:created>
  <dcterms:modified xsi:type="dcterms:W3CDTF">2021-09-10T15:38:23Z</dcterms:modified>
  <cp:category/>
</cp:coreProperties>
</file>