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337" r:id="rId4"/>
    <p:sldId id="339" r:id="rId5"/>
    <p:sldId id="346" r:id="rId6"/>
    <p:sldId id="347" r:id="rId7"/>
    <p:sldId id="345" r:id="rId8"/>
    <p:sldId id="340" r:id="rId9"/>
    <p:sldId id="349" r:id="rId10"/>
    <p:sldId id="350" r:id="rId11"/>
    <p:sldId id="348" r:id="rId12"/>
    <p:sldId id="341" r:id="rId13"/>
    <p:sldId id="356" r:id="rId14"/>
    <p:sldId id="354" r:id="rId15"/>
    <p:sldId id="355" r:id="rId16"/>
    <p:sldId id="353" r:id="rId17"/>
    <p:sldId id="342" r:id="rId18"/>
    <p:sldId id="351" r:id="rId19"/>
    <p:sldId id="343" r:id="rId20"/>
    <p:sldId id="352" r:id="rId21"/>
    <p:sldId id="344" r:id="rId22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 autoAdjust="0"/>
  </p:normalViewPr>
  <p:slideViewPr>
    <p:cSldViewPr>
      <p:cViewPr varScale="1">
        <p:scale>
          <a:sx n="63" d="100"/>
          <a:sy n="63" d="100"/>
        </p:scale>
        <p:origin x="78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50" d="100"/>
          <a:sy n="150" d="100"/>
        </p:scale>
        <p:origin x="-1326" y="-78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31059DDC-1468-48EA-BF1B-45B1AF6ABCB6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008814FB-47E5-46E6-AF30-D8A972BCCE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67487917-A0C3-4FDD-90B8-DFCFA9658A91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vert="horz" lIns="96634" tIns="48317" rIns="96634" bIns="483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D9D665A3-6AC0-4301-89E8-789EAD92A28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9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665A3-6AC0-4301-89E8-789EAD92A28D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9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Let us begin</a:t>
            </a:r>
            <a:r>
              <a:rPr lang="en-GB" baseline="0" dirty="0"/>
              <a:t> with singing. </a:t>
            </a:r>
            <a:br>
              <a:rPr lang="en-GB" baseline="0" dirty="0"/>
            </a:br>
            <a:endParaRPr lang="en-GB" baseline="0" dirty="0"/>
          </a:p>
          <a:p>
            <a:r>
              <a:rPr lang="en-GB" baseline="0" dirty="0"/>
              <a:t>Julie to play through</a:t>
            </a:r>
            <a:br>
              <a:rPr lang="en-GB" baseline="0" dirty="0"/>
            </a:br>
            <a:endParaRPr lang="en-GB" baseline="0" dirty="0"/>
          </a:p>
          <a:p>
            <a:r>
              <a:rPr lang="en-GB" b="1" baseline="0" dirty="0"/>
              <a:t>Verse 1,</a:t>
            </a:r>
            <a:r>
              <a:rPr lang="en-GB" baseline="0" dirty="0"/>
              <a:t> quietly – hushed – as if we’ve just pulled back the curtains and don’t want to disturb the blackbird</a:t>
            </a:r>
            <a:br>
              <a:rPr lang="en-GB" baseline="0" dirty="0"/>
            </a:br>
            <a:endParaRPr lang="en-GB" baseline="0" dirty="0"/>
          </a:p>
          <a:p>
            <a:r>
              <a:rPr lang="en-GB" b="1" baseline="0" dirty="0"/>
              <a:t>Verse 2</a:t>
            </a:r>
            <a:r>
              <a:rPr lang="en-GB" baseline="0" dirty="0"/>
              <a:t>, more confidently</a:t>
            </a:r>
            <a:br>
              <a:rPr lang="en-GB" baseline="0" dirty="0"/>
            </a:br>
            <a:endParaRPr lang="en-GB" baseline="0" dirty="0"/>
          </a:p>
          <a:p>
            <a:r>
              <a:rPr lang="en-GB" b="1" baseline="0" dirty="0"/>
              <a:t>Verse 3</a:t>
            </a:r>
            <a:r>
              <a:rPr lang="en-GB" baseline="0" dirty="0"/>
              <a:t>, UNACCOMPANIED – embracing the sunlight, the morning, and God’s love.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665A3-6AC0-4301-89E8-789EAD92A28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151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9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Let us begin</a:t>
            </a:r>
            <a:r>
              <a:rPr lang="en-GB" baseline="0" dirty="0"/>
              <a:t> with singing. </a:t>
            </a:r>
            <a:br>
              <a:rPr lang="en-GB" baseline="0" dirty="0"/>
            </a:br>
            <a:endParaRPr lang="en-GB" baseline="0" dirty="0"/>
          </a:p>
          <a:p>
            <a:r>
              <a:rPr lang="en-GB" baseline="0" dirty="0"/>
              <a:t>Julie to play through</a:t>
            </a:r>
            <a:br>
              <a:rPr lang="en-GB" baseline="0" dirty="0"/>
            </a:br>
            <a:endParaRPr lang="en-GB" baseline="0" dirty="0"/>
          </a:p>
          <a:p>
            <a:r>
              <a:rPr lang="en-GB" b="1" baseline="0" dirty="0"/>
              <a:t>Verse 1,</a:t>
            </a:r>
            <a:r>
              <a:rPr lang="en-GB" baseline="0" dirty="0"/>
              <a:t> quietly – hushed – as if we’ve just pulled back the curtains and don’t want to disturb the blackbird</a:t>
            </a:r>
            <a:br>
              <a:rPr lang="en-GB" baseline="0" dirty="0"/>
            </a:br>
            <a:endParaRPr lang="en-GB" baseline="0" dirty="0"/>
          </a:p>
          <a:p>
            <a:r>
              <a:rPr lang="en-GB" b="1" baseline="0" dirty="0"/>
              <a:t>Verse 2</a:t>
            </a:r>
            <a:r>
              <a:rPr lang="en-GB" baseline="0" dirty="0"/>
              <a:t>, more confidently</a:t>
            </a:r>
            <a:br>
              <a:rPr lang="en-GB" baseline="0" dirty="0"/>
            </a:br>
            <a:endParaRPr lang="en-GB" baseline="0" dirty="0"/>
          </a:p>
          <a:p>
            <a:r>
              <a:rPr lang="en-GB" b="1" baseline="0" dirty="0"/>
              <a:t>Verse 3</a:t>
            </a:r>
            <a:r>
              <a:rPr lang="en-GB" baseline="0" dirty="0"/>
              <a:t>, UNACCOMPANIED – embracing the sunlight, the morning, and God’s love.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665A3-6AC0-4301-89E8-789EAD92A28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936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9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Let us begin</a:t>
            </a:r>
            <a:r>
              <a:rPr lang="en-GB" baseline="0" dirty="0"/>
              <a:t> with singing. </a:t>
            </a:r>
            <a:br>
              <a:rPr lang="en-GB" baseline="0" dirty="0"/>
            </a:br>
            <a:endParaRPr lang="en-GB" baseline="0" dirty="0"/>
          </a:p>
          <a:p>
            <a:r>
              <a:rPr lang="en-GB" baseline="0" dirty="0"/>
              <a:t>Julie to play through</a:t>
            </a:r>
            <a:br>
              <a:rPr lang="en-GB" baseline="0" dirty="0"/>
            </a:br>
            <a:endParaRPr lang="en-GB" baseline="0" dirty="0"/>
          </a:p>
          <a:p>
            <a:r>
              <a:rPr lang="en-GB" b="1" baseline="0" dirty="0"/>
              <a:t>Verse 1,</a:t>
            </a:r>
            <a:r>
              <a:rPr lang="en-GB" baseline="0" dirty="0"/>
              <a:t> quietly – hushed – as if we’ve just pulled back the curtains and don’t want to disturb the blackbird</a:t>
            </a:r>
            <a:br>
              <a:rPr lang="en-GB" baseline="0" dirty="0"/>
            </a:br>
            <a:endParaRPr lang="en-GB" baseline="0" dirty="0"/>
          </a:p>
          <a:p>
            <a:r>
              <a:rPr lang="en-GB" b="1" baseline="0" dirty="0"/>
              <a:t>Verse 2</a:t>
            </a:r>
            <a:r>
              <a:rPr lang="en-GB" baseline="0" dirty="0"/>
              <a:t>, more confidently</a:t>
            </a:r>
            <a:br>
              <a:rPr lang="en-GB" baseline="0" dirty="0"/>
            </a:br>
            <a:endParaRPr lang="en-GB" baseline="0" dirty="0"/>
          </a:p>
          <a:p>
            <a:r>
              <a:rPr lang="en-GB" b="1" baseline="0" dirty="0"/>
              <a:t>Verse 3</a:t>
            </a:r>
            <a:r>
              <a:rPr lang="en-GB" baseline="0" dirty="0"/>
              <a:t>, UNACCOMPANIED – embracing the sunlight, the morning, and God’s love.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665A3-6AC0-4301-89E8-789EAD92A28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815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9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Let us begin</a:t>
            </a:r>
            <a:r>
              <a:rPr lang="en-GB" baseline="0" dirty="0"/>
              <a:t> with singing. </a:t>
            </a:r>
            <a:br>
              <a:rPr lang="en-GB" baseline="0" dirty="0"/>
            </a:br>
            <a:endParaRPr lang="en-GB" baseline="0" dirty="0"/>
          </a:p>
          <a:p>
            <a:r>
              <a:rPr lang="en-GB" baseline="0" dirty="0"/>
              <a:t>Julie to play through</a:t>
            </a:r>
            <a:br>
              <a:rPr lang="en-GB" baseline="0" dirty="0"/>
            </a:br>
            <a:endParaRPr lang="en-GB" baseline="0" dirty="0"/>
          </a:p>
          <a:p>
            <a:r>
              <a:rPr lang="en-GB" b="1" baseline="0" dirty="0"/>
              <a:t>Verse 1,</a:t>
            </a:r>
            <a:r>
              <a:rPr lang="en-GB" baseline="0" dirty="0"/>
              <a:t> quietly – hushed – as if we’ve just pulled back the curtains and don’t want to disturb the blackbird</a:t>
            </a:r>
            <a:br>
              <a:rPr lang="en-GB" baseline="0" dirty="0"/>
            </a:br>
            <a:endParaRPr lang="en-GB" baseline="0" dirty="0"/>
          </a:p>
          <a:p>
            <a:r>
              <a:rPr lang="en-GB" b="1" baseline="0" dirty="0"/>
              <a:t>Verse 2</a:t>
            </a:r>
            <a:r>
              <a:rPr lang="en-GB" baseline="0" dirty="0"/>
              <a:t>, more confidently</a:t>
            </a:r>
            <a:br>
              <a:rPr lang="en-GB" baseline="0" dirty="0"/>
            </a:br>
            <a:endParaRPr lang="en-GB" baseline="0" dirty="0"/>
          </a:p>
          <a:p>
            <a:r>
              <a:rPr lang="en-GB" b="1" baseline="0" dirty="0"/>
              <a:t>Verse 3</a:t>
            </a:r>
            <a:r>
              <a:rPr lang="en-GB" baseline="0" dirty="0"/>
              <a:t>, UNACCOMPANIED – embracing the sunlight, the morning, and God’s love.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665A3-6AC0-4301-89E8-789EAD92A28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918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9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Let us begin</a:t>
            </a:r>
            <a:r>
              <a:rPr lang="en-GB" baseline="0" dirty="0"/>
              <a:t> with singing. </a:t>
            </a:r>
            <a:br>
              <a:rPr lang="en-GB" baseline="0" dirty="0"/>
            </a:br>
            <a:endParaRPr lang="en-GB" baseline="0" dirty="0"/>
          </a:p>
          <a:p>
            <a:r>
              <a:rPr lang="en-GB" baseline="0" dirty="0"/>
              <a:t>Julie to play through</a:t>
            </a:r>
            <a:br>
              <a:rPr lang="en-GB" baseline="0" dirty="0"/>
            </a:br>
            <a:endParaRPr lang="en-GB" baseline="0" dirty="0"/>
          </a:p>
          <a:p>
            <a:r>
              <a:rPr lang="en-GB" b="1" baseline="0" dirty="0"/>
              <a:t>Verse 1,</a:t>
            </a:r>
            <a:r>
              <a:rPr lang="en-GB" baseline="0" dirty="0"/>
              <a:t> quietly – hushed – as if we’ve just pulled back the curtains and don’t want to disturb the blackbird</a:t>
            </a:r>
            <a:br>
              <a:rPr lang="en-GB" baseline="0" dirty="0"/>
            </a:br>
            <a:endParaRPr lang="en-GB" baseline="0" dirty="0"/>
          </a:p>
          <a:p>
            <a:r>
              <a:rPr lang="en-GB" b="1" baseline="0" dirty="0"/>
              <a:t>Verse 2</a:t>
            </a:r>
            <a:r>
              <a:rPr lang="en-GB" baseline="0" dirty="0"/>
              <a:t>, more confidently</a:t>
            </a:r>
            <a:br>
              <a:rPr lang="en-GB" baseline="0" dirty="0"/>
            </a:br>
            <a:endParaRPr lang="en-GB" baseline="0" dirty="0"/>
          </a:p>
          <a:p>
            <a:r>
              <a:rPr lang="en-GB" b="1" baseline="0" dirty="0"/>
              <a:t>Verse 3</a:t>
            </a:r>
            <a:r>
              <a:rPr lang="en-GB" baseline="0" dirty="0"/>
              <a:t>, UNACCOMPANIED – embracing the sunlight, the morning, and God’s love.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665A3-6AC0-4301-89E8-789EAD92A28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298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9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Let us begin</a:t>
            </a:r>
            <a:r>
              <a:rPr lang="en-GB" baseline="0" dirty="0"/>
              <a:t> with singing. </a:t>
            </a:r>
            <a:br>
              <a:rPr lang="en-GB" baseline="0" dirty="0"/>
            </a:br>
            <a:endParaRPr lang="en-GB" baseline="0" dirty="0"/>
          </a:p>
          <a:p>
            <a:r>
              <a:rPr lang="en-GB" baseline="0" dirty="0"/>
              <a:t>Julie to play through</a:t>
            </a:r>
            <a:br>
              <a:rPr lang="en-GB" baseline="0" dirty="0"/>
            </a:br>
            <a:endParaRPr lang="en-GB" baseline="0" dirty="0"/>
          </a:p>
          <a:p>
            <a:r>
              <a:rPr lang="en-GB" b="1" baseline="0" dirty="0"/>
              <a:t>Verse 1,</a:t>
            </a:r>
            <a:r>
              <a:rPr lang="en-GB" baseline="0" dirty="0"/>
              <a:t> quietly – hushed – as if we’ve just pulled back the curtains and don’t want to disturb the blackbird</a:t>
            </a:r>
            <a:br>
              <a:rPr lang="en-GB" baseline="0" dirty="0"/>
            </a:br>
            <a:endParaRPr lang="en-GB" baseline="0" dirty="0"/>
          </a:p>
          <a:p>
            <a:r>
              <a:rPr lang="en-GB" b="1" baseline="0" dirty="0"/>
              <a:t>Verse 2</a:t>
            </a:r>
            <a:r>
              <a:rPr lang="en-GB" baseline="0" dirty="0"/>
              <a:t>, more confidently</a:t>
            </a:r>
            <a:br>
              <a:rPr lang="en-GB" baseline="0" dirty="0"/>
            </a:br>
            <a:endParaRPr lang="en-GB" baseline="0" dirty="0"/>
          </a:p>
          <a:p>
            <a:r>
              <a:rPr lang="en-GB" b="1" baseline="0" dirty="0"/>
              <a:t>Verse 3</a:t>
            </a:r>
            <a:r>
              <a:rPr lang="en-GB" baseline="0" dirty="0"/>
              <a:t>, UNACCOMPANIED – embracing the sunlight, the morning, and God’s love.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665A3-6AC0-4301-89E8-789EAD92A28D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9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Let us begin</a:t>
            </a:r>
            <a:r>
              <a:rPr lang="en-GB" baseline="0" dirty="0"/>
              <a:t> with singing. </a:t>
            </a:r>
            <a:br>
              <a:rPr lang="en-GB" baseline="0" dirty="0"/>
            </a:br>
            <a:endParaRPr lang="en-GB" baseline="0" dirty="0"/>
          </a:p>
          <a:p>
            <a:r>
              <a:rPr lang="en-GB" baseline="0" dirty="0"/>
              <a:t>Julie to play through</a:t>
            </a:r>
            <a:br>
              <a:rPr lang="en-GB" baseline="0" dirty="0"/>
            </a:br>
            <a:endParaRPr lang="en-GB" baseline="0" dirty="0"/>
          </a:p>
          <a:p>
            <a:r>
              <a:rPr lang="en-GB" b="1" baseline="0" dirty="0"/>
              <a:t>Verse 1,</a:t>
            </a:r>
            <a:r>
              <a:rPr lang="en-GB" baseline="0" dirty="0"/>
              <a:t> quietly – hushed – as if we’ve just pulled back the curtains and don’t want to disturb the blackbird</a:t>
            </a:r>
            <a:br>
              <a:rPr lang="en-GB" baseline="0" dirty="0"/>
            </a:br>
            <a:endParaRPr lang="en-GB" baseline="0" dirty="0"/>
          </a:p>
          <a:p>
            <a:r>
              <a:rPr lang="en-GB" b="1" baseline="0" dirty="0"/>
              <a:t>Verse 2</a:t>
            </a:r>
            <a:r>
              <a:rPr lang="en-GB" baseline="0" dirty="0"/>
              <a:t>, more confidently</a:t>
            </a:r>
            <a:br>
              <a:rPr lang="en-GB" baseline="0" dirty="0"/>
            </a:br>
            <a:endParaRPr lang="en-GB" baseline="0" dirty="0"/>
          </a:p>
          <a:p>
            <a:r>
              <a:rPr lang="en-GB" b="1" baseline="0" dirty="0"/>
              <a:t>Verse 3</a:t>
            </a:r>
            <a:r>
              <a:rPr lang="en-GB" baseline="0" dirty="0"/>
              <a:t>, UNACCOMPANIED – embracing the sunlight, the morning, and God’s love.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665A3-6AC0-4301-89E8-789EAD92A28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953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9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Let us begin</a:t>
            </a:r>
            <a:r>
              <a:rPr lang="en-GB" baseline="0" dirty="0"/>
              <a:t> with singing. </a:t>
            </a:r>
            <a:br>
              <a:rPr lang="en-GB" baseline="0" dirty="0"/>
            </a:br>
            <a:endParaRPr lang="en-GB" baseline="0" dirty="0"/>
          </a:p>
          <a:p>
            <a:r>
              <a:rPr lang="en-GB" baseline="0" dirty="0"/>
              <a:t>Julie to play through</a:t>
            </a:r>
            <a:br>
              <a:rPr lang="en-GB" baseline="0" dirty="0"/>
            </a:br>
            <a:endParaRPr lang="en-GB" baseline="0" dirty="0"/>
          </a:p>
          <a:p>
            <a:r>
              <a:rPr lang="en-GB" b="1" baseline="0" dirty="0"/>
              <a:t>Verse 1,</a:t>
            </a:r>
            <a:r>
              <a:rPr lang="en-GB" baseline="0" dirty="0"/>
              <a:t> quietly – hushed – as if we’ve just pulled back the curtains and don’t want to disturb the blackbird</a:t>
            </a:r>
            <a:br>
              <a:rPr lang="en-GB" baseline="0" dirty="0"/>
            </a:br>
            <a:endParaRPr lang="en-GB" baseline="0" dirty="0"/>
          </a:p>
          <a:p>
            <a:r>
              <a:rPr lang="en-GB" b="1" baseline="0" dirty="0"/>
              <a:t>Verse 2</a:t>
            </a:r>
            <a:r>
              <a:rPr lang="en-GB" baseline="0" dirty="0"/>
              <a:t>, more confidently</a:t>
            </a:r>
            <a:br>
              <a:rPr lang="en-GB" baseline="0" dirty="0"/>
            </a:br>
            <a:endParaRPr lang="en-GB" baseline="0" dirty="0"/>
          </a:p>
          <a:p>
            <a:r>
              <a:rPr lang="en-GB" b="1" baseline="0" dirty="0"/>
              <a:t>Verse 3</a:t>
            </a:r>
            <a:r>
              <a:rPr lang="en-GB" baseline="0" dirty="0"/>
              <a:t>, UNACCOMPANIED – embracing the sunlight, the morning, and God’s love.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665A3-6AC0-4301-89E8-789EAD92A28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422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9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Let us begin</a:t>
            </a:r>
            <a:r>
              <a:rPr lang="en-GB" baseline="0" dirty="0"/>
              <a:t> with singing. </a:t>
            </a:r>
            <a:br>
              <a:rPr lang="en-GB" baseline="0" dirty="0"/>
            </a:br>
            <a:endParaRPr lang="en-GB" baseline="0" dirty="0"/>
          </a:p>
          <a:p>
            <a:r>
              <a:rPr lang="en-GB" baseline="0" dirty="0"/>
              <a:t>Julie to play through</a:t>
            </a:r>
            <a:br>
              <a:rPr lang="en-GB" baseline="0" dirty="0"/>
            </a:br>
            <a:endParaRPr lang="en-GB" baseline="0" dirty="0"/>
          </a:p>
          <a:p>
            <a:r>
              <a:rPr lang="en-GB" b="1" baseline="0" dirty="0"/>
              <a:t>Verse 1,</a:t>
            </a:r>
            <a:r>
              <a:rPr lang="en-GB" baseline="0" dirty="0"/>
              <a:t> quietly – hushed – as if we’ve just pulled back the curtains and don’t want to disturb the blackbird</a:t>
            </a:r>
            <a:br>
              <a:rPr lang="en-GB" baseline="0" dirty="0"/>
            </a:br>
            <a:endParaRPr lang="en-GB" baseline="0" dirty="0"/>
          </a:p>
          <a:p>
            <a:r>
              <a:rPr lang="en-GB" b="1" baseline="0" dirty="0"/>
              <a:t>Verse 2</a:t>
            </a:r>
            <a:r>
              <a:rPr lang="en-GB" baseline="0" dirty="0"/>
              <a:t>, more confidently</a:t>
            </a:r>
            <a:br>
              <a:rPr lang="en-GB" baseline="0" dirty="0"/>
            </a:br>
            <a:endParaRPr lang="en-GB" baseline="0" dirty="0"/>
          </a:p>
          <a:p>
            <a:r>
              <a:rPr lang="en-GB" b="1" baseline="0" dirty="0"/>
              <a:t>Verse 3</a:t>
            </a:r>
            <a:r>
              <a:rPr lang="en-GB" baseline="0" dirty="0"/>
              <a:t>, UNACCOMPANIED – embracing the sunlight, the morning, and God’s love.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665A3-6AC0-4301-89E8-789EAD92A28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887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9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Let us begin</a:t>
            </a:r>
            <a:r>
              <a:rPr lang="en-GB" baseline="0" dirty="0"/>
              <a:t> with singing. </a:t>
            </a:r>
            <a:br>
              <a:rPr lang="en-GB" baseline="0" dirty="0"/>
            </a:br>
            <a:endParaRPr lang="en-GB" baseline="0" dirty="0"/>
          </a:p>
          <a:p>
            <a:r>
              <a:rPr lang="en-GB" baseline="0" dirty="0"/>
              <a:t>Julie to play through</a:t>
            </a:r>
            <a:br>
              <a:rPr lang="en-GB" baseline="0" dirty="0"/>
            </a:br>
            <a:endParaRPr lang="en-GB" baseline="0" dirty="0"/>
          </a:p>
          <a:p>
            <a:r>
              <a:rPr lang="en-GB" b="1" baseline="0" dirty="0"/>
              <a:t>Verse 1,</a:t>
            </a:r>
            <a:r>
              <a:rPr lang="en-GB" baseline="0" dirty="0"/>
              <a:t> quietly – hushed – as if we’ve just pulled back the curtains and don’t want to disturb the blackbird</a:t>
            </a:r>
            <a:br>
              <a:rPr lang="en-GB" baseline="0" dirty="0"/>
            </a:br>
            <a:endParaRPr lang="en-GB" baseline="0" dirty="0"/>
          </a:p>
          <a:p>
            <a:r>
              <a:rPr lang="en-GB" b="1" baseline="0" dirty="0"/>
              <a:t>Verse 2</a:t>
            </a:r>
            <a:r>
              <a:rPr lang="en-GB" baseline="0" dirty="0"/>
              <a:t>, more confidently</a:t>
            </a:r>
            <a:br>
              <a:rPr lang="en-GB" baseline="0" dirty="0"/>
            </a:br>
            <a:endParaRPr lang="en-GB" baseline="0" dirty="0"/>
          </a:p>
          <a:p>
            <a:r>
              <a:rPr lang="en-GB" b="1" baseline="0" dirty="0"/>
              <a:t>Verse 3</a:t>
            </a:r>
            <a:r>
              <a:rPr lang="en-GB" baseline="0" dirty="0"/>
              <a:t>, UNACCOMPANIED – embracing the sunlight, the morning, and God’s love.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665A3-6AC0-4301-89E8-789EAD92A28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754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9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Let us begin</a:t>
            </a:r>
            <a:r>
              <a:rPr lang="en-GB" baseline="0" dirty="0"/>
              <a:t> with singing. </a:t>
            </a:r>
            <a:br>
              <a:rPr lang="en-GB" baseline="0" dirty="0"/>
            </a:br>
            <a:endParaRPr lang="en-GB" baseline="0" dirty="0"/>
          </a:p>
          <a:p>
            <a:r>
              <a:rPr lang="en-GB" baseline="0" dirty="0"/>
              <a:t>Julie to play through</a:t>
            </a:r>
            <a:br>
              <a:rPr lang="en-GB" baseline="0" dirty="0"/>
            </a:br>
            <a:endParaRPr lang="en-GB" baseline="0" dirty="0"/>
          </a:p>
          <a:p>
            <a:r>
              <a:rPr lang="en-GB" b="1" baseline="0" dirty="0"/>
              <a:t>Verse 1,</a:t>
            </a:r>
            <a:r>
              <a:rPr lang="en-GB" baseline="0" dirty="0"/>
              <a:t> quietly – hushed – as if we’ve just pulled back the curtains and don’t want to disturb the blackbird</a:t>
            </a:r>
            <a:br>
              <a:rPr lang="en-GB" baseline="0" dirty="0"/>
            </a:br>
            <a:endParaRPr lang="en-GB" baseline="0" dirty="0"/>
          </a:p>
          <a:p>
            <a:r>
              <a:rPr lang="en-GB" b="1" baseline="0" dirty="0"/>
              <a:t>Verse 2</a:t>
            </a:r>
            <a:r>
              <a:rPr lang="en-GB" baseline="0" dirty="0"/>
              <a:t>, more confidently</a:t>
            </a:r>
            <a:br>
              <a:rPr lang="en-GB" baseline="0" dirty="0"/>
            </a:br>
            <a:endParaRPr lang="en-GB" baseline="0" dirty="0"/>
          </a:p>
          <a:p>
            <a:r>
              <a:rPr lang="en-GB" b="1" baseline="0" dirty="0"/>
              <a:t>Verse 3</a:t>
            </a:r>
            <a:r>
              <a:rPr lang="en-GB" baseline="0" dirty="0"/>
              <a:t>, UNACCOMPANIED – embracing the sunlight, the morning, and God’s love.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665A3-6AC0-4301-89E8-789EAD92A28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174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9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Let us begin</a:t>
            </a:r>
            <a:r>
              <a:rPr lang="en-GB" baseline="0" dirty="0"/>
              <a:t> with singing. </a:t>
            </a:r>
            <a:br>
              <a:rPr lang="en-GB" baseline="0" dirty="0"/>
            </a:br>
            <a:endParaRPr lang="en-GB" baseline="0" dirty="0"/>
          </a:p>
          <a:p>
            <a:r>
              <a:rPr lang="en-GB" baseline="0" dirty="0"/>
              <a:t>Julie to play through</a:t>
            </a:r>
            <a:br>
              <a:rPr lang="en-GB" baseline="0" dirty="0"/>
            </a:br>
            <a:endParaRPr lang="en-GB" baseline="0" dirty="0"/>
          </a:p>
          <a:p>
            <a:r>
              <a:rPr lang="en-GB" b="1" baseline="0" dirty="0"/>
              <a:t>Verse 1,</a:t>
            </a:r>
            <a:r>
              <a:rPr lang="en-GB" baseline="0" dirty="0"/>
              <a:t> quietly – hushed – as if we’ve just pulled back the curtains and don’t want to disturb the blackbird</a:t>
            </a:r>
            <a:br>
              <a:rPr lang="en-GB" baseline="0" dirty="0"/>
            </a:br>
            <a:endParaRPr lang="en-GB" baseline="0" dirty="0"/>
          </a:p>
          <a:p>
            <a:r>
              <a:rPr lang="en-GB" b="1" baseline="0" dirty="0"/>
              <a:t>Verse 2</a:t>
            </a:r>
            <a:r>
              <a:rPr lang="en-GB" baseline="0" dirty="0"/>
              <a:t>, more confidently</a:t>
            </a:r>
            <a:br>
              <a:rPr lang="en-GB" baseline="0" dirty="0"/>
            </a:br>
            <a:endParaRPr lang="en-GB" baseline="0" dirty="0"/>
          </a:p>
          <a:p>
            <a:r>
              <a:rPr lang="en-GB" b="1" baseline="0" dirty="0"/>
              <a:t>Verse 3</a:t>
            </a:r>
            <a:r>
              <a:rPr lang="en-GB" baseline="0" dirty="0"/>
              <a:t>, UNACCOMPANIED – embracing the sunlight, the morning, and God’s love.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665A3-6AC0-4301-89E8-789EAD92A28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639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9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Let us begin</a:t>
            </a:r>
            <a:r>
              <a:rPr lang="en-GB" baseline="0" dirty="0"/>
              <a:t> with singing. </a:t>
            </a:r>
            <a:br>
              <a:rPr lang="en-GB" baseline="0" dirty="0"/>
            </a:br>
            <a:endParaRPr lang="en-GB" baseline="0" dirty="0"/>
          </a:p>
          <a:p>
            <a:r>
              <a:rPr lang="en-GB" baseline="0" dirty="0"/>
              <a:t>Julie to play through</a:t>
            </a:r>
            <a:br>
              <a:rPr lang="en-GB" baseline="0" dirty="0"/>
            </a:br>
            <a:endParaRPr lang="en-GB" baseline="0" dirty="0"/>
          </a:p>
          <a:p>
            <a:r>
              <a:rPr lang="en-GB" b="1" baseline="0" dirty="0"/>
              <a:t>Verse 1,</a:t>
            </a:r>
            <a:r>
              <a:rPr lang="en-GB" baseline="0" dirty="0"/>
              <a:t> quietly – hushed – as if we’ve just pulled back the curtains and don’t want to disturb the blackbird</a:t>
            </a:r>
            <a:br>
              <a:rPr lang="en-GB" baseline="0" dirty="0"/>
            </a:br>
            <a:endParaRPr lang="en-GB" baseline="0" dirty="0"/>
          </a:p>
          <a:p>
            <a:r>
              <a:rPr lang="en-GB" b="1" baseline="0" dirty="0"/>
              <a:t>Verse 2</a:t>
            </a:r>
            <a:r>
              <a:rPr lang="en-GB" baseline="0" dirty="0"/>
              <a:t>, more confidently</a:t>
            </a:r>
            <a:br>
              <a:rPr lang="en-GB" baseline="0" dirty="0"/>
            </a:br>
            <a:endParaRPr lang="en-GB" baseline="0" dirty="0"/>
          </a:p>
          <a:p>
            <a:r>
              <a:rPr lang="en-GB" b="1" baseline="0" dirty="0"/>
              <a:t>Verse 3</a:t>
            </a:r>
            <a:r>
              <a:rPr lang="en-GB" baseline="0" dirty="0"/>
              <a:t>, UNACCOMPANIED – embracing the sunlight, the morning, and God’s love.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665A3-6AC0-4301-89E8-789EAD92A28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473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5707-BE01-4034-BF69-339246FCBABB}" type="datetimeFigureOut">
              <a:rPr lang="en-GB" smtClean="0"/>
              <a:pPr/>
              <a:t>10/03/2023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8B54-A416-4381-B826-49182D0F4B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5707-BE01-4034-BF69-339246FCBABB}" type="datetimeFigureOut">
              <a:rPr lang="en-GB" smtClean="0"/>
              <a:pPr/>
              <a:t>10/03/2023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8B54-A416-4381-B826-49182D0F4B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5707-BE01-4034-BF69-339246FCBABB}" type="datetimeFigureOut">
              <a:rPr lang="en-GB" smtClean="0"/>
              <a:pPr/>
              <a:t>10/03/2023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8B54-A416-4381-B826-49182D0F4B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5707-BE01-4034-BF69-339246FCBABB}" type="datetimeFigureOut">
              <a:rPr lang="en-GB" smtClean="0"/>
              <a:pPr/>
              <a:t>10/03/2023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8B54-A416-4381-B826-49182D0F4B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5707-BE01-4034-BF69-339246FCBABB}" type="datetimeFigureOut">
              <a:rPr lang="en-GB" smtClean="0"/>
              <a:pPr/>
              <a:t>10/03/2023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8B54-A416-4381-B826-49182D0F4B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5707-BE01-4034-BF69-339246FCBABB}" type="datetimeFigureOut">
              <a:rPr lang="en-GB" smtClean="0"/>
              <a:pPr/>
              <a:t>10/03/2023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8B54-A416-4381-B826-49182D0F4B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5707-BE01-4034-BF69-339246FCBABB}" type="datetimeFigureOut">
              <a:rPr lang="en-GB" smtClean="0"/>
              <a:pPr/>
              <a:t>10/03/2023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8B54-A416-4381-B826-49182D0F4B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5707-BE01-4034-BF69-339246FCBABB}" type="datetimeFigureOut">
              <a:rPr lang="en-GB" smtClean="0"/>
              <a:pPr/>
              <a:t>10/03/2023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8B54-A416-4381-B826-49182D0F4B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5707-BE01-4034-BF69-339246FCBABB}" type="datetimeFigureOut">
              <a:rPr lang="en-GB" smtClean="0"/>
              <a:pPr/>
              <a:t>10/03/2023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8B54-A416-4381-B826-49182D0F4B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5707-BE01-4034-BF69-339246FCBABB}" type="datetimeFigureOut">
              <a:rPr lang="en-GB" smtClean="0"/>
              <a:pPr/>
              <a:t>10/03/2023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8B54-A416-4381-B826-49182D0F4B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5707-BE01-4034-BF69-339246FCBABB}" type="datetimeFigureOut">
              <a:rPr lang="en-GB" smtClean="0"/>
              <a:pPr/>
              <a:t>10/03/2023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D7518B54-A416-4381-B826-49182D0F4B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5E5707-BE01-4034-BF69-339246FCBABB}" type="datetimeFigureOut">
              <a:rPr lang="en-GB" smtClean="0"/>
              <a:pPr/>
              <a:t>10/03/2023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518B54-A416-4381-B826-49182D0F4BAA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1544" y="2020394"/>
            <a:ext cx="7851648" cy="1696988"/>
          </a:xfrm>
        </p:spPr>
        <p:txBody>
          <a:bodyPr>
            <a:noAutofit/>
          </a:bodyPr>
          <a:lstStyle/>
          <a:p>
            <a:pPr algn="ctr"/>
            <a:r>
              <a:rPr lang="en-GB" sz="8000" dirty="0">
                <a:solidFill>
                  <a:srgbClr val="FFC000"/>
                </a:solidFill>
              </a:rPr>
              <a:t>Singing Revelation</a:t>
            </a:r>
            <a:br>
              <a:rPr lang="en-GB" sz="8000" dirty="0">
                <a:solidFill>
                  <a:srgbClr val="FFC000"/>
                </a:solidFill>
              </a:rPr>
            </a:br>
            <a:r>
              <a:rPr lang="en-GB" sz="8000" dirty="0">
                <a:solidFill>
                  <a:srgbClr val="FFC000"/>
                </a:solidFill>
              </a:rPr>
              <a:t>Bible Month 2023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5563" y="4077072"/>
            <a:ext cx="7854696" cy="1085859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+mj-lt"/>
              </a:rPr>
              <a:t>Laurence Wareing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98E987-AF55-B668-0CB2-4462401B8E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685656"/>
            <a:ext cx="3456384" cy="7490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EECA2B-7386-3A94-3976-CAEC491CE9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13752"/>
            <a:ext cx="3877433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77A93-0FBD-78F2-E439-9E1B3B654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66A38A-08FA-BD29-59C7-8D6A91FF4D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" y="-1431963"/>
            <a:ext cx="12192000" cy="8289963"/>
          </a:xfrm>
        </p:spPr>
      </p:pic>
    </p:spTree>
    <p:extLst>
      <p:ext uri="{BB962C8B-B14F-4D97-AF65-F5344CB8AC3E}">
        <p14:creationId xmlns:p14="http://schemas.microsoft.com/office/powerpoint/2010/main" val="3046727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728" y="1761084"/>
            <a:ext cx="8191832" cy="875828"/>
          </a:xfrm>
        </p:spPr>
        <p:txBody>
          <a:bodyPr>
            <a:normAutofit/>
          </a:bodyPr>
          <a:lstStyle/>
          <a:p>
            <a:r>
              <a:rPr lang="en-GB" dirty="0"/>
              <a:t>A range of themes (“What?”):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728" y="3356992"/>
            <a:ext cx="10912232" cy="1925568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>
              <a:latin typeface="+mj-lt"/>
            </a:endParaRPr>
          </a:p>
          <a:p>
            <a:pPr>
              <a:buNone/>
            </a:pPr>
            <a:r>
              <a:rPr lang="en-GB" dirty="0"/>
              <a:t>		</a:t>
            </a:r>
            <a:endParaRPr lang="en-GB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18288C-3CE4-6457-036C-94B140309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13752"/>
            <a:ext cx="3877433" cy="175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047A3B-22FF-7BBA-9275-D6E1F453A2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685656"/>
            <a:ext cx="3456384" cy="74902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7C70D3-6C94-C62A-51FE-58ECF15D93CA}"/>
              </a:ext>
            </a:extLst>
          </p:cNvPr>
          <p:cNvSpPr txBox="1">
            <a:spLocks/>
          </p:cNvSpPr>
          <p:nvPr/>
        </p:nvSpPr>
        <p:spPr>
          <a:xfrm>
            <a:off x="578728" y="2420889"/>
            <a:ext cx="11034544" cy="32647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endParaRPr lang="en-GB" dirty="0"/>
          </a:p>
          <a:p>
            <a:r>
              <a:rPr lang="en-GB" sz="3200" dirty="0">
                <a:latin typeface="+mj-lt"/>
              </a:rPr>
              <a:t>Holy, holy, holy – PLUS! </a:t>
            </a:r>
          </a:p>
          <a:p>
            <a:r>
              <a:rPr lang="en-GB" sz="3200" dirty="0">
                <a:latin typeface="+mj-lt"/>
              </a:rPr>
              <a:t>Singing like God was not there? </a:t>
            </a:r>
            <a:r>
              <a:rPr lang="en-GB" sz="3200" b="1" i="1" dirty="0">
                <a:latin typeface="+mj-lt"/>
              </a:rPr>
              <a:t>“No doxology without lament”</a:t>
            </a:r>
          </a:p>
          <a:p>
            <a:r>
              <a:rPr lang="en-GB" sz="3200" dirty="0">
                <a:latin typeface="+mj-lt"/>
              </a:rPr>
              <a:t>Comfort and hope</a:t>
            </a:r>
          </a:p>
          <a:p>
            <a:r>
              <a:rPr lang="en-GB" sz="3200" dirty="0">
                <a:latin typeface="+mj-lt"/>
              </a:rPr>
              <a:t>Singing John’s vision into being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788624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728" y="1761084"/>
            <a:ext cx="8685624" cy="875828"/>
          </a:xfrm>
        </p:spPr>
        <p:txBody>
          <a:bodyPr>
            <a:normAutofit/>
          </a:bodyPr>
          <a:lstStyle/>
          <a:p>
            <a:r>
              <a:rPr lang="en-GB" dirty="0"/>
              <a:t>A range of contexts (“Where?”):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728" y="3338860"/>
            <a:ext cx="10972800" cy="1925568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>
              <a:latin typeface="+mj-lt"/>
            </a:endParaRPr>
          </a:p>
          <a:p>
            <a:pPr>
              <a:buNone/>
            </a:pPr>
            <a:r>
              <a:rPr lang="en-GB" dirty="0"/>
              <a:t>	</a:t>
            </a:r>
            <a:endParaRPr lang="en-GB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18288C-3CE4-6457-036C-94B140309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13752"/>
            <a:ext cx="3877433" cy="175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047A3B-22FF-7BBA-9275-D6E1F453A2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685656"/>
            <a:ext cx="3456384" cy="74902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7C70D3-6C94-C62A-51FE-58ECF15D93CA}"/>
              </a:ext>
            </a:extLst>
          </p:cNvPr>
          <p:cNvSpPr txBox="1">
            <a:spLocks/>
          </p:cNvSpPr>
          <p:nvPr/>
        </p:nvSpPr>
        <p:spPr>
          <a:xfrm>
            <a:off x="578728" y="2420889"/>
            <a:ext cx="10629840" cy="32647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endParaRPr lang="en-GB" dirty="0"/>
          </a:p>
          <a:p>
            <a:r>
              <a:rPr lang="en-GB" sz="3200" dirty="0">
                <a:latin typeface="+mj-lt"/>
              </a:rPr>
              <a:t>In worship… obviously… PLUS…</a:t>
            </a:r>
          </a:p>
        </p:txBody>
      </p:sp>
    </p:spTree>
    <p:extLst>
      <p:ext uri="{BB962C8B-B14F-4D97-AF65-F5344CB8AC3E}">
        <p14:creationId xmlns:p14="http://schemas.microsoft.com/office/powerpoint/2010/main" val="940518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728" y="1761084"/>
            <a:ext cx="8685624" cy="875828"/>
          </a:xfrm>
        </p:spPr>
        <p:txBody>
          <a:bodyPr>
            <a:normAutofit/>
          </a:bodyPr>
          <a:lstStyle/>
          <a:p>
            <a:r>
              <a:rPr lang="en-GB" dirty="0"/>
              <a:t>A range of contexts (“Where?”):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728" y="3338860"/>
            <a:ext cx="10972800" cy="1925568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>
              <a:latin typeface="+mj-lt"/>
            </a:endParaRPr>
          </a:p>
          <a:p>
            <a:pPr>
              <a:buNone/>
            </a:pPr>
            <a:r>
              <a:rPr lang="en-GB" dirty="0"/>
              <a:t>	</a:t>
            </a:r>
            <a:endParaRPr lang="en-GB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18288C-3CE4-6457-036C-94B140309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13752"/>
            <a:ext cx="3877433" cy="175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047A3B-22FF-7BBA-9275-D6E1F453A2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685656"/>
            <a:ext cx="3456384" cy="74902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7C70D3-6C94-C62A-51FE-58ECF15D93CA}"/>
              </a:ext>
            </a:extLst>
          </p:cNvPr>
          <p:cNvSpPr txBox="1">
            <a:spLocks/>
          </p:cNvSpPr>
          <p:nvPr/>
        </p:nvSpPr>
        <p:spPr>
          <a:xfrm>
            <a:off x="578728" y="2420889"/>
            <a:ext cx="10629840" cy="32647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endParaRPr lang="en-GB" dirty="0"/>
          </a:p>
          <a:p>
            <a:r>
              <a:rPr lang="en-GB" sz="3200" dirty="0">
                <a:latin typeface="+mj-lt"/>
              </a:rPr>
              <a:t>In worship… obviously… PLUS…</a:t>
            </a:r>
          </a:p>
          <a:p>
            <a:r>
              <a:rPr lang="en-GB" sz="3200" dirty="0">
                <a:latin typeface="+mj-lt"/>
              </a:rPr>
              <a:t>Where two or three are gathered (study, prayer…)</a:t>
            </a:r>
          </a:p>
        </p:txBody>
      </p:sp>
    </p:spTree>
    <p:extLst>
      <p:ext uri="{BB962C8B-B14F-4D97-AF65-F5344CB8AC3E}">
        <p14:creationId xmlns:p14="http://schemas.microsoft.com/office/powerpoint/2010/main" val="898630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728" y="1761084"/>
            <a:ext cx="8685624" cy="875828"/>
          </a:xfrm>
        </p:spPr>
        <p:txBody>
          <a:bodyPr>
            <a:normAutofit/>
          </a:bodyPr>
          <a:lstStyle/>
          <a:p>
            <a:r>
              <a:rPr lang="en-GB" dirty="0"/>
              <a:t>A range of contexts (“Where?”):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728" y="3338860"/>
            <a:ext cx="10972800" cy="1925568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>
              <a:latin typeface="+mj-lt"/>
            </a:endParaRPr>
          </a:p>
          <a:p>
            <a:pPr>
              <a:buNone/>
            </a:pPr>
            <a:r>
              <a:rPr lang="en-GB" dirty="0"/>
              <a:t>	</a:t>
            </a:r>
            <a:endParaRPr lang="en-GB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18288C-3CE4-6457-036C-94B140309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13752"/>
            <a:ext cx="3877433" cy="175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047A3B-22FF-7BBA-9275-D6E1F453A2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685656"/>
            <a:ext cx="3456384" cy="74902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7C70D3-6C94-C62A-51FE-58ECF15D93CA}"/>
              </a:ext>
            </a:extLst>
          </p:cNvPr>
          <p:cNvSpPr txBox="1">
            <a:spLocks/>
          </p:cNvSpPr>
          <p:nvPr/>
        </p:nvSpPr>
        <p:spPr>
          <a:xfrm>
            <a:off x="578728" y="2420889"/>
            <a:ext cx="10629840" cy="32647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endParaRPr lang="en-GB" dirty="0"/>
          </a:p>
          <a:p>
            <a:r>
              <a:rPr lang="en-GB" sz="3200" dirty="0">
                <a:latin typeface="+mj-lt"/>
              </a:rPr>
              <a:t>In worship… obviously… PLUS…</a:t>
            </a:r>
          </a:p>
          <a:p>
            <a:r>
              <a:rPr lang="en-GB" sz="3200" dirty="0">
                <a:latin typeface="+mj-lt"/>
              </a:rPr>
              <a:t>Where two or three are gathered (study, prayer…)</a:t>
            </a:r>
          </a:p>
          <a:p>
            <a:r>
              <a:rPr lang="en-GB" sz="3200" dirty="0">
                <a:latin typeface="+mj-lt"/>
              </a:rPr>
              <a:t>Personal reflection</a:t>
            </a:r>
          </a:p>
        </p:txBody>
      </p:sp>
    </p:spTree>
    <p:extLst>
      <p:ext uri="{BB962C8B-B14F-4D97-AF65-F5344CB8AC3E}">
        <p14:creationId xmlns:p14="http://schemas.microsoft.com/office/powerpoint/2010/main" val="2809283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728" y="1761084"/>
            <a:ext cx="8685624" cy="875828"/>
          </a:xfrm>
        </p:spPr>
        <p:txBody>
          <a:bodyPr>
            <a:normAutofit/>
          </a:bodyPr>
          <a:lstStyle/>
          <a:p>
            <a:r>
              <a:rPr lang="en-GB" dirty="0"/>
              <a:t>A range of contexts (“Where?”):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728" y="3338860"/>
            <a:ext cx="10972800" cy="1925568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>
              <a:latin typeface="+mj-lt"/>
            </a:endParaRPr>
          </a:p>
          <a:p>
            <a:pPr>
              <a:buNone/>
            </a:pPr>
            <a:r>
              <a:rPr lang="en-GB" dirty="0"/>
              <a:t>	</a:t>
            </a:r>
            <a:endParaRPr lang="en-GB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18288C-3CE4-6457-036C-94B140309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13752"/>
            <a:ext cx="3877433" cy="175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047A3B-22FF-7BBA-9275-D6E1F453A2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685656"/>
            <a:ext cx="3456384" cy="74902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7C70D3-6C94-C62A-51FE-58ECF15D93CA}"/>
              </a:ext>
            </a:extLst>
          </p:cNvPr>
          <p:cNvSpPr txBox="1">
            <a:spLocks/>
          </p:cNvSpPr>
          <p:nvPr/>
        </p:nvSpPr>
        <p:spPr>
          <a:xfrm>
            <a:off x="578728" y="2420889"/>
            <a:ext cx="10629840" cy="32647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endParaRPr lang="en-GB" dirty="0"/>
          </a:p>
          <a:p>
            <a:r>
              <a:rPr lang="en-GB" sz="3200" dirty="0">
                <a:latin typeface="+mj-lt"/>
              </a:rPr>
              <a:t>In worship… obviously… PLUS…</a:t>
            </a:r>
          </a:p>
          <a:p>
            <a:r>
              <a:rPr lang="en-GB" sz="3200" dirty="0">
                <a:latin typeface="+mj-lt"/>
              </a:rPr>
              <a:t>Where two or three are gathered (study, prayer…)</a:t>
            </a:r>
          </a:p>
          <a:p>
            <a:r>
              <a:rPr lang="en-GB" sz="3200" dirty="0">
                <a:latin typeface="+mj-lt"/>
              </a:rPr>
              <a:t>Personal reflection</a:t>
            </a:r>
          </a:p>
          <a:p>
            <a:r>
              <a:rPr lang="en-GB" sz="3200" dirty="0">
                <a:latin typeface="+mj-lt"/>
              </a:rPr>
              <a:t>May I introduce…?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483416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4E596-37AC-6E3E-1C1D-5885C3955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FEDD1F-DC8C-8D64-4A53-A0B4D8AE9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-21744"/>
            <a:ext cx="12288688" cy="8136964"/>
          </a:xfrm>
        </p:spPr>
      </p:pic>
    </p:spTree>
    <p:extLst>
      <p:ext uri="{BB962C8B-B14F-4D97-AF65-F5344CB8AC3E}">
        <p14:creationId xmlns:p14="http://schemas.microsoft.com/office/powerpoint/2010/main" val="3926896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728" y="1761084"/>
            <a:ext cx="9909760" cy="875828"/>
          </a:xfrm>
        </p:spPr>
        <p:txBody>
          <a:bodyPr>
            <a:normAutofit/>
          </a:bodyPr>
          <a:lstStyle/>
          <a:p>
            <a:r>
              <a:rPr lang="en-GB" dirty="0"/>
              <a:t>Hymns – not just for singing (“How?”):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728" y="3338860"/>
            <a:ext cx="10972800" cy="1925568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>
              <a:latin typeface="+mj-lt"/>
            </a:endParaRPr>
          </a:p>
          <a:p>
            <a:pPr>
              <a:buNone/>
            </a:pPr>
            <a:r>
              <a:rPr lang="en-GB" dirty="0"/>
              <a:t>		</a:t>
            </a:r>
            <a:endParaRPr lang="en-GB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18288C-3CE4-6457-036C-94B140309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13752"/>
            <a:ext cx="3877433" cy="175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047A3B-22FF-7BBA-9275-D6E1F453A2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685656"/>
            <a:ext cx="3456384" cy="74902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7C70D3-6C94-C62A-51FE-58ECF15D93CA}"/>
              </a:ext>
            </a:extLst>
          </p:cNvPr>
          <p:cNvSpPr txBox="1">
            <a:spLocks/>
          </p:cNvSpPr>
          <p:nvPr/>
        </p:nvSpPr>
        <p:spPr>
          <a:xfrm>
            <a:off x="578728" y="2420889"/>
            <a:ext cx="10629840" cy="32647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endParaRPr lang="en-GB" dirty="0"/>
          </a:p>
          <a:p>
            <a:r>
              <a:rPr lang="en-GB" sz="3200" dirty="0">
                <a:latin typeface="+mj-lt"/>
              </a:rPr>
              <a:t>Hymns as prayers (… /prayer-in-worship/hymns-as-prayer/) </a:t>
            </a:r>
          </a:p>
          <a:p>
            <a:r>
              <a:rPr lang="en-GB" sz="3200" dirty="0">
                <a:latin typeface="+mj-lt"/>
              </a:rPr>
              <a:t>Hymns as conversation and affirmation </a:t>
            </a:r>
            <a:endParaRPr lang="en-GB" sz="3200" i="1" dirty="0">
              <a:latin typeface="+mj-lt"/>
            </a:endParaRPr>
          </a:p>
          <a:p>
            <a:r>
              <a:rPr lang="en-GB" sz="3200" dirty="0">
                <a:latin typeface="+mj-lt"/>
              </a:rPr>
              <a:t>Hymns as springboards</a:t>
            </a:r>
          </a:p>
          <a:p>
            <a:r>
              <a:rPr lang="en-GB" sz="3200" dirty="0">
                <a:latin typeface="+mj-lt"/>
              </a:rPr>
              <a:t>Revelation’s 11 hymns – more than punctuation marks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425901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970F9-3871-EF15-6936-FC1D736FC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2D2672-0D88-5626-F45F-D5A92CF850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-5644008"/>
            <a:ext cx="12385376" cy="15557333"/>
          </a:xfrm>
        </p:spPr>
      </p:pic>
    </p:spTree>
    <p:extLst>
      <p:ext uri="{BB962C8B-B14F-4D97-AF65-F5344CB8AC3E}">
        <p14:creationId xmlns:p14="http://schemas.microsoft.com/office/powerpoint/2010/main" val="1954211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728" y="1761084"/>
            <a:ext cx="8191832" cy="875828"/>
          </a:xfrm>
        </p:spPr>
        <p:txBody>
          <a:bodyPr>
            <a:normAutofit/>
          </a:bodyPr>
          <a:lstStyle/>
          <a:p>
            <a:r>
              <a:rPr lang="en-GB" dirty="0"/>
              <a:t>Conclusion (“Why?”):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728" y="3338860"/>
            <a:ext cx="10972800" cy="1925568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>
              <a:latin typeface="+mj-lt"/>
            </a:endParaRPr>
          </a:p>
          <a:p>
            <a:pPr>
              <a:buNone/>
            </a:pPr>
            <a:r>
              <a:rPr lang="en-GB" dirty="0"/>
              <a:t>		</a:t>
            </a:r>
            <a:endParaRPr lang="en-GB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18288C-3CE4-6457-036C-94B140309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13752"/>
            <a:ext cx="3877433" cy="175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047A3B-22FF-7BBA-9275-D6E1F453A2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685656"/>
            <a:ext cx="3456384" cy="74902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7C70D3-6C94-C62A-51FE-58ECF15D93CA}"/>
              </a:ext>
            </a:extLst>
          </p:cNvPr>
          <p:cNvSpPr txBox="1">
            <a:spLocks/>
          </p:cNvSpPr>
          <p:nvPr/>
        </p:nvSpPr>
        <p:spPr>
          <a:xfrm>
            <a:off x="578728" y="2420889"/>
            <a:ext cx="10629840" cy="32647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endParaRPr lang="en-GB" dirty="0"/>
          </a:p>
          <a:p>
            <a:r>
              <a:rPr lang="en-GB" sz="3200" dirty="0">
                <a:latin typeface="+mj-lt"/>
              </a:rPr>
              <a:t>Revelation – a template for praise</a:t>
            </a:r>
          </a:p>
          <a:p>
            <a:r>
              <a:rPr lang="en-GB" sz="3200" dirty="0">
                <a:latin typeface="+mj-lt"/>
              </a:rPr>
              <a:t>Inspiring worship… inspiring hope</a:t>
            </a:r>
          </a:p>
          <a:p>
            <a:r>
              <a:rPr lang="en-GB" sz="3200" b="1" i="1" dirty="0">
                <a:latin typeface="+mj-lt"/>
              </a:rPr>
              <a:t>“Heaven is revealed to earth as the home-land of music”</a:t>
            </a:r>
            <a:r>
              <a:rPr lang="en-GB" sz="3200" i="1" dirty="0">
                <a:latin typeface="+mj-lt"/>
              </a:rPr>
              <a:t> </a:t>
            </a:r>
            <a:r>
              <a:rPr lang="en-GB" sz="3200" dirty="0">
                <a:latin typeface="+mj-lt"/>
              </a:rPr>
              <a:t>(Christina Rossetti)</a:t>
            </a:r>
          </a:p>
          <a:p>
            <a:pPr marL="0" indent="0">
              <a:buNone/>
            </a:pP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380129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472" y="1194852"/>
            <a:ext cx="8229600" cy="1143000"/>
          </a:xfrm>
        </p:spPr>
        <p:txBody>
          <a:bodyPr/>
          <a:lstStyle/>
          <a:p>
            <a:r>
              <a:rPr lang="en-GB" dirty="0"/>
              <a:t>Aim of this session: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728" y="2316788"/>
            <a:ext cx="10972800" cy="19255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GB" dirty="0">
              <a:latin typeface="+mj-lt"/>
            </a:endParaRPr>
          </a:p>
          <a:p>
            <a:r>
              <a:rPr lang="en-GB" sz="3200" dirty="0">
                <a:latin typeface="+mj-lt"/>
              </a:rPr>
              <a:t>to encourage us all to think imaginatively about the hymns</a:t>
            </a:r>
            <a:br>
              <a:rPr lang="en-GB" sz="3200" dirty="0">
                <a:latin typeface="+mj-lt"/>
              </a:rPr>
            </a:br>
            <a:r>
              <a:rPr lang="en-GB" sz="3200" dirty="0">
                <a:latin typeface="+mj-lt"/>
              </a:rPr>
              <a:t>and music we use to support Bible Month</a:t>
            </a:r>
          </a:p>
          <a:p>
            <a:r>
              <a:rPr lang="en-GB" sz="3200" dirty="0">
                <a:latin typeface="+mj-lt"/>
              </a:rPr>
              <a:t>introduce the StF+ hymn resource for the Book of Revelation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18288C-3CE4-6457-036C-94B140309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13752"/>
            <a:ext cx="3877433" cy="175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047A3B-22FF-7BBA-9275-D6E1F453A2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685656"/>
            <a:ext cx="3456384" cy="74902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7B121-0B57-D173-DBF9-EB04E4C4E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DAE693-ADE8-1195-F771-7B9E44DD6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476" y="-603448"/>
            <a:ext cx="9433048" cy="7723308"/>
          </a:xfrm>
        </p:spPr>
      </p:pic>
    </p:spTree>
    <p:extLst>
      <p:ext uri="{BB962C8B-B14F-4D97-AF65-F5344CB8AC3E}">
        <p14:creationId xmlns:p14="http://schemas.microsoft.com/office/powerpoint/2010/main" val="3740419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728" y="1761084"/>
            <a:ext cx="8191832" cy="875828"/>
          </a:xfrm>
        </p:spPr>
        <p:txBody>
          <a:bodyPr>
            <a:normAutofit/>
          </a:bodyPr>
          <a:lstStyle/>
          <a:p>
            <a:r>
              <a:rPr lang="en-GB" dirty="0"/>
              <a:t>Finding the resource: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728" y="3338860"/>
            <a:ext cx="10972800" cy="1925568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>
              <a:latin typeface="+mj-lt"/>
            </a:endParaRPr>
          </a:p>
          <a:p>
            <a:pPr>
              <a:buNone/>
            </a:pPr>
            <a:r>
              <a:rPr lang="en-GB" dirty="0"/>
              <a:t>		</a:t>
            </a:r>
            <a:endParaRPr lang="en-GB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18288C-3CE4-6457-036C-94B140309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13752"/>
            <a:ext cx="3877433" cy="175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047A3B-22FF-7BBA-9275-D6E1F453A2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685656"/>
            <a:ext cx="3456384" cy="74902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7C70D3-6C94-C62A-51FE-58ECF15D93CA}"/>
              </a:ext>
            </a:extLst>
          </p:cNvPr>
          <p:cNvSpPr txBox="1">
            <a:spLocks/>
          </p:cNvSpPr>
          <p:nvPr/>
        </p:nvSpPr>
        <p:spPr>
          <a:xfrm>
            <a:off x="578728" y="2420889"/>
            <a:ext cx="10629840" cy="32647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endParaRPr lang="en-GB" dirty="0"/>
          </a:p>
          <a:p>
            <a:r>
              <a:rPr lang="en-GB" sz="3200" dirty="0">
                <a:latin typeface="+mj-lt"/>
              </a:rPr>
              <a:t>Singing the Faith Plus – search for Bible Month 2023</a:t>
            </a:r>
          </a:p>
          <a:p>
            <a:r>
              <a:rPr lang="en-GB" sz="3200" dirty="0">
                <a:solidFill>
                  <a:srgbClr val="0070C0"/>
                </a:solidFill>
                <a:latin typeface="+mj-lt"/>
              </a:rPr>
              <a:t>https://www.methodist.org.uk/our-faith/worship/singing-the-faith-plus/posts/bible-month-2023-the-book-of-revelation-a-template-for-praise/</a:t>
            </a:r>
            <a:endParaRPr lang="en-GB" sz="3200" i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5517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728" y="1761084"/>
            <a:ext cx="8191832" cy="1154028"/>
          </a:xfrm>
        </p:spPr>
        <p:txBody>
          <a:bodyPr>
            <a:normAutofit fontScale="90000"/>
          </a:bodyPr>
          <a:lstStyle/>
          <a:p>
            <a:r>
              <a:rPr lang="en-GB" dirty="0"/>
              <a:t>By the end of this session, </a:t>
            </a:r>
            <a:br>
              <a:rPr lang="en-GB" dirty="0"/>
            </a:br>
            <a:r>
              <a:rPr lang="en-GB" dirty="0"/>
              <a:t>we will have: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728" y="3338860"/>
            <a:ext cx="10972800" cy="1925568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>
              <a:latin typeface="+mj-lt"/>
            </a:endParaRPr>
          </a:p>
          <a:p>
            <a:pPr>
              <a:buNone/>
            </a:pPr>
            <a:r>
              <a:rPr lang="en-GB" dirty="0"/>
              <a:t>		</a:t>
            </a:r>
            <a:endParaRPr lang="en-GB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18288C-3CE4-6457-036C-94B140309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13752"/>
            <a:ext cx="3877433" cy="175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047A3B-22FF-7BBA-9275-D6E1F453A2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685656"/>
            <a:ext cx="3456384" cy="74902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7C70D3-6C94-C62A-51FE-58ECF15D93CA}"/>
              </a:ext>
            </a:extLst>
          </p:cNvPr>
          <p:cNvSpPr txBox="1">
            <a:spLocks/>
          </p:cNvSpPr>
          <p:nvPr/>
        </p:nvSpPr>
        <p:spPr>
          <a:xfrm>
            <a:off x="578728" y="2771031"/>
            <a:ext cx="10629840" cy="32937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endParaRPr lang="en-GB" dirty="0"/>
          </a:p>
          <a:p>
            <a:r>
              <a:rPr lang="en-GB" sz="3200" dirty="0">
                <a:latin typeface="+mj-lt"/>
              </a:rPr>
              <a:t>identified the range of themes in the hymns in the resource </a:t>
            </a:r>
            <a:endParaRPr lang="en-GB" sz="3200" i="1" dirty="0">
              <a:latin typeface="+mj-lt"/>
            </a:endParaRPr>
          </a:p>
          <a:p>
            <a:r>
              <a:rPr lang="en-GB" sz="3200" dirty="0">
                <a:latin typeface="+mj-lt"/>
              </a:rPr>
              <a:t>named some of the contexts in which the hymns can be used</a:t>
            </a:r>
          </a:p>
          <a:p>
            <a:r>
              <a:rPr lang="en-GB" sz="3200" dirty="0">
                <a:latin typeface="+mj-lt"/>
              </a:rPr>
              <a:t>explored imaginative ways of using the hymns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17319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728" y="1761084"/>
            <a:ext cx="8191832" cy="875828"/>
          </a:xfrm>
        </p:spPr>
        <p:txBody>
          <a:bodyPr>
            <a:normAutofit/>
          </a:bodyPr>
          <a:lstStyle/>
          <a:p>
            <a:r>
              <a:rPr lang="en-GB" dirty="0"/>
              <a:t>Introduction: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728" y="3338860"/>
            <a:ext cx="10972800" cy="1925568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>
              <a:latin typeface="+mj-lt"/>
            </a:endParaRPr>
          </a:p>
          <a:p>
            <a:pPr>
              <a:buNone/>
            </a:pPr>
            <a:r>
              <a:rPr lang="en-GB" dirty="0"/>
              <a:t>		</a:t>
            </a:r>
            <a:endParaRPr lang="en-GB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18288C-3CE4-6457-036C-94B140309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13752"/>
            <a:ext cx="3877433" cy="175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047A3B-22FF-7BBA-9275-D6E1F453A2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685656"/>
            <a:ext cx="3456384" cy="74902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7C70D3-6C94-C62A-51FE-58ECF15D93CA}"/>
              </a:ext>
            </a:extLst>
          </p:cNvPr>
          <p:cNvSpPr txBox="1">
            <a:spLocks/>
          </p:cNvSpPr>
          <p:nvPr/>
        </p:nvSpPr>
        <p:spPr>
          <a:xfrm>
            <a:off x="578728" y="2420889"/>
            <a:ext cx="10629840" cy="32647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endParaRPr lang="en-GB" dirty="0"/>
          </a:p>
          <a:p>
            <a:r>
              <a:rPr lang="en-GB" sz="3200" dirty="0">
                <a:latin typeface="+mj-lt"/>
              </a:rPr>
              <a:t>The Book of Revelation is a musical?! </a:t>
            </a:r>
          </a:p>
        </p:txBody>
      </p:sp>
    </p:spTree>
    <p:extLst>
      <p:ext uri="{BB962C8B-B14F-4D97-AF65-F5344CB8AC3E}">
        <p14:creationId xmlns:p14="http://schemas.microsoft.com/office/powerpoint/2010/main" val="712397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6DD0E-27B7-B1DC-B73D-D9359949C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791BD8-0092-E19D-092F-6BE91DD08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2" y="-2286001"/>
            <a:ext cx="12192000" cy="9144001"/>
          </a:xfrm>
        </p:spPr>
      </p:pic>
    </p:spTree>
    <p:extLst>
      <p:ext uri="{BB962C8B-B14F-4D97-AF65-F5344CB8AC3E}">
        <p14:creationId xmlns:p14="http://schemas.microsoft.com/office/powerpoint/2010/main" val="3611436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724F-F56B-C207-64D7-FB8B7A852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C16078-B261-EFEF-ADB4-11B616DCE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12192000" cy="9144001"/>
          </a:xfrm>
        </p:spPr>
      </p:pic>
    </p:spTree>
    <p:extLst>
      <p:ext uri="{BB962C8B-B14F-4D97-AF65-F5344CB8AC3E}">
        <p14:creationId xmlns:p14="http://schemas.microsoft.com/office/powerpoint/2010/main" val="256151244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728" y="1761084"/>
            <a:ext cx="8191832" cy="875828"/>
          </a:xfrm>
        </p:spPr>
        <p:txBody>
          <a:bodyPr>
            <a:normAutofit/>
          </a:bodyPr>
          <a:lstStyle/>
          <a:p>
            <a:r>
              <a:rPr lang="en-GB" dirty="0"/>
              <a:t>Introduction: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728" y="3338860"/>
            <a:ext cx="10972800" cy="1925568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>
              <a:latin typeface="+mj-lt"/>
            </a:endParaRPr>
          </a:p>
          <a:p>
            <a:pPr>
              <a:buNone/>
            </a:pPr>
            <a:r>
              <a:rPr lang="en-GB" dirty="0"/>
              <a:t>		</a:t>
            </a:r>
            <a:endParaRPr lang="en-GB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18288C-3CE4-6457-036C-94B140309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13752"/>
            <a:ext cx="3877433" cy="175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047A3B-22FF-7BBA-9275-D6E1F453A2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685656"/>
            <a:ext cx="3456384" cy="74902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7C70D3-6C94-C62A-51FE-58ECF15D93CA}"/>
              </a:ext>
            </a:extLst>
          </p:cNvPr>
          <p:cNvSpPr txBox="1">
            <a:spLocks/>
          </p:cNvSpPr>
          <p:nvPr/>
        </p:nvSpPr>
        <p:spPr>
          <a:xfrm>
            <a:off x="578728" y="2420889"/>
            <a:ext cx="10629840" cy="32647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endParaRPr lang="en-GB" dirty="0"/>
          </a:p>
          <a:p>
            <a:r>
              <a:rPr lang="en-GB" sz="3200" dirty="0">
                <a:latin typeface="+mj-lt"/>
              </a:rPr>
              <a:t>The Book of Revelation is a musical?! </a:t>
            </a:r>
          </a:p>
          <a:p>
            <a:r>
              <a:rPr lang="en-GB" sz="3200" dirty="0">
                <a:latin typeface="+mj-lt"/>
              </a:rPr>
              <a:t>The hymns and visions are both front and centre…</a:t>
            </a:r>
          </a:p>
          <a:p>
            <a:r>
              <a:rPr lang="en-GB" sz="3200" dirty="0">
                <a:latin typeface="+mj-lt"/>
              </a:rPr>
              <a:t>… and present as an underlying source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732658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728" y="1761084"/>
            <a:ext cx="8191832" cy="875828"/>
          </a:xfrm>
        </p:spPr>
        <p:txBody>
          <a:bodyPr>
            <a:normAutofit/>
          </a:bodyPr>
          <a:lstStyle/>
          <a:p>
            <a:r>
              <a:rPr lang="en-GB" dirty="0"/>
              <a:t>A range of themes (“What?”):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728" y="3356992"/>
            <a:ext cx="10912232" cy="1925568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>
              <a:latin typeface="+mj-lt"/>
            </a:endParaRPr>
          </a:p>
          <a:p>
            <a:pPr>
              <a:buNone/>
            </a:pPr>
            <a:r>
              <a:rPr lang="en-GB" dirty="0"/>
              <a:t>		</a:t>
            </a:r>
            <a:endParaRPr lang="en-GB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18288C-3CE4-6457-036C-94B140309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13752"/>
            <a:ext cx="3877433" cy="175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047A3B-22FF-7BBA-9275-D6E1F453A2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685656"/>
            <a:ext cx="3456384" cy="74902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7C70D3-6C94-C62A-51FE-58ECF15D93CA}"/>
              </a:ext>
            </a:extLst>
          </p:cNvPr>
          <p:cNvSpPr txBox="1">
            <a:spLocks/>
          </p:cNvSpPr>
          <p:nvPr/>
        </p:nvSpPr>
        <p:spPr>
          <a:xfrm>
            <a:off x="578728" y="2420889"/>
            <a:ext cx="11034544" cy="32647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endParaRPr lang="en-GB" dirty="0"/>
          </a:p>
          <a:p>
            <a:r>
              <a:rPr lang="en-GB" sz="3200" dirty="0">
                <a:latin typeface="+mj-lt"/>
              </a:rPr>
              <a:t>Holy, holy, holy – PLUS!</a:t>
            </a:r>
          </a:p>
        </p:txBody>
      </p:sp>
    </p:spTree>
    <p:extLst>
      <p:ext uri="{BB962C8B-B14F-4D97-AF65-F5344CB8AC3E}">
        <p14:creationId xmlns:p14="http://schemas.microsoft.com/office/powerpoint/2010/main" val="985561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3C284-D425-8EBF-2741-726880141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0724F2-30C6-567D-FF6E-705AC78E4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-99392"/>
            <a:ext cx="6603050" cy="7461448"/>
          </a:xfrm>
        </p:spPr>
      </p:pic>
    </p:spTree>
    <p:extLst>
      <p:ext uri="{BB962C8B-B14F-4D97-AF65-F5344CB8AC3E}">
        <p14:creationId xmlns:p14="http://schemas.microsoft.com/office/powerpoint/2010/main" val="34072096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1036</TotalTime>
  <Words>1145</Words>
  <Application>Microsoft Office PowerPoint</Application>
  <PresentationFormat>Widescreen</PresentationFormat>
  <Paragraphs>164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Constantia</vt:lpstr>
      <vt:lpstr>Wingdings 2</vt:lpstr>
      <vt:lpstr>Flow</vt:lpstr>
      <vt:lpstr>Singing Revelation Bible Month 2023</vt:lpstr>
      <vt:lpstr>Aim of this session:</vt:lpstr>
      <vt:lpstr>By the end of this session,  we will have:</vt:lpstr>
      <vt:lpstr>Introduction:</vt:lpstr>
      <vt:lpstr>PowerPoint Presentation</vt:lpstr>
      <vt:lpstr>PowerPoint Presentation</vt:lpstr>
      <vt:lpstr>Introduction:</vt:lpstr>
      <vt:lpstr>A range of themes (“What?”):</vt:lpstr>
      <vt:lpstr>PowerPoint Presentation</vt:lpstr>
      <vt:lpstr>PowerPoint Presentation</vt:lpstr>
      <vt:lpstr>A range of themes (“What?”):</vt:lpstr>
      <vt:lpstr>A range of contexts (“Where?”):</vt:lpstr>
      <vt:lpstr>A range of contexts (“Where?”):</vt:lpstr>
      <vt:lpstr>A range of contexts (“Where?”):</vt:lpstr>
      <vt:lpstr>A range of contexts (“Where?”):</vt:lpstr>
      <vt:lpstr>PowerPoint Presentation</vt:lpstr>
      <vt:lpstr>Hymns – not just for singing (“How?”):</vt:lpstr>
      <vt:lpstr>PowerPoint Presentation</vt:lpstr>
      <vt:lpstr>Conclusion (“Why?”):</vt:lpstr>
      <vt:lpstr>PowerPoint Presentation</vt:lpstr>
      <vt:lpstr>Finding the resource: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Flexible friends</dc:title>
  <dc:creator>LAURENCE</dc:creator>
  <cp:lastModifiedBy>Laurence Wareing</cp:lastModifiedBy>
  <cp:revision>85</cp:revision>
  <cp:lastPrinted>2023-03-10T16:57:59Z</cp:lastPrinted>
  <dcterms:created xsi:type="dcterms:W3CDTF">2016-10-05T17:19:17Z</dcterms:created>
  <dcterms:modified xsi:type="dcterms:W3CDTF">2023-03-10T17:19:30Z</dcterms:modified>
</cp:coreProperties>
</file>