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60"/>
  </p:notesMasterIdLst>
  <p:sldIdLst>
    <p:sldId id="257" r:id="rId5"/>
    <p:sldId id="258" r:id="rId6"/>
    <p:sldId id="259" r:id="rId7"/>
    <p:sldId id="261" r:id="rId8"/>
    <p:sldId id="339" r:id="rId9"/>
    <p:sldId id="260" r:id="rId10"/>
    <p:sldId id="262" r:id="rId11"/>
    <p:sldId id="263" r:id="rId12"/>
    <p:sldId id="264" r:id="rId13"/>
    <p:sldId id="340" r:id="rId14"/>
    <p:sldId id="341" r:id="rId15"/>
    <p:sldId id="265" r:id="rId16"/>
    <p:sldId id="266" r:id="rId17"/>
    <p:sldId id="342" r:id="rId18"/>
    <p:sldId id="267" r:id="rId19"/>
    <p:sldId id="272" r:id="rId20"/>
    <p:sldId id="273" r:id="rId21"/>
    <p:sldId id="277" r:id="rId22"/>
    <p:sldId id="274" r:id="rId23"/>
    <p:sldId id="343" r:id="rId24"/>
    <p:sldId id="345" r:id="rId25"/>
    <p:sldId id="344" r:id="rId26"/>
    <p:sldId id="346" r:id="rId27"/>
    <p:sldId id="347" r:id="rId28"/>
    <p:sldId id="275" r:id="rId29"/>
    <p:sldId id="278" r:id="rId30"/>
    <p:sldId id="348" r:id="rId31"/>
    <p:sldId id="349" r:id="rId32"/>
    <p:sldId id="279" r:id="rId33"/>
    <p:sldId id="311" r:id="rId34"/>
    <p:sldId id="313" r:id="rId35"/>
    <p:sldId id="314" r:id="rId36"/>
    <p:sldId id="315" r:id="rId37"/>
    <p:sldId id="350" r:id="rId38"/>
    <p:sldId id="319" r:id="rId39"/>
    <p:sldId id="320" r:id="rId40"/>
    <p:sldId id="321" r:id="rId41"/>
    <p:sldId id="322" r:id="rId42"/>
    <p:sldId id="323" r:id="rId43"/>
    <p:sldId id="351" r:id="rId44"/>
    <p:sldId id="325" r:id="rId45"/>
    <p:sldId id="326" r:id="rId46"/>
    <p:sldId id="327" r:id="rId47"/>
    <p:sldId id="328" r:id="rId48"/>
    <p:sldId id="329" r:id="rId49"/>
    <p:sldId id="330" r:id="rId50"/>
    <p:sldId id="331" r:id="rId51"/>
    <p:sldId id="332" r:id="rId52"/>
    <p:sldId id="333" r:id="rId53"/>
    <p:sldId id="352" r:id="rId54"/>
    <p:sldId id="335" r:id="rId55"/>
    <p:sldId id="336" r:id="rId56"/>
    <p:sldId id="353" r:id="rId57"/>
    <p:sldId id="337" r:id="rId58"/>
    <p:sldId id="354"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76135" autoAdjust="0"/>
  </p:normalViewPr>
  <p:slideViewPr>
    <p:cSldViewPr snapToGrid="0">
      <p:cViewPr varScale="1">
        <p:scale>
          <a:sx n="70" d="100"/>
          <a:sy n="70" d="100"/>
        </p:scale>
        <p:origin x="1138" y="5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17/02/2023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All psalms, scripture readings and scripture sentences are taken from </a:t>
            </a:r>
            <a:r>
              <a:rPr lang="en-GB" altLang="en-US" b="1" dirty="0" smtClean="0"/>
              <a:t>The New Revised Standard Version of the Bible (Anglicized Edition)</a:t>
            </a:r>
            <a:r>
              <a:rPr lang="en-GB" altLang="en-US" dirty="0" smtClean="0"/>
              <a:t>, © 1989, 1995 by the Division of Christian Education of the National Council of Churches of Christ in the United States of America, and are used by permission. All rights reserved.</a:t>
            </a:r>
          </a:p>
          <a:p>
            <a:endParaRPr lang="en-GB" altLang="en-US" dirty="0" smtClean="0"/>
          </a:p>
          <a:p>
            <a:r>
              <a:rPr lang="en-US" sz="1200" kern="1200" dirty="0" smtClean="0">
                <a:solidFill>
                  <a:schemeClr val="tx1"/>
                </a:solidFill>
                <a:effectLst/>
                <a:latin typeface="+mn-lt"/>
                <a:ea typeface="+mn-ea"/>
                <a:cs typeface="+mn-cs"/>
              </a:rPr>
              <a:t>The texts of </a:t>
            </a:r>
            <a:r>
              <a:rPr lang="en-US" sz="1200" i="1" kern="1200" dirty="0" err="1" smtClean="0">
                <a:solidFill>
                  <a:schemeClr val="tx1"/>
                </a:solidFill>
                <a:effectLst/>
                <a:latin typeface="+mn-lt"/>
                <a:ea typeface="+mn-ea"/>
                <a:cs typeface="+mn-cs"/>
              </a:rPr>
              <a:t>Sursum</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Corda</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Sanctus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Benedictus Qui </a:t>
            </a:r>
            <a:r>
              <a:rPr lang="en-US" sz="1200" i="1" kern="1200" dirty="0" err="1" smtClean="0">
                <a:solidFill>
                  <a:schemeClr val="tx1"/>
                </a:solidFill>
                <a:effectLst/>
                <a:latin typeface="+mn-lt"/>
                <a:ea typeface="+mn-ea"/>
                <a:cs typeface="+mn-cs"/>
              </a:rPr>
              <a:t>Venit</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Agnus</a:t>
            </a:r>
            <a:r>
              <a:rPr lang="en-US" sz="1200" i="1" kern="1200" dirty="0" smtClean="0">
                <a:solidFill>
                  <a:schemeClr val="tx1"/>
                </a:solidFill>
                <a:effectLst/>
                <a:latin typeface="+mn-lt"/>
                <a:ea typeface="+mn-ea"/>
                <a:cs typeface="+mn-cs"/>
              </a:rPr>
              <a:t> Dei</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Gloria </a:t>
            </a:r>
            <a:r>
              <a:rPr lang="en-US" sz="1200" i="1" kern="1200" dirty="0" err="1" smtClean="0">
                <a:solidFill>
                  <a:schemeClr val="tx1"/>
                </a:solidFill>
                <a:effectLst/>
                <a:latin typeface="+mn-lt"/>
                <a:ea typeface="+mn-ea"/>
                <a:cs typeface="+mn-cs"/>
              </a:rPr>
              <a:t>Patri</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the left hand column version of the Lord’s Prayer are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409) </a:t>
            </a:r>
            <a:r>
              <a:rPr lang="en-US" altLang="en-US" b="1" i="0" dirty="0" smtClean="0"/>
              <a:t>*4</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12880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409) </a:t>
            </a:r>
            <a:r>
              <a:rPr lang="en-US" altLang="en-US" b="1" i="0" dirty="0" smtClean="0"/>
              <a:t>*4</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6375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409) </a:t>
            </a:r>
            <a:r>
              <a:rPr lang="en-US" sz="1200" b="1" kern="1200" dirty="0" smtClean="0">
                <a:solidFill>
                  <a:schemeClr val="tx1"/>
                </a:solidFill>
                <a:effectLst/>
                <a:latin typeface="+mn-lt"/>
                <a:ea typeface="+mn-ea"/>
                <a:cs typeface="+mn-cs"/>
              </a:rPr>
              <a:t>*5</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collect of the day or this or some other prayer: </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903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409) </a:t>
            </a:r>
            <a:r>
              <a:rPr lang="en-US" altLang="en-US" b="1" i="0" dirty="0" smtClean="0"/>
              <a:t>6</a:t>
            </a:r>
            <a:r>
              <a:rPr lang="en-US" altLang="en-US" b="1" dirty="0" smtClean="0"/>
              <a:t> </a:t>
            </a:r>
            <a:r>
              <a:rPr lang="en-US" sz="1200" kern="1200" dirty="0" smtClean="0">
                <a:solidFill>
                  <a:schemeClr val="tx1"/>
                </a:solidFill>
                <a:effectLst/>
                <a:latin typeface="+mn-lt"/>
                <a:ea typeface="+mn-ea"/>
                <a:cs typeface="+mn-cs"/>
              </a:rPr>
              <a:t>If anointing is to take place, this prayer is said over the oil: </a:t>
            </a:r>
            <a:endParaRPr lang="en-GB" altLang="en-US" i="1"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AA5C203-16B6-4F36-B60E-37E85E7DF6C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35595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410) </a:t>
            </a:r>
            <a:r>
              <a:rPr lang="en-US" altLang="en-US" b="1" i="0" dirty="0" smtClean="0">
                <a:solidFill>
                  <a:srgbClr val="000000"/>
                </a:solidFill>
              </a:rPr>
              <a:t>7</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37202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410)</a:t>
            </a:r>
          </a:p>
          <a:p>
            <a:pPr lvl="0"/>
            <a:r>
              <a:rPr lang="en-US" sz="1200" b="1" kern="1200" dirty="0" smtClean="0">
                <a:solidFill>
                  <a:schemeClr val="tx1"/>
                </a:solidFill>
                <a:effectLst/>
                <a:latin typeface="+mn-lt"/>
                <a:ea typeface="+mn-ea"/>
                <a:cs typeface="+mn-cs"/>
              </a:rPr>
              <a:t>8 </a:t>
            </a:r>
            <a:r>
              <a:rPr lang="en-US" sz="1200" kern="1200" dirty="0" smtClean="0">
                <a:solidFill>
                  <a:schemeClr val="tx1"/>
                </a:solidFill>
                <a:effectLst/>
                <a:latin typeface="+mn-lt"/>
                <a:ea typeface="+mn-ea"/>
                <a:cs typeface="+mn-cs"/>
              </a:rPr>
              <a:t>The Old Testament reading for the day, or one of the following: Isaiah 35:1-10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40:1-11</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53:4-12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54:7-10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Ezekiel 47:1-12</a:t>
            </a:r>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The Psalm for the day, or one of the following: Psalms 23, 27, 30, 46, 91, 103 </a:t>
            </a:r>
            <a:r>
              <a:rPr lang="en-US" sz="1200" i="1" kern="1200" dirty="0" smtClean="0">
                <a:solidFill>
                  <a:schemeClr val="tx1"/>
                </a:solidFill>
                <a:effectLst/>
                <a:latin typeface="+mn-lt"/>
                <a:ea typeface="+mn-ea"/>
                <a:cs typeface="+mn-cs"/>
              </a:rPr>
              <a:t>or </a:t>
            </a:r>
            <a:r>
              <a:rPr lang="en-US" sz="1200" kern="1200" dirty="0" smtClean="0">
                <a:solidFill>
                  <a:schemeClr val="tx1"/>
                </a:solidFill>
                <a:effectLst/>
                <a:latin typeface="+mn-lt"/>
                <a:ea typeface="+mn-ea"/>
                <a:cs typeface="+mn-cs"/>
              </a:rPr>
              <a:t>121</a:t>
            </a:r>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The Epistle for the day, or one of the following: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Acts 3:1-16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Acts 28:7-10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Romans 8:18-27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Corinthians 4:16-5:5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 5:13-16</a:t>
            </a:r>
            <a:endParaRPr lang="en-GB" sz="1200" kern="1200" dirty="0" smtClean="0">
              <a:solidFill>
                <a:schemeClr val="tx1"/>
              </a:solidFill>
              <a:effectLst/>
              <a:latin typeface="+mn-lt"/>
              <a:ea typeface="+mn-ea"/>
              <a:cs typeface="+mn-cs"/>
            </a:endParaRPr>
          </a:p>
          <a:p>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410) </a:t>
            </a:r>
            <a:r>
              <a:rPr lang="en-GB" altLang="en-US" b="1" i="0" dirty="0" smtClean="0"/>
              <a:t>11</a:t>
            </a:r>
            <a:r>
              <a:rPr lang="en-GB" altLang="en-US" dirty="0" smtClean="0"/>
              <a:t> Hymn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410)</a:t>
            </a:r>
            <a:r>
              <a:rPr lang="en-US" altLang="en-US" b="1" i="1" dirty="0" smtClean="0"/>
              <a:t> </a:t>
            </a:r>
            <a:r>
              <a:rPr lang="en-US" altLang="en-US" b="1" i="0" dirty="0" smtClean="0"/>
              <a:t>*12</a:t>
            </a:r>
            <a:r>
              <a:rPr lang="en-GB" altLang="en-US" b="1" i="0" dirty="0" smtClean="0"/>
              <a:t> </a:t>
            </a:r>
            <a:r>
              <a:rPr lang="en-US" sz="1200" kern="1200" dirty="0" smtClean="0">
                <a:solidFill>
                  <a:schemeClr val="tx1"/>
                </a:solidFill>
                <a:effectLst/>
                <a:latin typeface="+mn-lt"/>
                <a:ea typeface="+mn-ea"/>
                <a:cs typeface="+mn-cs"/>
              </a:rPr>
              <a:t>The Gospel for the day is read, or one of the following: </a:t>
            </a:r>
          </a:p>
          <a:p>
            <a:r>
              <a:rPr lang="en-US" sz="1200" kern="1200" dirty="0" smtClean="0">
                <a:solidFill>
                  <a:schemeClr val="tx1"/>
                </a:solidFill>
                <a:effectLst/>
                <a:latin typeface="+mn-lt"/>
                <a:ea typeface="+mn-ea"/>
                <a:cs typeface="+mn-cs"/>
              </a:rPr>
              <a:t>Matthew 5:1-12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Matthew 6:25-34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Mark 1:21-34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Mark 9:14-29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7:18-23</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9:1-6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10:1-9, 38-42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11:5-13</a:t>
            </a:r>
            <a:endParaRPr lang="en-GB" sz="1200" kern="1200" dirty="0" smtClean="0">
              <a:solidFill>
                <a:schemeClr val="tx1"/>
              </a:solidFill>
              <a:effectLst/>
              <a:latin typeface="+mn-lt"/>
              <a:ea typeface="+mn-ea"/>
              <a:cs typeface="+mn-cs"/>
            </a:endParaRPr>
          </a:p>
          <a:p>
            <a:endParaRPr lang="en-GB" altLang="en-US" dirty="0" smtClean="0"/>
          </a:p>
          <a:p>
            <a:r>
              <a:rPr lang="en-GB" altLang="en-US" i="1" dirty="0" smtClean="0"/>
              <a:t>Please add in the text of the reading as appropriate.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13324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411) </a:t>
            </a:r>
            <a:r>
              <a:rPr lang="en-GB" altLang="en-US" b="1" i="0" dirty="0" smtClean="0"/>
              <a:t>*13</a:t>
            </a:r>
            <a:r>
              <a:rPr lang="en-GB" altLang="en-US" dirty="0" smtClean="0"/>
              <a:t> Sermon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83431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411) </a:t>
            </a:r>
            <a:r>
              <a:rPr lang="en-GB" altLang="en-US" b="1" i="0" dirty="0" smtClean="0"/>
              <a:t>14</a:t>
            </a:r>
            <a:r>
              <a:rPr lang="en-GB" altLang="en-US" dirty="0" smtClean="0"/>
              <a:t> Hymn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3146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Before the service begins, guidance should be given about the arrangements for receiving the laying on of hands and/or anointing with oil.</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If the service includes the laying on of hands, hands should be laid on the person’s head. If the service includes anointing with oil, the oil should be applied to the forehead.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This  service  may  also  be  used  for  a  person at home or in hospital. Whenever possible, family, friends and representatives of the church should also be present.</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  The basic elements of the service are marked by the symbol *. Other sections may be omitted.</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411)</a:t>
            </a:r>
            <a:r>
              <a:rPr lang="en-US" altLang="en-US" b="1" i="1" dirty="0" smtClean="0"/>
              <a:t> </a:t>
            </a:r>
            <a:r>
              <a:rPr lang="en-US" altLang="en-US" b="1" i="0" dirty="0" smtClean="0"/>
              <a:t>*15</a:t>
            </a:r>
            <a:r>
              <a:rPr lang="en-GB" altLang="en-US" b="1" i="0" dirty="0" smtClean="0"/>
              <a:t> </a:t>
            </a:r>
            <a:r>
              <a:rPr lang="en-US" sz="1200" kern="1200" dirty="0" smtClean="0">
                <a:solidFill>
                  <a:schemeClr val="tx1"/>
                </a:solidFill>
                <a:effectLst/>
                <a:latin typeface="+mn-lt"/>
                <a:ea typeface="+mn-ea"/>
                <a:cs typeface="+mn-cs"/>
              </a:rPr>
              <a:t>Prayers for the healing of the Church, the nations and individuals may be offered, concluding with this or some other prayer: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00486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411)</a:t>
            </a:r>
            <a:r>
              <a:rPr lang="en-US" altLang="en-US" b="1" i="1" dirty="0" smtClean="0"/>
              <a:t> </a:t>
            </a:r>
            <a:r>
              <a:rPr lang="en-US" altLang="en-US" b="1" i="0" dirty="0" smtClean="0"/>
              <a:t>*15</a:t>
            </a:r>
            <a:r>
              <a:rPr lang="en-GB" altLang="en-US" b="1" i="0" dirty="0" smtClean="0"/>
              <a:t> </a:t>
            </a:r>
            <a:r>
              <a:rPr lang="en-US" sz="1200" kern="1200" dirty="0" smtClean="0">
                <a:solidFill>
                  <a:schemeClr val="tx1"/>
                </a:solidFill>
                <a:effectLst/>
                <a:latin typeface="+mn-lt"/>
                <a:ea typeface="+mn-ea"/>
                <a:cs typeface="+mn-cs"/>
              </a:rPr>
              <a:t>Prayers for the healing of the Church, the nations and individuals may be offered, concluding with this or some other prayer: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12879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412)</a:t>
            </a:r>
            <a:r>
              <a:rPr lang="en-US" altLang="en-US" b="1" i="1" dirty="0" smtClean="0"/>
              <a:t> </a:t>
            </a:r>
            <a:r>
              <a:rPr lang="en-US" altLang="en-US" b="1" i="0" dirty="0" smtClean="0"/>
              <a:t>*15</a:t>
            </a:r>
            <a:r>
              <a:rPr lang="en-GB" altLang="en-US" b="1" i="0" dirty="0" smtClean="0"/>
              <a:t> </a:t>
            </a:r>
            <a:r>
              <a:rPr lang="en-US" sz="1200" kern="1200" dirty="0" smtClean="0">
                <a:solidFill>
                  <a:schemeClr val="tx1"/>
                </a:solidFill>
                <a:effectLst/>
                <a:latin typeface="+mn-lt"/>
                <a:ea typeface="+mn-ea"/>
                <a:cs typeface="+mn-cs"/>
              </a:rPr>
              <a:t>Prayers for the healing of the Church, the nations and individuals may be offered, concluding with this or some other prayer: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37846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412)</a:t>
            </a:r>
            <a:r>
              <a:rPr lang="en-US" altLang="en-US" b="1" i="1" dirty="0" smtClean="0"/>
              <a:t> </a:t>
            </a:r>
            <a:r>
              <a:rPr lang="en-US" altLang="en-US" b="1" i="0" dirty="0" smtClean="0"/>
              <a:t>*15</a:t>
            </a:r>
            <a:r>
              <a:rPr lang="en-GB" altLang="en-US" b="1" i="0" dirty="0" smtClean="0"/>
              <a:t> </a:t>
            </a:r>
            <a:r>
              <a:rPr lang="en-US" sz="1200" kern="1200" dirty="0" smtClean="0">
                <a:solidFill>
                  <a:schemeClr val="tx1"/>
                </a:solidFill>
                <a:effectLst/>
                <a:latin typeface="+mn-lt"/>
                <a:ea typeface="+mn-ea"/>
                <a:cs typeface="+mn-cs"/>
              </a:rPr>
              <a:t>Prayers for the healing of the Church, the nations and individuals may be offered, concluding with this or some other prayer: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77327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412)</a:t>
            </a:r>
            <a:r>
              <a:rPr lang="en-US" altLang="en-US" b="1" i="1" dirty="0" smtClean="0"/>
              <a:t> </a:t>
            </a:r>
            <a:r>
              <a:rPr lang="en-US" altLang="en-US" b="1" i="0" dirty="0" smtClean="0"/>
              <a:t>*15</a:t>
            </a:r>
            <a:r>
              <a:rPr lang="en-GB" altLang="en-US" b="1" i="0" dirty="0" smtClean="0"/>
              <a:t> </a:t>
            </a:r>
            <a:r>
              <a:rPr lang="en-US" sz="1200" kern="1200" dirty="0" smtClean="0">
                <a:solidFill>
                  <a:schemeClr val="tx1"/>
                </a:solidFill>
                <a:effectLst/>
                <a:latin typeface="+mn-lt"/>
                <a:ea typeface="+mn-ea"/>
                <a:cs typeface="+mn-cs"/>
              </a:rPr>
              <a:t>Prayers for the healing of the Church, the nations and individuals may be offered, concluding with this or some other prayer: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7287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412)</a:t>
            </a:r>
            <a:r>
              <a:rPr lang="en-US" altLang="en-US" b="1" i="1" dirty="0" smtClean="0"/>
              <a:t> </a:t>
            </a:r>
            <a:r>
              <a:rPr lang="en-US" sz="1200" b="1" kern="1200" dirty="0" smtClean="0">
                <a:solidFill>
                  <a:schemeClr val="tx1"/>
                </a:solidFill>
                <a:effectLst/>
                <a:latin typeface="+mn-lt"/>
                <a:ea typeface="+mn-ea"/>
                <a:cs typeface="+mn-cs"/>
              </a:rPr>
              <a:t>16 </a:t>
            </a:r>
            <a:r>
              <a:rPr lang="en-US" sz="1200" kern="1200" dirty="0" smtClean="0">
                <a:solidFill>
                  <a:schemeClr val="tx1"/>
                </a:solidFill>
                <a:effectLst/>
                <a:latin typeface="+mn-lt"/>
                <a:ea typeface="+mn-ea"/>
                <a:cs typeface="+mn-cs"/>
              </a:rPr>
              <a:t>If the Lord’s Supper is to be celebrated, the laying on of hands and/or the anointing with oil may take place here, or at no. 29.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 Lord’s Supper is not to be celebrated, the laying on of hands and/or the anointing with oil takes place here.</a:t>
            </a:r>
            <a:endParaRPr lang="en-GB" sz="1200" kern="1200" dirty="0" smtClean="0">
              <a:solidFill>
                <a:schemeClr val="tx1"/>
              </a:solidFill>
              <a:effectLst/>
              <a:latin typeface="+mn-lt"/>
              <a:ea typeface="+mn-ea"/>
              <a:cs typeface="+mn-cs"/>
            </a:endParaRPr>
          </a:p>
          <a:p>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1833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413) </a:t>
            </a:r>
            <a:r>
              <a:rPr lang="en-GB" altLang="en-US" b="1" i="0" dirty="0" smtClean="0"/>
              <a:t>16</a:t>
            </a:r>
            <a:r>
              <a:rPr lang="en-GB" altLang="en-US" dirty="0" smtClean="0"/>
              <a:t> </a:t>
            </a:r>
            <a:r>
              <a:rPr lang="en-US" sz="1200" kern="1200" dirty="0" smtClean="0">
                <a:solidFill>
                  <a:schemeClr val="tx1"/>
                </a:solidFill>
                <a:effectLst/>
                <a:latin typeface="+mn-lt"/>
                <a:ea typeface="+mn-ea"/>
                <a:cs typeface="+mn-cs"/>
              </a:rPr>
              <a:t>Before the people receive the laying on of hands and/or anointing with oil, those exercising this ministry may receive it from one another.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following sentences may be said at either the laying on of hands or the anointing with oil:</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26</a:t>
            </a:fld>
            <a:endParaRPr lang="en-GB"/>
          </a:p>
        </p:txBody>
      </p:sp>
    </p:spTree>
    <p:extLst>
      <p:ext uri="{BB962C8B-B14F-4D97-AF65-F5344CB8AC3E}">
        <p14:creationId xmlns:p14="http://schemas.microsoft.com/office/powerpoint/2010/main" val="2381894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413) </a:t>
            </a:r>
            <a:r>
              <a:rPr lang="en-GB" altLang="en-US" b="1" i="0" dirty="0" smtClean="0"/>
              <a:t>16</a:t>
            </a:r>
            <a:r>
              <a:rPr lang="en-GB" altLang="en-US" dirty="0" smtClean="0"/>
              <a:t> </a:t>
            </a:r>
            <a:r>
              <a:rPr lang="en-US" sz="1200" kern="1200" dirty="0" smtClean="0">
                <a:solidFill>
                  <a:schemeClr val="tx1"/>
                </a:solidFill>
                <a:effectLst/>
                <a:latin typeface="+mn-lt"/>
                <a:ea typeface="+mn-ea"/>
                <a:cs typeface="+mn-cs"/>
              </a:rPr>
              <a:t>Before the people receive the laying on of hands and/or anointing with oil, those exercising this ministry may receive it from one another.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following sentences may be said at either the laying on of hands or the anointing with oil:</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3053372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413) </a:t>
            </a:r>
            <a:r>
              <a:rPr lang="en-GB" altLang="en-US" b="1" i="0" dirty="0" smtClean="0"/>
              <a:t>16</a:t>
            </a:r>
            <a:r>
              <a:rPr lang="en-GB" altLang="en-US" dirty="0" smtClean="0"/>
              <a:t> </a:t>
            </a:r>
            <a:r>
              <a:rPr lang="en-US" sz="1200" kern="1200" dirty="0" smtClean="0">
                <a:solidFill>
                  <a:schemeClr val="tx1"/>
                </a:solidFill>
                <a:effectLst/>
                <a:latin typeface="+mn-lt"/>
                <a:ea typeface="+mn-ea"/>
                <a:cs typeface="+mn-cs"/>
              </a:rPr>
              <a:t>Before the people receive the laying on of hands and/or anointing with oil, those exercising this ministry may receive it from one another.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following sentences may be said at either the laying on of hands or the anointing with oil:</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34311619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413) </a:t>
            </a:r>
            <a:r>
              <a:rPr lang="en-GB" altLang="en-US" b="1" i="0" dirty="0" smtClean="0"/>
              <a:t>17</a:t>
            </a:r>
            <a:r>
              <a:rPr lang="en-GB" altLang="en-US" dirty="0" smtClean="0"/>
              <a:t> </a:t>
            </a:r>
            <a:r>
              <a:rPr lang="en-US" sz="1200" kern="1200" dirty="0" smtClean="0">
                <a:solidFill>
                  <a:schemeClr val="tx1"/>
                </a:solidFill>
                <a:effectLst/>
                <a:latin typeface="+mn-lt"/>
                <a:ea typeface="+mn-ea"/>
                <a:cs typeface="+mn-cs"/>
              </a:rPr>
              <a:t>The Peace</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74306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408)</a:t>
            </a:r>
            <a:endParaRPr lang="en-GB"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DE96B66-EC2B-4DB1-972C-7C60C96F45E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97095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291) </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66E3EF9-4115-4B6E-9B84-9B99CE066D85}"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572973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414) </a:t>
            </a:r>
            <a:r>
              <a:rPr lang="en-GB" altLang="en-US" b="1" dirty="0" smtClean="0"/>
              <a:t>THE PREPARATION OF THE GIFTS</a:t>
            </a:r>
          </a:p>
          <a:p>
            <a:r>
              <a:rPr lang="en-GB" altLang="en-US" b="1" dirty="0" smtClean="0"/>
              <a:t>19 </a:t>
            </a:r>
            <a:r>
              <a:rPr lang="en-GB" altLang="en-US" dirty="0" smtClean="0"/>
              <a:t>Hymn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*20</a:t>
            </a:r>
            <a:r>
              <a:rPr lang="en-US" sz="1200" i="0" kern="1200" dirty="0" smtClean="0">
                <a:solidFill>
                  <a:schemeClr val="tx1"/>
                </a:solidFill>
                <a:effectLst/>
                <a:latin typeface="+mn-lt"/>
                <a:ea typeface="+mn-ea"/>
                <a:cs typeface="+mn-cs"/>
              </a:rPr>
              <a:t> The offerings of the people are presented. Bread and wine are brought to the table (or if already on the table are uncovered). The presiding minister takes the bread and wine and prepares them for use.</a:t>
            </a:r>
            <a:endParaRPr lang="en-GB" sz="1200" i="1" kern="1200" dirty="0" smtClean="0">
              <a:solidFill>
                <a:schemeClr val="tx1"/>
              </a:solidFill>
              <a:effectLst/>
              <a:latin typeface="+mn-lt"/>
              <a:ea typeface="+mn-ea"/>
              <a:cs typeface="+mn-cs"/>
            </a:endParaRPr>
          </a:p>
          <a:p>
            <a:endParaRPr lang="en-GB" altLang="en-US" dirty="0"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DE23656-8C43-43B9-8C55-82BF0BC4F54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4362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414) </a:t>
            </a:r>
            <a:r>
              <a:rPr lang="en-GB" altLang="en-US" b="1" dirty="0" smtClean="0"/>
              <a:t>THE THANKSGIVING</a:t>
            </a:r>
          </a:p>
          <a:p>
            <a:endParaRPr lang="en-GB" altLang="en-US" dirty="0" smtClean="0"/>
          </a:p>
          <a:p>
            <a:r>
              <a:rPr lang="en-GB" altLang="en-US" b="1" dirty="0" smtClean="0"/>
              <a:t>*21 </a:t>
            </a:r>
            <a:r>
              <a:rPr lang="en-GB" altLang="en-US" dirty="0" smtClean="0"/>
              <a:t>All stand.</a:t>
            </a:r>
          </a:p>
          <a:p>
            <a:endParaRPr lang="en-GB" altLang="en-US" dirty="0" smtClean="0"/>
          </a:p>
          <a:p>
            <a:r>
              <a:rPr lang="en-GB" altLang="en-US" dirty="0" smtClean="0"/>
              <a:t>The presiding minister leads the great prayer of thanksgiving:</a:t>
            </a:r>
          </a:p>
          <a:p>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80638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414)</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95826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414)</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77648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415)</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934457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415)</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5420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872053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415)</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88277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415)</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16958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408) </a:t>
            </a:r>
            <a:r>
              <a:rPr lang="en-US" altLang="en-US" b="1" i="0" dirty="0" smtClean="0"/>
              <a:t>1 </a:t>
            </a:r>
            <a:r>
              <a:rPr lang="en-US" sz="1200" kern="1200" dirty="0" smtClean="0">
                <a:solidFill>
                  <a:schemeClr val="tx1"/>
                </a:solidFill>
                <a:effectLst/>
                <a:latin typeface="+mn-lt"/>
                <a:ea typeface="+mn-ea"/>
                <a:cs typeface="+mn-cs"/>
              </a:rPr>
              <a:t>One or more of the following sentences may be said:</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845694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441148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41993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158322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40658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417)</a:t>
            </a:r>
            <a:r>
              <a:rPr lang="en-US" sz="1200" kern="1200" dirty="0" smtClean="0">
                <a:solidFill>
                  <a:schemeClr val="tx1"/>
                </a:solidFill>
                <a:effectLst/>
                <a:latin typeface="+mn-lt"/>
                <a:ea typeface="+mn-ea"/>
                <a:cs typeface="+mn-cs"/>
              </a:rPr>
              <a:t> THE BREAKING OF THE BREAD</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GB"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*23</a:t>
            </a:r>
            <a:r>
              <a:rPr lang="en-US" sz="1200" i="0" kern="1200" dirty="0" smtClean="0">
                <a:solidFill>
                  <a:schemeClr val="tx1"/>
                </a:solidFill>
                <a:effectLst/>
                <a:latin typeface="+mn-lt"/>
                <a:ea typeface="+mn-ea"/>
                <a:cs typeface="+mn-cs"/>
              </a:rPr>
              <a:t> The presiding minister breaks the bread in the sight of the people in silence, or saying:</a:t>
            </a:r>
          </a:p>
          <a:p>
            <a:r>
              <a:rPr lang="en-US" sz="1200" kern="1200" dirty="0" smtClean="0">
                <a:solidFill>
                  <a:schemeClr val="tx1"/>
                </a:solidFill>
                <a:effectLst/>
                <a:latin typeface="+mn-lt"/>
                <a:ea typeface="+mn-ea"/>
                <a:cs typeface="+mn-cs"/>
              </a:rPr>
              <a:t>The presiding minister may lift the cup in silence, or saying: </a:t>
            </a:r>
            <a:endParaRPr lang="en-GB"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*24 </a:t>
            </a:r>
            <a:r>
              <a:rPr lang="en-US" sz="1200" i="0" kern="1200" dirty="0" smtClean="0">
                <a:solidFill>
                  <a:schemeClr val="tx1"/>
                </a:solidFill>
                <a:effectLst/>
                <a:latin typeface="+mn-lt"/>
                <a:ea typeface="+mn-ea"/>
                <a:cs typeface="+mn-cs"/>
              </a:rPr>
              <a:t>Silence, all seated or kneeling </a:t>
            </a:r>
            <a:endParaRPr lang="en-US" altLang="en-US" i="0"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983512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417) </a:t>
            </a:r>
            <a:r>
              <a:rPr lang="en-GB" altLang="en-US" b="1" i="0" dirty="0" smtClean="0"/>
              <a:t>*25</a:t>
            </a:r>
            <a:endParaRPr lang="en-GB" sz="1200" b="1" i="1" kern="1200" dirty="0" smtClean="0">
              <a:solidFill>
                <a:schemeClr val="tx1"/>
              </a:solidFill>
              <a:effectLst/>
              <a:latin typeface="+mn-lt"/>
              <a:ea typeface="+mn-ea"/>
              <a:cs typeface="+mn-cs"/>
            </a:endParaRPr>
          </a:p>
          <a:p>
            <a:endParaRPr lang="en-GB" altLang="en-US" dirty="0" smtClean="0"/>
          </a:p>
          <a:p>
            <a:endParaRPr lang="en-GB" altLang="en-US" dirty="0" smtClean="0"/>
          </a:p>
          <a:p>
            <a:endParaRPr lang="en-GB" altLang="en-US" dirty="0"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2E9FC4F-9EDF-48EC-A677-CB7E54A59145}"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483557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417) *</a:t>
            </a:r>
            <a:r>
              <a:rPr lang="en-GB" altLang="en-US" b="1" dirty="0" smtClean="0"/>
              <a:t>27 </a:t>
            </a:r>
            <a:r>
              <a:rPr lang="en-GB" altLang="en-US" dirty="0" smtClean="0"/>
              <a:t>Words such as the following are said during the distribution:</a:t>
            </a:r>
          </a:p>
          <a:p>
            <a:r>
              <a:rPr lang="en-GB" altLang="en-US" dirty="0" smtClean="0"/>
              <a:t>The body of Christ keep you in eternal life. </a:t>
            </a:r>
            <a:r>
              <a:rPr lang="en-GB" altLang="en-US" b="1" dirty="0" smtClean="0"/>
              <a:t>Amen.</a:t>
            </a:r>
            <a:endParaRPr lang="en-GB" altLang="en-US" dirty="0" smtClean="0"/>
          </a:p>
          <a:p>
            <a:r>
              <a:rPr lang="en-GB" altLang="en-US" dirty="0" smtClean="0"/>
              <a:t>The blood of Christ keep you in eternal life. </a:t>
            </a:r>
            <a:r>
              <a:rPr lang="en-GB" altLang="en-US" b="1" dirty="0" smtClean="0"/>
              <a:t>Amen.</a:t>
            </a:r>
            <a:endParaRPr lang="en-GB" altLang="en-US" dirty="0" smtClean="0"/>
          </a:p>
          <a:p>
            <a:r>
              <a:rPr lang="en-GB" altLang="en-US" b="1" dirty="0" smtClean="0"/>
              <a:t>28</a:t>
            </a:r>
            <a:r>
              <a:rPr lang="en-GB" altLang="en-US" dirty="0" smtClean="0"/>
              <a:t> During the distribution there may be appropriate music.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 If the laying on of hands and/or the anointing with oil has not taken place at no. 16, it takes place here.</a:t>
            </a:r>
            <a:endParaRPr lang="en-GB" sz="1200" kern="1200" dirty="0" smtClean="0">
              <a:solidFill>
                <a:schemeClr val="tx1"/>
              </a:solidFill>
              <a:effectLst/>
              <a:latin typeface="+mn-lt"/>
              <a:ea typeface="+mn-ea"/>
              <a:cs typeface="+mn-cs"/>
            </a:endParaRPr>
          </a:p>
          <a:p>
            <a:r>
              <a:rPr lang="en-GB" altLang="en-US" b="1" dirty="0" smtClean="0"/>
              <a:t>*30 </a:t>
            </a:r>
            <a:r>
              <a:rPr lang="en-GB" altLang="en-US" dirty="0" smtClean="0"/>
              <a:t>The elements that remain are covered with a white cloth.</a:t>
            </a:r>
          </a:p>
          <a:p>
            <a:endParaRPr lang="en-GB" altLang="en-US" dirty="0" smtClean="0"/>
          </a:p>
          <a:p>
            <a:endParaRPr lang="en-GB" altLang="en-US" dirty="0" smtClean="0"/>
          </a:p>
          <a:p>
            <a:endParaRPr lang="en-GB" altLang="en-US" dirty="0"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A10B927-1ED2-4BF1-9C77-46A79D4F3A0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487296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417) </a:t>
            </a:r>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5B0B33-7C8C-477C-B066-894451842D6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986776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a:t>
            </a:r>
            <a:r>
              <a:rPr lang="en-GB" altLang="en-US" b="1" i="1" dirty="0" smtClean="0"/>
              <a:t> </a:t>
            </a:r>
            <a:r>
              <a:rPr lang="en-GB" altLang="en-US" b="1" i="0" dirty="0" smtClean="0"/>
              <a:t>31</a:t>
            </a:r>
            <a:r>
              <a:rPr lang="en-GB" altLang="en-US" b="1" dirty="0" smtClean="0"/>
              <a:t> </a:t>
            </a:r>
            <a:r>
              <a:rPr lang="en-GB" altLang="en-US" dirty="0" smtClean="0"/>
              <a:t>Silence</a:t>
            </a:r>
          </a:p>
          <a:p>
            <a:r>
              <a:rPr lang="en-GB" altLang="en-US" b="1" dirty="0" smtClean="0"/>
              <a:t>32</a:t>
            </a:r>
            <a:endParaRPr lang="en-GB" altLang="en-US" b="1" dirty="0" smtClean="0"/>
          </a:p>
        </p:txBody>
      </p:sp>
      <p:sp>
        <p:nvSpPr>
          <p:cNvPr id="164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B6907B2-7F60-4EE3-B683-3B68A8EA35D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79586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408) </a:t>
            </a:r>
            <a:r>
              <a:rPr lang="en-US" altLang="en-US" b="1" i="0" dirty="0" smtClean="0"/>
              <a:t>1 </a:t>
            </a:r>
            <a:r>
              <a:rPr lang="en-US" sz="1200" kern="1200" dirty="0" smtClean="0">
                <a:solidFill>
                  <a:schemeClr val="tx1"/>
                </a:solidFill>
                <a:effectLst/>
                <a:latin typeface="+mn-lt"/>
                <a:ea typeface="+mn-ea"/>
                <a:cs typeface="+mn-cs"/>
              </a:rPr>
              <a:t>One or more of the following sentences may be said:</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72415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a:t>
            </a:r>
            <a:r>
              <a:rPr lang="en-GB" altLang="en-US" b="1" i="1" dirty="0" smtClean="0"/>
              <a:t> </a:t>
            </a:r>
            <a:r>
              <a:rPr lang="en-GB" altLang="en-US" b="1" i="0" dirty="0" smtClean="0"/>
              <a:t>31</a:t>
            </a:r>
            <a:r>
              <a:rPr lang="en-GB" altLang="en-US" b="1" dirty="0" smtClean="0"/>
              <a:t> </a:t>
            </a:r>
            <a:r>
              <a:rPr lang="en-GB" altLang="en-US" dirty="0" smtClean="0"/>
              <a:t>Silence</a:t>
            </a:r>
          </a:p>
          <a:p>
            <a:r>
              <a:rPr lang="en-GB" altLang="en-US" b="1" dirty="0" smtClean="0"/>
              <a:t>32</a:t>
            </a:r>
            <a:endParaRPr lang="en-GB" altLang="en-US" b="1" dirty="0" smtClean="0"/>
          </a:p>
        </p:txBody>
      </p:sp>
      <p:sp>
        <p:nvSpPr>
          <p:cNvPr id="164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B6907B2-7F60-4EE3-B683-3B68A8EA35D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852561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 </a:t>
            </a:r>
            <a:r>
              <a:rPr lang="en-GB" altLang="en-US" b="1" dirty="0" smtClean="0"/>
              <a:t>33</a:t>
            </a:r>
            <a:r>
              <a:rPr lang="en-GB" altLang="en-US" dirty="0" smtClean="0"/>
              <a:t> </a:t>
            </a:r>
            <a:r>
              <a:rPr lang="en-GB" altLang="en-US" dirty="0" smtClean="0"/>
              <a:t>Hymn</a:t>
            </a:r>
          </a:p>
          <a:p>
            <a:endParaRPr lang="en-GB" altLang="en-US" dirty="0" smtClean="0"/>
          </a:p>
          <a:p>
            <a:endParaRPr lang="en-GB" altLang="en-US" dirty="0" smtClean="0"/>
          </a:p>
          <a:p>
            <a:endParaRPr lang="en-GB" altLang="en-US" dirty="0" smtClean="0"/>
          </a:p>
          <a:p>
            <a:endParaRPr lang="en-GB" altLang="en-US" dirty="0" smtClean="0"/>
          </a:p>
        </p:txBody>
      </p:sp>
      <p:sp>
        <p:nvSpPr>
          <p:cNvPr id="1710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33965D2-E62F-4680-9997-8BA522055D1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184210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a:t>
            </a:r>
            <a:r>
              <a:rPr lang="en-GB" altLang="en-US" b="1" i="1" dirty="0" smtClean="0"/>
              <a:t> </a:t>
            </a:r>
            <a:r>
              <a:rPr lang="en-GB" altLang="en-US" b="1" dirty="0" smtClean="0"/>
              <a:t>34 </a:t>
            </a:r>
            <a:r>
              <a:rPr lang="en-GB" altLang="en-US" dirty="0" smtClean="0"/>
              <a:t>The presiding minister </a:t>
            </a:r>
            <a:r>
              <a:rPr lang="en-GB" altLang="en-US" dirty="0" smtClean="0"/>
              <a:t>says</a:t>
            </a:r>
            <a:r>
              <a:rPr lang="en-GB" altLang="en-US" baseline="0" dirty="0" smtClean="0"/>
              <a:t> EITHER:</a:t>
            </a:r>
            <a:endParaRPr lang="en-GB" altLang="en-US" dirty="0" smtClean="0"/>
          </a:p>
          <a:p>
            <a:endParaRPr lang="en-GB" altLang="en-US" dirty="0" smtClean="0"/>
          </a:p>
        </p:txBody>
      </p:sp>
      <p:sp>
        <p:nvSpPr>
          <p:cNvPr id="1730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EF81191-2779-4D8C-A8D8-5BA2E5BB156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789592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a:t>
            </a:r>
            <a:r>
              <a:rPr lang="en-GB" altLang="en-US" b="1" i="1" dirty="0" smtClean="0"/>
              <a:t> </a:t>
            </a:r>
            <a:r>
              <a:rPr lang="en-GB" altLang="en-US" b="1" dirty="0" smtClean="0"/>
              <a:t>34 </a:t>
            </a:r>
            <a:r>
              <a:rPr lang="en-GB" altLang="en-US" dirty="0" smtClean="0"/>
              <a:t>The presiding minister </a:t>
            </a:r>
            <a:r>
              <a:rPr lang="en-GB" altLang="en-US" dirty="0" smtClean="0"/>
              <a:t>says</a:t>
            </a:r>
            <a:r>
              <a:rPr lang="en-GB" altLang="en-US" baseline="0" dirty="0" smtClean="0"/>
              <a:t> EITHER:</a:t>
            </a:r>
            <a:endParaRPr lang="en-GB" altLang="en-US" dirty="0" smtClean="0"/>
          </a:p>
          <a:p>
            <a:endParaRPr lang="en-GB" altLang="en-US" dirty="0" smtClean="0"/>
          </a:p>
        </p:txBody>
      </p:sp>
      <p:sp>
        <p:nvSpPr>
          <p:cNvPr id="1730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EF81191-2779-4D8C-A8D8-5BA2E5BB156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256852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a:t>
            </a:r>
            <a:r>
              <a:rPr lang="en-GB" altLang="en-US" i="1" dirty="0" smtClean="0"/>
              <a:t>418)</a:t>
            </a:r>
            <a:r>
              <a:rPr lang="en-GB" altLang="en-US" b="1" i="1" dirty="0" smtClean="0"/>
              <a:t> </a:t>
            </a:r>
            <a:r>
              <a:rPr lang="en-GB" altLang="en-US" b="1" i="0" dirty="0" smtClean="0"/>
              <a:t>*3</a:t>
            </a:r>
            <a:r>
              <a:rPr lang="en-GB" altLang="en-US" b="1" dirty="0" smtClean="0"/>
              <a:t>5 </a:t>
            </a:r>
            <a:r>
              <a:rPr lang="en-GB" altLang="en-US" dirty="0" smtClean="0"/>
              <a:t>The presiding minister says:</a:t>
            </a:r>
          </a:p>
        </p:txBody>
      </p:sp>
      <p:sp>
        <p:nvSpPr>
          <p:cNvPr id="1751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DED55AC-4BA1-409B-96A6-9A93FF0B5A2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005990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9842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408) </a:t>
            </a:r>
            <a:r>
              <a:rPr lang="en-US" altLang="en-US" b="1" i="0" dirty="0" smtClean="0">
                <a:solidFill>
                  <a:srgbClr val="000000"/>
                </a:solidFill>
              </a:rPr>
              <a:t>2</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408) </a:t>
            </a:r>
            <a:r>
              <a:rPr lang="en-US" altLang="en-US" b="1" i="0" dirty="0" smtClean="0"/>
              <a:t>3</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33257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409) </a:t>
            </a:r>
            <a:r>
              <a:rPr lang="en-US" altLang="en-US" b="1" i="0" dirty="0" smtClean="0"/>
              <a:t>*4</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91132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409) </a:t>
            </a:r>
            <a:r>
              <a:rPr lang="en-US" altLang="en-US" b="1" i="0" dirty="0" smtClean="0"/>
              <a:t>*4</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1562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THE LAYING ON OF HANDS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7" r:id="rId4"/>
    <p:sldLayoutId id="2147483675" r:id="rId5"/>
    <p:sldLayoutId id="2147483676"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770969"/>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 </a:t>
            </a:r>
            <a:r>
              <a:rPr lang="en-GB" b="1" dirty="0">
                <a:solidFill>
                  <a:prstClr val="black"/>
                </a:solidFill>
                <a:latin typeface="Arial" panose="020B0604020202020204" pitchFamily="34" charset="0"/>
                <a:cs typeface="Arial" panose="020B0604020202020204" pitchFamily="34" charset="0"/>
              </a:rPr>
              <a:t>o</a:t>
            </a:r>
            <a:r>
              <a:rPr kumimoji="0" lang="en-GB" sz="18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rder</a:t>
            </a: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of service for Healing and Wholeness</a:t>
            </a:r>
            <a:endPar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 cases alternative prayers or other elements are provided. Please delete the slides containing the alternative options as appropriate</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may wish to add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the text of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scripture</a:t>
            </a:r>
            <a:r>
              <a:rPr kumimoji="0" lang="en-GB"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readings</a:t>
            </a:r>
            <a:r>
              <a:rPr lang="en-GB" sz="1600" dirty="0">
                <a:solidFill>
                  <a:prstClr val="black"/>
                </a:solidFill>
                <a:latin typeface="Arial" panose="020B0604020202020204" pitchFamily="34" charset="0"/>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Lord’s Prayer is not to be used.</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87854" y="551992"/>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Lord </a:t>
            </a:r>
            <a:r>
              <a:rPr lang="en-US" sz="3600" dirty="0">
                <a:latin typeface="Arial" panose="020B0604020202020204" pitchFamily="34" charset="0"/>
                <a:cs typeface="Arial" panose="020B0604020202020204" pitchFamily="34" charset="0"/>
              </a:rPr>
              <a:t>Jesus, you heal the wounds of sin and division. </a:t>
            </a:r>
            <a:endParaRPr lang="en-US" sz="3600" dirty="0" smtClean="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have mercy</a:t>
            </a:r>
            <a:r>
              <a:rPr lang="en-US" sz="3600" dirty="0" smtClean="0">
                <a:latin typeface="Arial" panose="020B0604020202020204" pitchFamily="34" charset="0"/>
                <a:cs typeface="Arial" panose="020B0604020202020204" pitchFamily="34" charset="0"/>
              </a:rPr>
              <a:t>.</a:t>
            </a:r>
          </a:p>
          <a:p>
            <a:r>
              <a:rPr lang="en-US" sz="3600" b="1" dirty="0" smtClean="0">
                <a:latin typeface="Arial" panose="020B0604020202020204" pitchFamily="34" charset="0"/>
                <a:cs typeface="Arial" panose="020B0604020202020204" pitchFamily="34" charset="0"/>
              </a:rPr>
              <a:t>Christ</a:t>
            </a:r>
            <a:r>
              <a:rPr lang="en-US" sz="3600" b="1" dirty="0">
                <a:latin typeface="Arial" panose="020B0604020202020204" pitchFamily="34" charset="0"/>
                <a:cs typeface="Arial" panose="020B0604020202020204" pitchFamily="34" charset="0"/>
              </a:rPr>
              <a:t>, have mercy.</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041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377820"/>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Lord </a:t>
            </a:r>
            <a:r>
              <a:rPr lang="en-US" sz="3600" dirty="0">
                <a:latin typeface="Arial" panose="020B0604020202020204" pitchFamily="34" charset="0"/>
                <a:cs typeface="Arial" panose="020B0604020202020204" pitchFamily="34" charset="0"/>
              </a:rPr>
              <a:t>Jesus, you offer us a new beginning. </a:t>
            </a:r>
            <a:endParaRPr lang="en-US" sz="3600" dirty="0" smtClean="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Silence</a:t>
            </a:r>
          </a:p>
          <a:p>
            <a:pPr lvl="0"/>
            <a:endParaRPr lang="en-US" sz="2400" dirty="0" smtClean="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is love.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Through Jesus our sins are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live in the power of the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775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Holy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give life to all;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meet us in our need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bring hope to those who look to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Give peace to our hearts and minds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as </a:t>
            </a:r>
            <a:r>
              <a:rPr lang="en-US" sz="3600" dirty="0">
                <a:latin typeface="Arial" panose="020B0604020202020204" pitchFamily="34" charset="0"/>
                <a:cs typeface="Arial" panose="020B0604020202020204" pitchFamily="34" charset="0"/>
              </a:rPr>
              <a:t>we pray to you with confidence;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through </a:t>
            </a:r>
            <a:r>
              <a:rPr lang="en-US" sz="3600" dirty="0">
                <a:latin typeface="Arial" panose="020B0604020202020204" pitchFamily="34" charset="0"/>
                <a:cs typeface="Arial" panose="020B0604020202020204" pitchFamily="34" charset="0"/>
              </a:rPr>
              <a:t>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052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2132013" y="892175"/>
            <a:ext cx="96123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Heavenly Father, giver of life and salvation,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bless this oil for the healing of the sick.</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May those who receive this ministry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 made whole by the power of the Holy Spirit;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through </a:t>
            </a:r>
            <a:r>
              <a:rPr lang="en-US" sz="3600" dirty="0">
                <a:latin typeface="Arial" panose="020B0604020202020204" pitchFamily="34" charset="0"/>
                <a:cs typeface="Arial" panose="020B0604020202020204" pitchFamily="34" charset="0"/>
              </a:rPr>
              <a:t>our Lord and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Jesus Christ.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200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246360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MINISTRY </a:t>
            </a:r>
            <a:br>
              <a:rPr lang="en-GB" altLang="en-US" b="1" smtClean="0"/>
            </a:br>
            <a:r>
              <a:rPr lang="en-GB" altLang="en-US" b="1" smtClean="0"/>
              <a:t>OF THE WORD</a:t>
            </a:r>
            <a:endParaRPr lang="en-GB" altLang="en-US"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58572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5078313"/>
          </a:xfrm>
          <a:prstGeom prst="rect">
            <a:avLst/>
          </a:prstGeom>
        </p:spPr>
        <p:txBody>
          <a:bodyPr wrap="square">
            <a:spAutoFit/>
          </a:bodyPr>
          <a:lstStyle/>
          <a:p>
            <a:pPr algn="ctr"/>
            <a:r>
              <a:rPr lang="en-US" sz="3600" dirty="0">
                <a:latin typeface="Arial" panose="020B0604020202020204" pitchFamily="34" charset="0"/>
                <a:cs typeface="Arial" panose="020B0604020202020204" pitchFamily="34" charset="0"/>
              </a:rPr>
              <a:t>A reading from the Gospel according to</a:t>
            </a:r>
            <a:r>
              <a:rPr lang="en-GB" sz="3600" dirty="0">
                <a:latin typeface="Arial" panose="020B0604020202020204" pitchFamily="34" charset="0"/>
                <a:cs typeface="Arial" panose="020B0604020202020204" pitchFamily="34" charset="0"/>
              </a:rPr>
              <a:t>…</a:t>
            </a: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Hear the Gospel of Christ.</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Glory to Christ our </a:t>
            </a:r>
            <a:r>
              <a:rPr lang="en-US" sz="3600" b="1" dirty="0" err="1">
                <a:latin typeface="Arial" panose="020B0604020202020204" pitchFamily="34" charset="0"/>
                <a:cs typeface="Arial" panose="020B0604020202020204" pitchFamily="34" charset="0"/>
              </a:rPr>
              <a:t>Saviour</a:t>
            </a:r>
            <a:r>
              <a:rPr lang="en-US" sz="3600" b="1"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solidFill>
                  <a:srgbClr val="C00000"/>
                </a:solidFill>
                <a:latin typeface="Arial" panose="020B0604020202020204" pitchFamily="34" charset="0"/>
                <a:cs typeface="Arial" panose="020B0604020202020204" pitchFamily="34" charset="0"/>
              </a:rPr>
              <a:t>The </a:t>
            </a:r>
            <a:r>
              <a:rPr lang="en-US" sz="3600" dirty="0" smtClean="0">
                <a:solidFill>
                  <a:srgbClr val="C00000"/>
                </a:solidFill>
                <a:latin typeface="Arial" panose="020B0604020202020204" pitchFamily="34" charset="0"/>
                <a:cs typeface="Arial" panose="020B0604020202020204" pitchFamily="34" charset="0"/>
              </a:rPr>
              <a:t>Gospel is </a:t>
            </a:r>
            <a:r>
              <a:rPr lang="en-US" sz="3600" dirty="0">
                <a:solidFill>
                  <a:srgbClr val="C00000"/>
                </a:solidFill>
                <a:latin typeface="Arial" panose="020B0604020202020204" pitchFamily="34" charset="0"/>
                <a:cs typeface="Arial" panose="020B0604020202020204" pitchFamily="34" charset="0"/>
              </a:rPr>
              <a:t>read.</a:t>
            </a:r>
            <a:endParaRPr lang="en-GB" sz="3600" i="1" dirty="0">
              <a:solidFill>
                <a:srgbClr val="C00000"/>
              </a:solidFill>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This is the Gospel of Christ.</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Praise to Christ our Lord.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116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dirty="0" err="1" smtClean="0">
                <a:solidFill>
                  <a:prstClr val="black"/>
                </a:solidFill>
                <a:latin typeface="Arial" panose="020B0604020202020204" pitchFamily="34" charset="0"/>
              </a:rPr>
              <a:t>Sermo</a:t>
            </a: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n</a:t>
            </a:r>
          </a:p>
        </p:txBody>
      </p:sp>
    </p:spTree>
    <p:extLst>
      <p:ext uri="{BB962C8B-B14F-4D97-AF65-F5344CB8AC3E}">
        <p14:creationId xmlns:p14="http://schemas.microsoft.com/office/powerpoint/2010/main" val="173333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222197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3409950"/>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b="1" dirty="0"/>
              <a:t>AN ORDER OF SERVICE FOR HEALING AND </a:t>
            </a:r>
            <a:r>
              <a:rPr lang="en-US" b="1" dirty="0" smtClean="0"/>
              <a:t>WHOLENESS</a:t>
            </a:r>
            <a:r>
              <a:rPr lang="en-GB" altLang="en-US" b="1" dirty="0" smtClean="0"/>
              <a:t/>
            </a:r>
            <a:br>
              <a:rPr lang="en-GB" altLang="en-US" b="1" dirty="0" smtClean="0"/>
            </a:br>
            <a:endParaRPr lang="en-GB" altLang="en-US" sz="2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5447645"/>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Christ our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born for us,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bring healing and peace to all people.</a:t>
            </a:r>
            <a:endParaRPr lang="en-GB" sz="36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endParaRPr lang="en-GB" sz="36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baptized in the Jordan,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give </a:t>
            </a:r>
            <a:r>
              <a:rPr lang="en-US" sz="3600" dirty="0">
                <a:latin typeface="Arial" panose="020B0604020202020204" pitchFamily="34" charset="0"/>
                <a:cs typeface="Arial" panose="020B0604020202020204" pitchFamily="34" charset="0"/>
              </a:rPr>
              <a:t>hope to all who come to you.</a:t>
            </a:r>
            <a:endParaRPr lang="en-GB" sz="36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645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5447645"/>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tested in the desert,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give courage to those who are tempted.</a:t>
            </a:r>
            <a:endParaRPr lang="en-GB" sz="36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endParaRPr lang="en-GB" sz="36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who comforted and healed,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bring </a:t>
            </a:r>
            <a:r>
              <a:rPr lang="en-US" sz="3600" dirty="0">
                <a:latin typeface="Arial" panose="020B0604020202020204" pitchFamily="34" charset="0"/>
                <a:cs typeface="Arial" panose="020B0604020202020204" pitchFamily="34" charset="0"/>
              </a:rPr>
              <a:t>wholeness to all who are broken</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r>
              <a:rPr lang="en-US" sz="3600"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16779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5447645"/>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who hung in agony on the cross,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bring </a:t>
            </a:r>
            <a:r>
              <a:rPr lang="en-US" sz="3600" dirty="0">
                <a:latin typeface="Arial" panose="020B0604020202020204" pitchFamily="34" charset="0"/>
                <a:cs typeface="Arial" panose="020B0604020202020204" pitchFamily="34" charset="0"/>
              </a:rPr>
              <a:t>strength to those who suffer</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r>
              <a:rPr lang="en-US" sz="3600" b="1"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who died to save us,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give peace to all who face death</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475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600164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Christ</a:t>
            </a:r>
            <a:r>
              <a:rPr lang="en-US" sz="3600" dirty="0">
                <a:latin typeface="Arial" panose="020B0604020202020204" pitchFamily="34" charset="0"/>
                <a:cs typeface="Arial" panose="020B0604020202020204" pitchFamily="34" charset="0"/>
              </a:rPr>
              <a:t>, raised from the tomb,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bring </a:t>
            </a:r>
            <a:r>
              <a:rPr lang="en-US" sz="3600" dirty="0">
                <a:latin typeface="Arial" panose="020B0604020202020204" pitchFamily="34" charset="0"/>
                <a:cs typeface="Arial" panose="020B0604020202020204" pitchFamily="34" charset="0"/>
              </a:rPr>
              <a:t>light and life to all the world</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r>
              <a:rPr lang="en-US" sz="3600" b="1"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present among your disciples,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unite </a:t>
            </a:r>
            <a:r>
              <a:rPr lang="en-US" sz="3600" dirty="0">
                <a:latin typeface="Arial" panose="020B0604020202020204" pitchFamily="34" charset="0"/>
                <a:cs typeface="Arial" panose="020B0604020202020204" pitchFamily="34" charset="0"/>
              </a:rPr>
              <a:t>all your people in love</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Christ, have mercy.</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4873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3046988"/>
          </a:xfrm>
          <a:prstGeom prst="rect">
            <a:avLst/>
          </a:prstGeom>
        </p:spPr>
        <p:txBody>
          <a:bodyPr wrap="square">
            <a:spAutoFit/>
          </a:bodyPr>
          <a:lstStyle/>
          <a:p>
            <a:r>
              <a:rPr lang="en-US" sz="2400" dirty="0" smtClean="0">
                <a:solidFill>
                  <a:srgbClr val="FF0000"/>
                </a:solidFill>
                <a:latin typeface="Arial" panose="020B0604020202020204" pitchFamily="34" charset="0"/>
                <a:cs typeface="Arial" panose="020B0604020202020204" pitchFamily="34" charset="0"/>
              </a:rPr>
              <a:t>Silence</a:t>
            </a:r>
          </a:p>
          <a:p>
            <a:endParaRPr lang="en-GB" sz="2400" dirty="0">
              <a:solidFill>
                <a:srgbClr val="FF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grace of Christ attend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love of God surround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the Holy Spirit keep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this </a:t>
            </a:r>
            <a:r>
              <a:rPr lang="en-US" sz="3600" dirty="0">
                <a:latin typeface="Arial" panose="020B0604020202020204" pitchFamily="34" charset="0"/>
                <a:cs typeface="Arial" panose="020B0604020202020204" pitchFamily="34" charset="0"/>
              </a:rPr>
              <a:t>day and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6976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t>
            </a:r>
            <a:r>
              <a:rPr lang="en-US" b="1" dirty="0"/>
              <a:t>LAYING ON OF HANDS AND/OR ANOINTING WITH OIL</a:t>
            </a:r>
            <a:endParaRPr lang="en-GB" b="1" dirty="0"/>
          </a:p>
        </p:txBody>
      </p:sp>
    </p:spTree>
    <p:extLst>
      <p:ext uri="{BB962C8B-B14F-4D97-AF65-F5344CB8AC3E}">
        <p14:creationId xmlns:p14="http://schemas.microsoft.com/office/powerpoint/2010/main" val="2141981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2308324"/>
          </a:xfrm>
          <a:prstGeom prst="rect">
            <a:avLst/>
          </a:prstGeom>
        </p:spPr>
        <p:txBody>
          <a:bodyPr wrap="square">
            <a:spAutoFit/>
          </a:bodyPr>
          <a:lstStyle/>
          <a:p>
            <a:pPr lvl="0"/>
            <a:r>
              <a:rPr lang="en-US" sz="3600" dirty="0">
                <a:latin typeface="Arial" panose="020B0604020202020204" pitchFamily="34" charset="0"/>
                <a:cs typeface="Arial" panose="020B0604020202020204" pitchFamily="34" charset="0"/>
              </a:rPr>
              <a:t>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send your Spirit of life and health on your servant, </a:t>
            </a:r>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the Name of Christ.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878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1200329"/>
          </a:xfrm>
          <a:prstGeom prst="rect">
            <a:avLst/>
          </a:prstGeom>
        </p:spPr>
        <p:txBody>
          <a:bodyPr wrap="square">
            <a:spAutoFit/>
          </a:bodyPr>
          <a:lstStyle/>
          <a:p>
            <a:pPr lvl="0"/>
            <a:r>
              <a:rPr lang="en-US" sz="3600" i="1" dirty="0" smtClean="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the grace of Christ bring you wholeness and give you peace.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806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2862322"/>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the Spirit of the living God, </a:t>
            </a:r>
            <a:endParaRPr lang="en-US" sz="36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present </a:t>
            </a:r>
            <a:r>
              <a:rPr lang="en-US" sz="3600" dirty="0">
                <a:latin typeface="Arial" panose="020B0604020202020204" pitchFamily="34" charset="0"/>
                <a:cs typeface="Arial" panose="020B0604020202020204" pitchFamily="34" charset="0"/>
              </a:rPr>
              <a:t>with us now,</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heal you of all that harms you,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body, mind, or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Jesus Christ.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827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4708981"/>
          </a:xfrm>
          <a:prstGeom prst="rect">
            <a:avLst/>
          </a:prstGeom>
        </p:spPr>
        <p:txBody>
          <a:bodyPr wrap="square">
            <a:spAutoFit/>
          </a:bodyPr>
          <a:lstStyle/>
          <a:p>
            <a:r>
              <a:rPr lang="en-US" sz="2400" dirty="0" smtClean="0">
                <a:solidFill>
                  <a:srgbClr val="C00000"/>
                </a:solidFill>
                <a:latin typeface="Arial" panose="020B0604020202020204" pitchFamily="34" charset="0"/>
                <a:cs typeface="Arial" panose="020B0604020202020204" pitchFamily="34" charset="0"/>
              </a:rPr>
              <a:t>The Peace</a:t>
            </a:r>
          </a:p>
          <a:p>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FF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is our peace.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breaks down the walls that divide us. </a:t>
            </a:r>
            <a:endParaRPr lang="en-US" sz="3600" dirty="0" smtClean="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peace of the Lord be always with you. </a:t>
            </a:r>
            <a:r>
              <a:rPr lang="en-US" sz="3600" b="1" dirty="0">
                <a:latin typeface="Arial" panose="020B0604020202020204" pitchFamily="34" charset="0"/>
                <a:cs typeface="Arial" panose="020B0604020202020204" pitchFamily="34" charset="0"/>
              </a:rPr>
              <a:t>And also with you.</a:t>
            </a:r>
            <a:endParaRPr lang="en-GB" sz="3600" dirty="0">
              <a:latin typeface="Arial" panose="020B0604020202020204" pitchFamily="34" charset="0"/>
              <a:cs typeface="Arial" panose="020B0604020202020204" pitchFamily="34" charset="0"/>
            </a:endParaRPr>
          </a:p>
          <a:p>
            <a:endParaRPr lang="en-US" sz="2400" dirty="0" smtClean="0">
              <a:solidFill>
                <a:srgbClr val="FF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may greet one another in the name of Christ.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0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GATHERING OF </a:t>
            </a:r>
            <a:br>
              <a:rPr lang="en-GB" altLang="en-US" b="1" smtClean="0"/>
            </a:br>
            <a:r>
              <a:rPr lang="en-GB" altLang="en-US" b="1" smtClean="0"/>
              <a:t>THE PEOPLE OF GOD</a:t>
            </a:r>
            <a:endParaRPr lang="en-GB" altLang="en-US" smtClean="0"/>
          </a:p>
        </p:txBody>
      </p:sp>
    </p:spTree>
    <p:extLst>
      <p:ext uri="{BB962C8B-B14F-4D97-AF65-F5344CB8AC3E}">
        <p14:creationId xmlns:p14="http://schemas.microsoft.com/office/powerpoint/2010/main" val="1037273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LORD’S SUPPER</a:t>
            </a:r>
          </a:p>
        </p:txBody>
      </p:sp>
    </p:spTree>
    <p:extLst>
      <p:ext uri="{BB962C8B-B14F-4D97-AF65-F5344CB8AC3E}">
        <p14:creationId xmlns:p14="http://schemas.microsoft.com/office/powerpoint/2010/main" val="3524768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ChangeArrowheads="1"/>
          </p:cNvSpPr>
          <p:nvPr/>
        </p:nvSpPr>
        <p:spPr bwMode="auto">
          <a:xfrm>
            <a:off x="5035550" y="2230438"/>
            <a:ext cx="18954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2233486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smtClean="0">
                <a:solidFill>
                  <a:srgbClr val="C00000"/>
                </a:solidFill>
              </a:rPr>
              <a:t>All stand</a:t>
            </a:r>
          </a:p>
          <a:p>
            <a:pPr>
              <a:lnSpc>
                <a:spcPct val="100000"/>
              </a:lnSpc>
              <a:spcBef>
                <a:spcPct val="0"/>
              </a:spcBef>
            </a:pPr>
            <a:r>
              <a:rPr lang="en-GB" altLang="en-US" sz="2400" smtClean="0">
                <a:solidFill>
                  <a:srgbClr val="C00000"/>
                </a:solidFill>
              </a:rPr>
              <a:t>The presiding minister leads the great prayer of thanksgiving: </a:t>
            </a:r>
          </a:p>
          <a:p>
            <a:pPr>
              <a:lnSpc>
                <a:spcPct val="100000"/>
              </a:lnSpc>
              <a:spcBef>
                <a:spcPct val="0"/>
              </a:spcBef>
            </a:pPr>
            <a:endParaRPr lang="en-GB" altLang="en-US" sz="2400" smtClean="0">
              <a:solidFill>
                <a:srgbClr val="FF0000"/>
              </a:solidFill>
            </a:endParaRPr>
          </a:p>
          <a:p>
            <a:pPr>
              <a:lnSpc>
                <a:spcPct val="100000"/>
              </a:lnSpc>
              <a:spcBef>
                <a:spcPct val="0"/>
              </a:spcBef>
            </a:pPr>
            <a:r>
              <a:rPr lang="en-GB" altLang="en-US" smtClean="0"/>
              <a:t>The Lord be with you.</a:t>
            </a:r>
          </a:p>
          <a:p>
            <a:pPr>
              <a:lnSpc>
                <a:spcPct val="100000"/>
              </a:lnSpc>
              <a:spcBef>
                <a:spcPct val="0"/>
              </a:spcBef>
            </a:pPr>
            <a:r>
              <a:rPr lang="en-GB" altLang="en-US" b="1" smtClean="0"/>
              <a:t>And also with you.</a:t>
            </a:r>
          </a:p>
          <a:p>
            <a:pPr>
              <a:lnSpc>
                <a:spcPct val="100000"/>
              </a:lnSpc>
              <a:spcBef>
                <a:spcPct val="0"/>
              </a:spcBef>
            </a:pPr>
            <a:r>
              <a:rPr lang="en-GB" altLang="en-US" smtClean="0"/>
              <a:t/>
            </a:r>
            <a:br>
              <a:rPr lang="en-GB" altLang="en-US" smtClean="0"/>
            </a:br>
            <a:r>
              <a:rPr lang="en-GB" altLang="en-US" smtClean="0"/>
              <a:t>Lift up your hearts.</a:t>
            </a:r>
          </a:p>
          <a:p>
            <a:pPr>
              <a:lnSpc>
                <a:spcPct val="100000"/>
              </a:lnSpc>
              <a:spcBef>
                <a:spcPct val="0"/>
              </a:spcBef>
            </a:pPr>
            <a:r>
              <a:rPr lang="en-GB" altLang="en-US" b="1" smtClean="0"/>
              <a:t>We lift them to the Lord.</a:t>
            </a:r>
          </a:p>
          <a:p>
            <a:pPr>
              <a:lnSpc>
                <a:spcPct val="100000"/>
              </a:lnSpc>
              <a:spcBef>
                <a:spcPct val="0"/>
              </a:spcBef>
            </a:pPr>
            <a:r>
              <a:rPr lang="en-GB" altLang="en-US" smtClean="0"/>
              <a:t/>
            </a:r>
            <a:br>
              <a:rPr lang="en-GB" altLang="en-US" smtClean="0"/>
            </a:br>
            <a:r>
              <a:rPr lang="en-GB" altLang="en-US" smtClean="0"/>
              <a:t>Let us give thanks to the Lord our God.</a:t>
            </a:r>
          </a:p>
          <a:p>
            <a:pPr>
              <a:lnSpc>
                <a:spcPct val="100000"/>
              </a:lnSpc>
              <a:spcBef>
                <a:spcPct val="0"/>
              </a:spcBef>
            </a:pPr>
            <a:r>
              <a:rPr lang="en-GB" altLang="en-US" b="1" smtClean="0"/>
              <a:t>It is right to give our thanks and praise.</a:t>
            </a:r>
          </a:p>
        </p:txBody>
      </p:sp>
    </p:spTree>
    <p:extLst>
      <p:ext uri="{BB962C8B-B14F-4D97-AF65-F5344CB8AC3E}">
        <p14:creationId xmlns:p14="http://schemas.microsoft.com/office/powerpoint/2010/main" val="21536342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Gracious God,</a:t>
            </a:r>
            <a:endParaRPr lang="en-GB" dirty="0"/>
          </a:p>
          <a:p>
            <a:pPr>
              <a:lnSpc>
                <a:spcPct val="100000"/>
              </a:lnSpc>
              <a:spcBef>
                <a:spcPts val="0"/>
              </a:spcBef>
            </a:pPr>
            <a:r>
              <a:rPr lang="en-US" dirty="0"/>
              <a:t>you have loved us from the beginning of time and remembered us when we were in trouble. </a:t>
            </a:r>
            <a:r>
              <a:rPr lang="en-US" b="1" dirty="0"/>
              <a:t>Your mercy endures for ever.</a:t>
            </a:r>
            <a:endParaRPr lang="en-GB" dirty="0"/>
          </a:p>
          <a:p>
            <a:pPr>
              <a:lnSpc>
                <a:spcPct val="100000"/>
              </a:lnSpc>
              <a:spcBef>
                <a:spcPts val="0"/>
              </a:spcBef>
            </a:pPr>
            <a:endParaRPr lang="en-US" dirty="0" smtClean="0"/>
          </a:p>
          <a:p>
            <a:pPr>
              <a:lnSpc>
                <a:spcPct val="100000"/>
              </a:lnSpc>
              <a:spcBef>
                <a:spcPts val="0"/>
              </a:spcBef>
            </a:pPr>
            <a:r>
              <a:rPr lang="en-US" dirty="0" smtClean="0"/>
              <a:t>Redeeming </a:t>
            </a:r>
            <a:r>
              <a:rPr lang="en-US" dirty="0"/>
              <a:t>God,</a:t>
            </a:r>
            <a:endParaRPr lang="en-GB" dirty="0"/>
          </a:p>
          <a:p>
            <a:pPr>
              <a:lnSpc>
                <a:spcPct val="100000"/>
              </a:lnSpc>
              <a:spcBef>
                <a:spcPts val="0"/>
              </a:spcBef>
            </a:pPr>
            <a:r>
              <a:rPr lang="en-US" dirty="0"/>
              <a:t>you have come to us in Jesus Christ, </a:t>
            </a:r>
            <a:endParaRPr lang="en-US" dirty="0" smtClean="0"/>
          </a:p>
          <a:p>
            <a:pPr>
              <a:lnSpc>
                <a:spcPct val="100000"/>
              </a:lnSpc>
              <a:spcBef>
                <a:spcPts val="0"/>
              </a:spcBef>
            </a:pPr>
            <a:r>
              <a:rPr lang="en-US" dirty="0" smtClean="0"/>
              <a:t>to </a:t>
            </a:r>
            <a:r>
              <a:rPr lang="en-US" dirty="0"/>
              <a:t>save us from our sins.</a:t>
            </a:r>
            <a:endParaRPr lang="en-GB" dirty="0"/>
          </a:p>
          <a:p>
            <a:pPr>
              <a:lnSpc>
                <a:spcPct val="100000"/>
              </a:lnSpc>
              <a:spcBef>
                <a:spcPts val="0"/>
              </a:spcBef>
            </a:pPr>
            <a:r>
              <a:rPr lang="en-US" b="1" dirty="0"/>
              <a:t>Your mercy endures for ever</a:t>
            </a:r>
            <a:r>
              <a:rPr lang="en-US" b="1" dirty="0" smtClean="0"/>
              <a:t>.</a:t>
            </a:r>
            <a:endParaRPr lang="en-GB" dirty="0"/>
          </a:p>
        </p:txBody>
      </p:sp>
    </p:spTree>
    <p:extLst>
      <p:ext uri="{BB962C8B-B14F-4D97-AF65-F5344CB8AC3E}">
        <p14:creationId xmlns:p14="http://schemas.microsoft.com/office/powerpoint/2010/main" val="558249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Holy </a:t>
            </a:r>
            <a:r>
              <a:rPr lang="en-US" dirty="0"/>
              <a:t>God,</a:t>
            </a:r>
            <a:endParaRPr lang="en-GB" dirty="0"/>
          </a:p>
          <a:p>
            <a:pPr>
              <a:lnSpc>
                <a:spcPct val="100000"/>
              </a:lnSpc>
              <a:spcBef>
                <a:spcPts val="0"/>
              </a:spcBef>
            </a:pPr>
            <a:r>
              <a:rPr lang="en-US" dirty="0"/>
              <a:t>you have sent us your Spirit,</a:t>
            </a:r>
            <a:endParaRPr lang="en-GB" dirty="0"/>
          </a:p>
          <a:p>
            <a:pPr>
              <a:lnSpc>
                <a:spcPct val="100000"/>
              </a:lnSpc>
              <a:spcBef>
                <a:spcPts val="0"/>
              </a:spcBef>
            </a:pPr>
            <a:r>
              <a:rPr lang="en-US" dirty="0"/>
              <a:t>to comfort us and lead us into all truth.</a:t>
            </a:r>
            <a:endParaRPr lang="en-GB" dirty="0"/>
          </a:p>
          <a:p>
            <a:pPr>
              <a:lnSpc>
                <a:spcPct val="100000"/>
              </a:lnSpc>
              <a:spcBef>
                <a:spcPts val="0"/>
              </a:spcBef>
            </a:pPr>
            <a:r>
              <a:rPr lang="en-US" b="1" dirty="0"/>
              <a:t>Your mercy endures for ever</a:t>
            </a:r>
            <a:r>
              <a:rPr lang="en-US" b="1" dirty="0" smtClean="0"/>
              <a:t>.</a:t>
            </a:r>
          </a:p>
          <a:p>
            <a:pPr>
              <a:lnSpc>
                <a:spcPct val="100000"/>
              </a:lnSpc>
              <a:spcBef>
                <a:spcPts val="0"/>
              </a:spcBef>
            </a:pPr>
            <a:endParaRPr lang="en-US" dirty="0" smtClean="0"/>
          </a:p>
          <a:p>
            <a:pPr>
              <a:lnSpc>
                <a:spcPct val="100000"/>
              </a:lnSpc>
              <a:spcBef>
                <a:spcPts val="0"/>
              </a:spcBef>
            </a:pPr>
            <a:r>
              <a:rPr lang="en-US" dirty="0" smtClean="0"/>
              <a:t>And </a:t>
            </a:r>
            <a:r>
              <a:rPr lang="en-US" dirty="0"/>
              <a:t>so we praise you</a:t>
            </a:r>
            <a:endParaRPr lang="en-GB" dirty="0"/>
          </a:p>
          <a:p>
            <a:pPr>
              <a:lnSpc>
                <a:spcPct val="100000"/>
              </a:lnSpc>
              <a:spcBef>
                <a:spcPts val="0"/>
              </a:spcBef>
            </a:pPr>
            <a:r>
              <a:rPr lang="en-US" dirty="0"/>
              <a:t>with the faithful of every time and place,</a:t>
            </a:r>
            <a:endParaRPr lang="en-GB" dirty="0"/>
          </a:p>
          <a:p>
            <a:pPr>
              <a:lnSpc>
                <a:spcPct val="100000"/>
              </a:lnSpc>
              <a:spcBef>
                <a:spcPts val="0"/>
              </a:spcBef>
            </a:pPr>
            <a:r>
              <a:rPr lang="en-US" dirty="0"/>
              <a:t>joining with choirs of angels in the eternal hymn:</a:t>
            </a:r>
            <a:endParaRPr lang="en-GB" dirty="0"/>
          </a:p>
          <a:p>
            <a:pPr>
              <a:lnSpc>
                <a:spcPct val="100000"/>
              </a:lnSpc>
              <a:spcBef>
                <a:spcPts val="0"/>
              </a:spcBef>
            </a:pPr>
            <a:endParaRPr lang="en-GB" dirty="0"/>
          </a:p>
        </p:txBody>
      </p:sp>
    </p:spTree>
    <p:extLst>
      <p:ext uri="{BB962C8B-B14F-4D97-AF65-F5344CB8AC3E}">
        <p14:creationId xmlns:p14="http://schemas.microsoft.com/office/powerpoint/2010/main" val="5637826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smtClean="0"/>
              <a:t>Holy</a:t>
            </a:r>
            <a:r>
              <a:rPr lang="en-US" b="1" dirty="0"/>
              <a:t>, holy, holy Lord,</a:t>
            </a:r>
            <a:endParaRPr lang="en-GB" b="1" dirty="0"/>
          </a:p>
          <a:p>
            <a:pPr>
              <a:lnSpc>
                <a:spcPct val="100000"/>
              </a:lnSpc>
              <a:spcBef>
                <a:spcPts val="0"/>
              </a:spcBef>
            </a:pPr>
            <a:r>
              <a:rPr lang="en-US" b="1" dirty="0"/>
              <a:t>God of power and might,</a:t>
            </a:r>
            <a:endParaRPr lang="en-GB" b="1" dirty="0"/>
          </a:p>
          <a:p>
            <a:pPr>
              <a:lnSpc>
                <a:spcPct val="100000"/>
              </a:lnSpc>
              <a:spcBef>
                <a:spcPts val="0"/>
              </a:spcBef>
            </a:pPr>
            <a:r>
              <a:rPr lang="en-US" b="1" dirty="0"/>
              <a:t>heaven and earth are full of your glory.</a:t>
            </a:r>
            <a:endParaRPr lang="en-GB" b="1" dirty="0"/>
          </a:p>
          <a:p>
            <a:pPr>
              <a:lnSpc>
                <a:spcPct val="100000"/>
              </a:lnSpc>
              <a:spcBef>
                <a:spcPts val="0"/>
              </a:spcBef>
            </a:pPr>
            <a:r>
              <a:rPr lang="en-US" b="1" dirty="0"/>
              <a:t>Hosanna in the highest.</a:t>
            </a:r>
            <a:endParaRPr lang="en-GB" b="1" dirty="0"/>
          </a:p>
          <a:p>
            <a:pPr>
              <a:lnSpc>
                <a:spcPct val="100000"/>
              </a:lnSpc>
              <a:spcBef>
                <a:spcPts val="0"/>
              </a:spcBef>
            </a:pPr>
            <a:r>
              <a:rPr lang="en-US" b="1" dirty="0" err="1"/>
              <a:t>Blessèd</a:t>
            </a:r>
            <a:r>
              <a:rPr lang="en-US" b="1" dirty="0"/>
              <a:t> is he who comes in the name of </a:t>
            </a:r>
            <a:r>
              <a:rPr lang="en-US" b="1" dirty="0" smtClean="0"/>
              <a:t>	the </a:t>
            </a:r>
            <a:r>
              <a:rPr lang="en-US" b="1" dirty="0"/>
              <a:t>Lord.</a:t>
            </a:r>
            <a:endParaRPr lang="en-GB" b="1" dirty="0"/>
          </a:p>
          <a:p>
            <a:pPr>
              <a:lnSpc>
                <a:spcPct val="100000"/>
              </a:lnSpc>
              <a:spcBef>
                <a:spcPts val="0"/>
              </a:spcBef>
            </a:pPr>
            <a:r>
              <a:rPr lang="en-US" b="1" dirty="0"/>
              <a:t>Hosanna in the highest.</a:t>
            </a:r>
            <a:endParaRPr lang="en-GB" b="1" dirty="0"/>
          </a:p>
          <a:p>
            <a:pPr>
              <a:lnSpc>
                <a:spcPct val="100000"/>
              </a:lnSpc>
              <a:spcBef>
                <a:spcPts val="0"/>
              </a:spcBef>
            </a:pPr>
            <a:r>
              <a:rPr lang="en-US" dirty="0"/>
              <a:t> </a:t>
            </a:r>
            <a:endParaRPr lang="en-GB" dirty="0"/>
          </a:p>
        </p:txBody>
      </p:sp>
    </p:spTree>
    <p:extLst>
      <p:ext uri="{BB962C8B-B14F-4D97-AF65-F5344CB8AC3E}">
        <p14:creationId xmlns:p14="http://schemas.microsoft.com/office/powerpoint/2010/main" val="495145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On the night before he died,</a:t>
            </a:r>
            <a:endParaRPr lang="en-GB" dirty="0"/>
          </a:p>
          <a:p>
            <a:pPr>
              <a:lnSpc>
                <a:spcPct val="100000"/>
              </a:lnSpc>
              <a:spcBef>
                <a:spcPts val="0"/>
              </a:spcBef>
            </a:pPr>
            <a:r>
              <a:rPr lang="en-US" dirty="0"/>
              <a:t>Jesus had supper with his disciples. </a:t>
            </a:r>
            <a:endParaRPr lang="en-US" dirty="0" smtClean="0"/>
          </a:p>
          <a:p>
            <a:pPr>
              <a:lnSpc>
                <a:spcPct val="100000"/>
              </a:lnSpc>
              <a:spcBef>
                <a:spcPts val="0"/>
              </a:spcBef>
            </a:pPr>
            <a:r>
              <a:rPr lang="en-US" dirty="0" smtClean="0"/>
              <a:t>He </a:t>
            </a:r>
            <a:r>
              <a:rPr lang="en-US" dirty="0"/>
              <a:t>took bread, gave thanks, broke it, </a:t>
            </a:r>
            <a:endParaRPr lang="en-US" dirty="0" smtClean="0"/>
          </a:p>
          <a:p>
            <a:pPr>
              <a:lnSpc>
                <a:spcPct val="100000"/>
              </a:lnSpc>
              <a:spcBef>
                <a:spcPts val="0"/>
              </a:spcBef>
            </a:pPr>
            <a:r>
              <a:rPr lang="en-US" dirty="0" smtClean="0"/>
              <a:t>and </a:t>
            </a:r>
            <a:r>
              <a:rPr lang="en-US" dirty="0"/>
              <a:t>gave it to them, saying,</a:t>
            </a:r>
            <a:endParaRPr lang="en-GB" dirty="0"/>
          </a:p>
          <a:p>
            <a:pPr>
              <a:lnSpc>
                <a:spcPct val="100000"/>
              </a:lnSpc>
              <a:spcBef>
                <a:spcPts val="0"/>
              </a:spcBef>
            </a:pPr>
            <a:r>
              <a:rPr lang="en-US" dirty="0"/>
              <a:t>‘Take this and eat it.</a:t>
            </a:r>
            <a:endParaRPr lang="en-GB" dirty="0"/>
          </a:p>
          <a:p>
            <a:pPr>
              <a:lnSpc>
                <a:spcPct val="100000"/>
              </a:lnSpc>
              <a:spcBef>
                <a:spcPts val="0"/>
              </a:spcBef>
            </a:pPr>
            <a:r>
              <a:rPr lang="en-US" dirty="0"/>
              <a:t>This is my body given for you. </a:t>
            </a:r>
            <a:endParaRPr lang="en-US" dirty="0" smtClean="0"/>
          </a:p>
          <a:p>
            <a:pPr>
              <a:lnSpc>
                <a:spcPct val="100000"/>
              </a:lnSpc>
              <a:spcBef>
                <a:spcPts val="0"/>
              </a:spcBef>
            </a:pPr>
            <a:r>
              <a:rPr lang="en-US" dirty="0" smtClean="0"/>
              <a:t>Do </a:t>
            </a:r>
            <a:r>
              <a:rPr lang="en-US" dirty="0"/>
              <a:t>this in remembrance of me.’</a:t>
            </a:r>
            <a:endParaRPr lang="en-GB" dirty="0"/>
          </a:p>
        </p:txBody>
      </p:sp>
    </p:spTree>
    <p:extLst>
      <p:ext uri="{BB962C8B-B14F-4D97-AF65-F5344CB8AC3E}">
        <p14:creationId xmlns:p14="http://schemas.microsoft.com/office/powerpoint/2010/main" val="986238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After supper he took the cup of wine, </a:t>
            </a:r>
            <a:endParaRPr lang="en-US" dirty="0" smtClean="0"/>
          </a:p>
          <a:p>
            <a:pPr>
              <a:lnSpc>
                <a:spcPct val="100000"/>
              </a:lnSpc>
              <a:spcBef>
                <a:spcPts val="0"/>
              </a:spcBef>
            </a:pPr>
            <a:r>
              <a:rPr lang="en-US" dirty="0" smtClean="0"/>
              <a:t>gave </a:t>
            </a:r>
            <a:r>
              <a:rPr lang="en-US" dirty="0"/>
              <a:t>thanks, and gave it to them, saying, ‘Drink from it all of you.</a:t>
            </a:r>
            <a:endParaRPr lang="en-GB" dirty="0"/>
          </a:p>
          <a:p>
            <a:pPr>
              <a:lnSpc>
                <a:spcPct val="100000"/>
              </a:lnSpc>
              <a:spcBef>
                <a:spcPts val="0"/>
              </a:spcBef>
            </a:pPr>
            <a:r>
              <a:rPr lang="en-US" dirty="0"/>
              <a:t>This is my blood of the new covenant, </a:t>
            </a:r>
            <a:endParaRPr lang="en-US" dirty="0" smtClean="0"/>
          </a:p>
          <a:p>
            <a:pPr>
              <a:lnSpc>
                <a:spcPct val="100000"/>
              </a:lnSpc>
              <a:spcBef>
                <a:spcPts val="0"/>
              </a:spcBef>
            </a:pPr>
            <a:r>
              <a:rPr lang="en-US" dirty="0" smtClean="0"/>
              <a:t>shed </a:t>
            </a:r>
            <a:r>
              <a:rPr lang="en-US" dirty="0"/>
              <a:t>for you and for all people</a:t>
            </a:r>
            <a:endParaRPr lang="en-GB" dirty="0"/>
          </a:p>
          <a:p>
            <a:pPr>
              <a:lnSpc>
                <a:spcPct val="100000"/>
              </a:lnSpc>
              <a:spcBef>
                <a:spcPts val="0"/>
              </a:spcBef>
            </a:pPr>
            <a:r>
              <a:rPr lang="en-US" dirty="0"/>
              <a:t>for the forgiveness of sins.</a:t>
            </a:r>
            <a:endParaRPr lang="en-GB" dirty="0"/>
          </a:p>
          <a:p>
            <a:pPr>
              <a:lnSpc>
                <a:spcPct val="100000"/>
              </a:lnSpc>
              <a:spcBef>
                <a:spcPts val="0"/>
              </a:spcBef>
            </a:pPr>
            <a:r>
              <a:rPr lang="en-US" dirty="0"/>
              <a:t>Do this in remembrance of me.’</a:t>
            </a:r>
            <a:endParaRPr lang="en-GB" dirty="0"/>
          </a:p>
        </p:txBody>
      </p:sp>
    </p:spTree>
    <p:extLst>
      <p:ext uri="{BB962C8B-B14F-4D97-AF65-F5344CB8AC3E}">
        <p14:creationId xmlns:p14="http://schemas.microsoft.com/office/powerpoint/2010/main" val="20799691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Remembering, therefore, his death and </a:t>
            </a:r>
            <a:r>
              <a:rPr lang="en-US" dirty="0" smtClean="0"/>
              <a:t>	resurrection</a:t>
            </a:r>
            <a:r>
              <a:rPr lang="en-US" dirty="0"/>
              <a:t>,</a:t>
            </a:r>
            <a:endParaRPr lang="en-GB" dirty="0"/>
          </a:p>
          <a:p>
            <a:pPr>
              <a:lnSpc>
                <a:spcPct val="100000"/>
              </a:lnSpc>
              <a:spcBef>
                <a:spcPts val="0"/>
              </a:spcBef>
            </a:pPr>
            <a:r>
              <a:rPr lang="en-US" dirty="0"/>
              <a:t>we proclaim his eternal sacrifice,</a:t>
            </a:r>
            <a:endParaRPr lang="en-GB" dirty="0"/>
          </a:p>
          <a:p>
            <a:pPr>
              <a:lnSpc>
                <a:spcPct val="100000"/>
              </a:lnSpc>
              <a:spcBef>
                <a:spcPts val="0"/>
              </a:spcBef>
            </a:pPr>
            <a:r>
              <a:rPr lang="en-US" dirty="0"/>
              <a:t>and declare the mystery of faith:</a:t>
            </a:r>
            <a:endParaRPr lang="en-GB" dirty="0"/>
          </a:p>
          <a:p>
            <a:pPr>
              <a:lnSpc>
                <a:spcPct val="100000"/>
              </a:lnSpc>
              <a:spcBef>
                <a:spcPts val="0"/>
              </a:spcBef>
            </a:pPr>
            <a:endParaRPr lang="en-US" b="1" dirty="0" smtClean="0"/>
          </a:p>
          <a:p>
            <a:pPr>
              <a:lnSpc>
                <a:spcPct val="100000"/>
              </a:lnSpc>
              <a:spcBef>
                <a:spcPts val="0"/>
              </a:spcBef>
            </a:pPr>
            <a:r>
              <a:rPr lang="en-US" b="1" dirty="0" smtClean="0"/>
              <a:t>Dying</a:t>
            </a:r>
            <a:r>
              <a:rPr lang="en-US" b="1" dirty="0"/>
              <a:t>, you destroyed our death. </a:t>
            </a:r>
            <a:endParaRPr lang="en-US" b="1" dirty="0" smtClean="0"/>
          </a:p>
          <a:p>
            <a:pPr>
              <a:lnSpc>
                <a:spcPct val="100000"/>
              </a:lnSpc>
              <a:spcBef>
                <a:spcPts val="0"/>
              </a:spcBef>
            </a:pPr>
            <a:r>
              <a:rPr lang="en-US" b="1" dirty="0" smtClean="0"/>
              <a:t>Rising</a:t>
            </a:r>
            <a:r>
              <a:rPr lang="en-US" b="1" dirty="0"/>
              <a:t>, you restored our life.</a:t>
            </a:r>
            <a:endParaRPr lang="en-GB" dirty="0"/>
          </a:p>
          <a:p>
            <a:pPr>
              <a:lnSpc>
                <a:spcPct val="100000"/>
              </a:lnSpc>
              <a:spcBef>
                <a:spcPts val="0"/>
              </a:spcBef>
            </a:pPr>
            <a:r>
              <a:rPr lang="en-US" b="1" dirty="0"/>
              <a:t>Lord Jesus, come in glory.</a:t>
            </a:r>
            <a:endParaRPr lang="en-GB" dirty="0"/>
          </a:p>
        </p:txBody>
      </p:sp>
    </p:spTree>
    <p:extLst>
      <p:ext uri="{BB962C8B-B14F-4D97-AF65-F5344CB8AC3E}">
        <p14:creationId xmlns:p14="http://schemas.microsoft.com/office/powerpoint/2010/main" val="4140493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Father, pour out your Holy Spirit </a:t>
            </a:r>
            <a:endParaRPr lang="en-US" dirty="0" smtClean="0"/>
          </a:p>
          <a:p>
            <a:pPr>
              <a:lnSpc>
                <a:spcPct val="100000"/>
              </a:lnSpc>
              <a:spcBef>
                <a:spcPts val="0"/>
              </a:spcBef>
            </a:pPr>
            <a:r>
              <a:rPr lang="en-US" dirty="0" smtClean="0"/>
              <a:t>that </a:t>
            </a:r>
            <a:r>
              <a:rPr lang="en-US" dirty="0"/>
              <a:t>these gifts of bread and wine</a:t>
            </a:r>
            <a:endParaRPr lang="en-GB" dirty="0"/>
          </a:p>
          <a:p>
            <a:pPr>
              <a:lnSpc>
                <a:spcPct val="100000"/>
              </a:lnSpc>
              <a:spcBef>
                <a:spcPts val="0"/>
              </a:spcBef>
            </a:pPr>
            <a:r>
              <a:rPr lang="en-US" dirty="0"/>
              <a:t>may be for us the body and blood of Christ.</a:t>
            </a:r>
            <a:endParaRPr lang="en-GB" dirty="0"/>
          </a:p>
          <a:p>
            <a:pPr>
              <a:lnSpc>
                <a:spcPct val="100000"/>
              </a:lnSpc>
              <a:spcBef>
                <a:spcPts val="0"/>
              </a:spcBef>
            </a:pPr>
            <a:r>
              <a:rPr lang="en-US" dirty="0"/>
              <a:t/>
            </a:r>
            <a:br>
              <a:rPr lang="en-US" dirty="0"/>
            </a:br>
            <a:r>
              <a:rPr lang="en-US" dirty="0"/>
              <a:t>In union with him, we offer ourselves to you that, strengthened by the Spirit,</a:t>
            </a:r>
            <a:endParaRPr lang="en-GB" dirty="0"/>
          </a:p>
          <a:p>
            <a:pPr>
              <a:lnSpc>
                <a:spcPct val="100000"/>
              </a:lnSpc>
              <a:spcBef>
                <a:spcPts val="0"/>
              </a:spcBef>
            </a:pPr>
            <a:r>
              <a:rPr lang="en-US" dirty="0"/>
              <a:t>we may be signs of your life and love,</a:t>
            </a:r>
            <a:endParaRPr lang="en-GB" dirty="0"/>
          </a:p>
          <a:p>
            <a:pPr>
              <a:lnSpc>
                <a:spcPct val="100000"/>
              </a:lnSpc>
              <a:spcBef>
                <a:spcPts val="0"/>
              </a:spcBef>
            </a:pPr>
            <a:r>
              <a:rPr lang="en-US" dirty="0"/>
              <a:t>as we await the coming of his kingdom of </a:t>
            </a:r>
            <a:r>
              <a:rPr lang="en-US" dirty="0" smtClean="0"/>
              <a:t>	justice </a:t>
            </a:r>
            <a:r>
              <a:rPr lang="en-US" dirty="0"/>
              <a:t>and peace</a:t>
            </a:r>
            <a:r>
              <a:rPr lang="en-US" dirty="0" smtClean="0"/>
              <a:t>.</a:t>
            </a:r>
            <a:endParaRPr lang="en-GB" dirty="0"/>
          </a:p>
        </p:txBody>
      </p:sp>
    </p:spTree>
    <p:extLst>
      <p:ext uri="{BB962C8B-B14F-4D97-AF65-F5344CB8AC3E}">
        <p14:creationId xmlns:p14="http://schemas.microsoft.com/office/powerpoint/2010/main" val="1350393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Jesus said: ‘Come to me, all you that are weary and are carrying heavy burdens, and I will give you rest. Take my yoke upon you, and learn from me; for I am gentle and humble in heart, and you will find rest for your souls.’</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smtClean="0"/>
              <a:t>Through </a:t>
            </a:r>
            <a:r>
              <a:rPr lang="en-US" b="1" dirty="0"/>
              <a:t>Christ, with Christ, in Christ, </a:t>
            </a:r>
            <a:endParaRPr lang="en-US" b="1" dirty="0" smtClean="0"/>
          </a:p>
          <a:p>
            <a:pPr>
              <a:lnSpc>
                <a:spcPct val="100000"/>
              </a:lnSpc>
              <a:spcBef>
                <a:spcPts val="0"/>
              </a:spcBef>
            </a:pPr>
            <a:r>
              <a:rPr lang="en-US" b="1" dirty="0" smtClean="0"/>
              <a:t>in </a:t>
            </a:r>
            <a:r>
              <a:rPr lang="en-US" b="1" dirty="0"/>
              <a:t>the unity of the Holy Spirit,</a:t>
            </a:r>
            <a:endParaRPr lang="en-GB" dirty="0"/>
          </a:p>
          <a:p>
            <a:pPr>
              <a:lnSpc>
                <a:spcPct val="100000"/>
              </a:lnSpc>
              <a:spcBef>
                <a:spcPts val="0"/>
              </a:spcBef>
            </a:pPr>
            <a:r>
              <a:rPr lang="en-US" b="1" dirty="0"/>
              <a:t>all glory is yours, Father most holy, </a:t>
            </a:r>
            <a:endParaRPr lang="en-US" b="1" dirty="0" smtClean="0"/>
          </a:p>
          <a:p>
            <a:pPr>
              <a:lnSpc>
                <a:spcPct val="100000"/>
              </a:lnSpc>
              <a:spcBef>
                <a:spcPts val="0"/>
              </a:spcBef>
            </a:pPr>
            <a:r>
              <a:rPr lang="en-US" b="1" dirty="0" smtClean="0"/>
              <a:t>now </a:t>
            </a:r>
            <a:r>
              <a:rPr lang="en-US" b="1" dirty="0"/>
              <a:t>and for ever. Amen.</a:t>
            </a:r>
            <a:endParaRPr lang="en-GB" dirty="0"/>
          </a:p>
        </p:txBody>
      </p:sp>
    </p:spTree>
    <p:extLst>
      <p:ext uri="{BB962C8B-B14F-4D97-AF65-F5344CB8AC3E}">
        <p14:creationId xmlns:p14="http://schemas.microsoft.com/office/powerpoint/2010/main" val="21181090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We say together the prayer that Jesus </a:t>
            </a:r>
          </a:p>
          <a:p>
            <a:pPr>
              <a:lnSpc>
                <a:spcPct val="100000"/>
              </a:lnSpc>
              <a:spcBef>
                <a:spcPct val="0"/>
              </a:spcBef>
            </a:pPr>
            <a:r>
              <a:rPr lang="en-GB" altLang="en-US" dirty="0"/>
              <a:t>gave us:	</a:t>
            </a:r>
          </a:p>
          <a:p>
            <a:pPr>
              <a:lnSpc>
                <a:spcPct val="100000"/>
              </a:lnSpc>
              <a:spcBef>
                <a:spcPct val="0"/>
              </a:spcBef>
            </a:pPr>
            <a:endParaRPr lang="en-GB" altLang="en-US" b="1" dirty="0"/>
          </a:p>
          <a:p>
            <a:pPr>
              <a:lnSpc>
                <a:spcPct val="100000"/>
              </a:lnSpc>
              <a:spcBef>
                <a:spcPct val="0"/>
              </a:spcBef>
            </a:pPr>
            <a:r>
              <a:rPr lang="en-GB" altLang="en-US" b="1" dirty="0"/>
              <a:t>Our Father in heaven,</a:t>
            </a:r>
          </a:p>
          <a:p>
            <a:pPr>
              <a:lnSpc>
                <a:spcPct val="100000"/>
              </a:lnSpc>
              <a:spcBef>
                <a:spcPct val="0"/>
              </a:spcBef>
            </a:pPr>
            <a:r>
              <a:rPr lang="en-GB" altLang="en-US" b="1" dirty="0"/>
              <a:t>hallowed be your Name,</a:t>
            </a:r>
          </a:p>
          <a:p>
            <a:pPr>
              <a:lnSpc>
                <a:spcPct val="100000"/>
              </a:lnSpc>
              <a:spcBef>
                <a:spcPct val="0"/>
              </a:spcBef>
            </a:pPr>
            <a:r>
              <a:rPr lang="en-GB" altLang="en-US" b="1" dirty="0"/>
              <a:t>your kingdom come,</a:t>
            </a:r>
          </a:p>
          <a:p>
            <a:pPr>
              <a:lnSpc>
                <a:spcPct val="100000"/>
              </a:lnSpc>
              <a:spcBef>
                <a:spcPct val="0"/>
              </a:spcBef>
            </a:pPr>
            <a:r>
              <a:rPr lang="en-GB" altLang="en-US" b="1" dirty="0"/>
              <a:t>your will be done,</a:t>
            </a:r>
          </a:p>
          <a:p>
            <a:pPr>
              <a:lnSpc>
                <a:spcPct val="100000"/>
              </a:lnSpc>
              <a:spcBef>
                <a:spcPct val="0"/>
              </a:spcBef>
            </a:pPr>
            <a:r>
              <a:rPr lang="en-GB" altLang="en-US" b="1" dirty="0"/>
              <a:t>on earth as in heaven.</a:t>
            </a:r>
          </a:p>
        </p:txBody>
      </p:sp>
    </p:spTree>
    <p:extLst>
      <p:ext uri="{BB962C8B-B14F-4D97-AF65-F5344CB8AC3E}">
        <p14:creationId xmlns:p14="http://schemas.microsoft.com/office/powerpoint/2010/main" val="14207350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today our daily bread.</a:t>
            </a:r>
          </a:p>
          <a:p>
            <a:pPr>
              <a:lnSpc>
                <a:spcPct val="100000"/>
              </a:lnSpc>
              <a:spcBef>
                <a:spcPct val="0"/>
              </a:spcBef>
            </a:pPr>
            <a:r>
              <a:rPr lang="en-GB" altLang="en-US" b="1" dirty="0"/>
              <a:t>Forgive us our sins</a:t>
            </a:r>
          </a:p>
          <a:p>
            <a:pPr>
              <a:lnSpc>
                <a:spcPct val="100000"/>
              </a:lnSpc>
              <a:spcBef>
                <a:spcPct val="0"/>
              </a:spcBef>
            </a:pPr>
            <a:r>
              <a:rPr lang="en-GB" altLang="en-US" b="1" dirty="0"/>
              <a:t>as we forgive those who sin against us.</a:t>
            </a:r>
          </a:p>
          <a:p>
            <a:pPr>
              <a:lnSpc>
                <a:spcPct val="100000"/>
              </a:lnSpc>
              <a:spcBef>
                <a:spcPct val="0"/>
              </a:spcBef>
            </a:pPr>
            <a:r>
              <a:rPr lang="en-GB" altLang="en-US" b="1" dirty="0"/>
              <a:t>Save us from the time of trial	</a:t>
            </a:r>
          </a:p>
          <a:p>
            <a:pPr>
              <a:lnSpc>
                <a:spcPct val="100000"/>
              </a:lnSpc>
              <a:spcBef>
                <a:spcPct val="0"/>
              </a:spcBef>
            </a:pPr>
            <a:r>
              <a:rPr lang="en-GB" altLang="en-US" b="1" dirty="0"/>
              <a:t>and deliver us from evil.</a:t>
            </a:r>
          </a:p>
          <a:p>
            <a:pPr>
              <a:lnSpc>
                <a:spcPct val="100000"/>
              </a:lnSpc>
              <a:spcBef>
                <a:spcPct val="0"/>
              </a:spcBef>
            </a:pPr>
            <a:r>
              <a:rPr lang="en-GB" altLang="en-US" b="1" dirty="0"/>
              <a:t>For the kingdom, the power and the glory </a:t>
            </a:r>
            <a:br>
              <a:rPr lang="en-GB" altLang="en-US" b="1" dirty="0"/>
            </a:br>
            <a:r>
              <a:rPr lang="en-GB" altLang="en-US" b="1" dirty="0"/>
              <a:t>	are yours,		</a:t>
            </a:r>
          </a:p>
          <a:p>
            <a:pPr>
              <a:lnSpc>
                <a:spcPct val="100000"/>
              </a:lnSpc>
              <a:spcBef>
                <a:spcPct val="0"/>
              </a:spcBef>
            </a:pPr>
            <a:r>
              <a:rPr lang="en-GB" altLang="en-US" b="1" dirty="0"/>
              <a:t>now and for ever. Amen. </a:t>
            </a:r>
            <a:endParaRPr lang="en-US" altLang="en-US" b="1" dirty="0"/>
          </a:p>
        </p:txBody>
      </p:sp>
    </p:spTree>
    <p:extLst>
      <p:ext uri="{BB962C8B-B14F-4D97-AF65-F5344CB8AC3E}">
        <p14:creationId xmlns:p14="http://schemas.microsoft.com/office/powerpoint/2010/main" val="16054943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As our Saviour taught his disciples, we pray:</a:t>
            </a:r>
          </a:p>
          <a:p>
            <a:pPr>
              <a:lnSpc>
                <a:spcPct val="100000"/>
              </a:lnSpc>
              <a:spcBef>
                <a:spcPct val="0"/>
              </a:spcBef>
            </a:pPr>
            <a:r>
              <a:rPr lang="en-GB" altLang="en-US" b="1" dirty="0"/>
              <a:t/>
            </a:r>
            <a:br>
              <a:rPr lang="en-GB" altLang="en-US" b="1" dirty="0"/>
            </a:br>
            <a:r>
              <a:rPr lang="en-GB" altLang="en-US" b="1" dirty="0"/>
              <a:t>Our Father, who art in heaven,</a:t>
            </a:r>
          </a:p>
          <a:p>
            <a:pPr>
              <a:lnSpc>
                <a:spcPct val="100000"/>
              </a:lnSpc>
              <a:spcBef>
                <a:spcPct val="0"/>
              </a:spcBef>
            </a:pPr>
            <a:r>
              <a:rPr lang="en-GB" altLang="en-US" b="1" dirty="0"/>
              <a:t>hallowed be thy Name;</a:t>
            </a:r>
          </a:p>
          <a:p>
            <a:pPr>
              <a:lnSpc>
                <a:spcPct val="100000"/>
              </a:lnSpc>
              <a:spcBef>
                <a:spcPct val="0"/>
              </a:spcBef>
            </a:pPr>
            <a:r>
              <a:rPr lang="en-GB" altLang="en-US" b="1" dirty="0"/>
              <a:t>thy kingdom come;</a:t>
            </a:r>
          </a:p>
          <a:p>
            <a:pPr>
              <a:lnSpc>
                <a:spcPct val="100000"/>
              </a:lnSpc>
              <a:spcBef>
                <a:spcPct val="0"/>
              </a:spcBef>
            </a:pPr>
            <a:r>
              <a:rPr lang="en-GB" altLang="en-US" b="1" dirty="0"/>
              <a:t>thy will be done;</a:t>
            </a:r>
          </a:p>
          <a:p>
            <a:pPr>
              <a:lnSpc>
                <a:spcPct val="100000"/>
              </a:lnSpc>
              <a:spcBef>
                <a:spcPct val="0"/>
              </a:spcBef>
            </a:pPr>
            <a:r>
              <a:rPr lang="en-GB" altLang="en-US" b="1" dirty="0"/>
              <a:t>on earth as it is in heaven.</a:t>
            </a:r>
          </a:p>
          <a:p>
            <a:pPr>
              <a:lnSpc>
                <a:spcPct val="100000"/>
              </a:lnSpc>
              <a:spcBef>
                <a:spcPct val="0"/>
              </a:spcBef>
            </a:pPr>
            <a:endParaRPr lang="en-US" altLang="en-US" dirty="0"/>
          </a:p>
        </p:txBody>
      </p:sp>
    </p:spTree>
    <p:extLst>
      <p:ext uri="{BB962C8B-B14F-4D97-AF65-F5344CB8AC3E}">
        <p14:creationId xmlns:p14="http://schemas.microsoft.com/office/powerpoint/2010/main" val="20726653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this day our daily bread.</a:t>
            </a:r>
          </a:p>
          <a:p>
            <a:pPr>
              <a:lnSpc>
                <a:spcPct val="100000"/>
              </a:lnSpc>
              <a:spcBef>
                <a:spcPct val="0"/>
              </a:spcBef>
            </a:pPr>
            <a:r>
              <a:rPr lang="en-GB" altLang="en-US" b="1" dirty="0"/>
              <a:t>And forgive us our trespasses,</a:t>
            </a:r>
          </a:p>
          <a:p>
            <a:pPr>
              <a:lnSpc>
                <a:spcPct val="100000"/>
              </a:lnSpc>
              <a:spcBef>
                <a:spcPct val="0"/>
              </a:spcBef>
            </a:pPr>
            <a:r>
              <a:rPr lang="en-GB" altLang="en-US" b="1" dirty="0"/>
              <a:t>as we forgive those who trespass </a:t>
            </a:r>
          </a:p>
          <a:p>
            <a:pPr>
              <a:lnSpc>
                <a:spcPct val="100000"/>
              </a:lnSpc>
              <a:spcBef>
                <a:spcPct val="0"/>
              </a:spcBef>
            </a:pPr>
            <a:r>
              <a:rPr lang="en-GB" altLang="en-US" b="1" dirty="0"/>
              <a:t>	against us.</a:t>
            </a:r>
          </a:p>
          <a:p>
            <a:pPr>
              <a:lnSpc>
                <a:spcPct val="100000"/>
              </a:lnSpc>
              <a:spcBef>
                <a:spcPct val="0"/>
              </a:spcBef>
            </a:pPr>
            <a:r>
              <a:rPr lang="en-GB" altLang="en-US" b="1" dirty="0"/>
              <a:t>And lead us not into temptation;</a:t>
            </a:r>
          </a:p>
          <a:p>
            <a:pPr>
              <a:lnSpc>
                <a:spcPct val="100000"/>
              </a:lnSpc>
              <a:spcBef>
                <a:spcPct val="0"/>
              </a:spcBef>
            </a:pPr>
            <a:r>
              <a:rPr lang="en-GB" altLang="en-US" b="1" dirty="0"/>
              <a:t>but deliver us from evil.</a:t>
            </a:r>
          </a:p>
          <a:p>
            <a:pPr>
              <a:lnSpc>
                <a:spcPct val="100000"/>
              </a:lnSpc>
              <a:spcBef>
                <a:spcPct val="0"/>
              </a:spcBef>
            </a:pPr>
            <a:r>
              <a:rPr lang="en-GB" altLang="en-US" b="1" dirty="0"/>
              <a:t>For thine is the kingdom, the power, </a:t>
            </a:r>
            <a:br>
              <a:rPr lang="en-GB" altLang="en-US" b="1" dirty="0"/>
            </a:br>
            <a:r>
              <a:rPr lang="en-GB" altLang="en-US" b="1" dirty="0"/>
              <a:t>	and the glory,</a:t>
            </a:r>
          </a:p>
          <a:p>
            <a:pPr>
              <a:lnSpc>
                <a:spcPct val="100000"/>
              </a:lnSpc>
              <a:spcBef>
                <a:spcPct val="0"/>
              </a:spcBef>
            </a:pPr>
            <a:r>
              <a:rPr lang="en-GB" altLang="en-US" b="1" dirty="0"/>
              <a:t>for ever and ever. Amen.</a:t>
            </a:r>
          </a:p>
          <a:p>
            <a:pPr>
              <a:lnSpc>
                <a:spcPct val="100000"/>
              </a:lnSpc>
              <a:spcBef>
                <a:spcPct val="0"/>
              </a:spcBef>
            </a:pPr>
            <a:endParaRPr lang="en-US" altLang="en-US" dirty="0"/>
          </a:p>
        </p:txBody>
      </p:sp>
    </p:spTree>
    <p:extLst>
      <p:ext uri="{BB962C8B-B14F-4D97-AF65-F5344CB8AC3E}">
        <p14:creationId xmlns:p14="http://schemas.microsoft.com/office/powerpoint/2010/main" val="29845561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GB" altLang="en-US" sz="2400" dirty="0">
                <a:solidFill>
                  <a:srgbClr val="C00000"/>
                </a:solidFill>
                <a:cs typeface="Arial" panose="020B0604020202020204" pitchFamily="34" charset="0"/>
              </a:rPr>
              <a:t>The breaking of the bread</a:t>
            </a:r>
          </a:p>
          <a:p>
            <a:pPr>
              <a:lnSpc>
                <a:spcPct val="100000"/>
              </a:lnSpc>
              <a:spcBef>
                <a:spcPts val="0"/>
              </a:spcBef>
            </a:pPr>
            <a:endParaRPr lang="en-US" dirty="0" smtClean="0"/>
          </a:p>
          <a:p>
            <a:pPr>
              <a:lnSpc>
                <a:spcPct val="100000"/>
              </a:lnSpc>
            </a:pPr>
            <a:r>
              <a:rPr lang="en-US" dirty="0"/>
              <a:t>We break this bread to share in the body of Christ.</a:t>
            </a:r>
            <a:endParaRPr lang="en-GB" dirty="0"/>
          </a:p>
          <a:p>
            <a:pPr>
              <a:lnSpc>
                <a:spcPct val="100000"/>
              </a:lnSpc>
            </a:pPr>
            <a:r>
              <a:rPr lang="en-US" b="1" dirty="0"/>
              <a:t>Though we are many, we are one body, because we all share in one bread</a:t>
            </a:r>
            <a:r>
              <a:rPr lang="en-US" b="1" dirty="0" smtClean="0"/>
              <a:t>.</a:t>
            </a:r>
          </a:p>
          <a:p>
            <a:pPr>
              <a:lnSpc>
                <a:spcPct val="100000"/>
              </a:lnSpc>
              <a:spcBef>
                <a:spcPts val="0"/>
              </a:spcBef>
            </a:pPr>
            <a:endParaRPr lang="en-US" dirty="0" smtClean="0"/>
          </a:p>
          <a:p>
            <a:pPr>
              <a:lnSpc>
                <a:spcPct val="100000"/>
              </a:lnSpc>
              <a:spcBef>
                <a:spcPts val="0"/>
              </a:spcBef>
            </a:pPr>
            <a:r>
              <a:rPr lang="en-US" dirty="0" smtClean="0"/>
              <a:t>We </a:t>
            </a:r>
            <a:r>
              <a:rPr lang="en-US" dirty="0"/>
              <a:t>lift up the cup of salvation.</a:t>
            </a:r>
            <a:endParaRPr lang="en-GB" dirty="0"/>
          </a:p>
          <a:p>
            <a:pPr>
              <a:lnSpc>
                <a:spcPct val="100000"/>
              </a:lnSpc>
              <a:spcBef>
                <a:spcPts val="0"/>
              </a:spcBef>
            </a:pPr>
            <a:r>
              <a:rPr lang="en-US" b="1" dirty="0"/>
              <a:t>And call on the name of the Lord</a:t>
            </a:r>
            <a:r>
              <a:rPr lang="en-US" b="1" dirty="0" smtClean="0"/>
              <a:t>.</a:t>
            </a:r>
            <a:endParaRPr lang="en-GB" dirty="0"/>
          </a:p>
          <a:p>
            <a:pPr>
              <a:lnSpc>
                <a:spcPct val="100000"/>
              </a:lnSpc>
              <a:spcBef>
                <a:spcPts val="0"/>
              </a:spcBef>
            </a:pPr>
            <a:endParaRPr lang="en-GB" altLang="en-US" sz="2000" dirty="0" smtClean="0">
              <a:solidFill>
                <a:srgbClr val="C00000"/>
              </a:solidFill>
            </a:endParaRPr>
          </a:p>
          <a:p>
            <a:pPr>
              <a:lnSpc>
                <a:spcPct val="100000"/>
              </a:lnSpc>
              <a:spcBef>
                <a:spcPts val="0"/>
              </a:spcBef>
            </a:pPr>
            <a:r>
              <a:rPr lang="en-GB" altLang="en-US" sz="2400" dirty="0" smtClean="0">
                <a:solidFill>
                  <a:srgbClr val="C00000"/>
                </a:solidFill>
              </a:rPr>
              <a:t>Silence</a:t>
            </a:r>
            <a:r>
              <a:rPr lang="en-GB" altLang="en-US" sz="2400" dirty="0">
                <a:solidFill>
                  <a:srgbClr val="C00000"/>
                </a:solidFill>
              </a:rPr>
              <a:t>, all seated or kneeling.</a:t>
            </a:r>
          </a:p>
          <a:p>
            <a:endParaRPr lang="en-GB" b="1" dirty="0"/>
          </a:p>
        </p:txBody>
      </p:sp>
    </p:spTree>
    <p:extLst>
      <p:ext uri="{BB962C8B-B14F-4D97-AF65-F5344CB8AC3E}">
        <p14:creationId xmlns:p14="http://schemas.microsoft.com/office/powerpoint/2010/main" val="34014252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ubtitle 2"/>
          <p:cNvSpPr>
            <a:spLocks noGrp="1" noChangeArrowheads="1"/>
          </p:cNvSpPr>
          <p:nvPr>
            <p:ph type="subTitle" idx="1"/>
          </p:nvPr>
        </p:nvSpPr>
        <p:spPr bwMode="auto">
          <a:xfrm>
            <a:off x="2147888" y="887413"/>
            <a:ext cx="9777412" cy="565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Jesus is the Lamb of God</a:t>
            </a:r>
            <a:endParaRPr lang="en-GB" dirty="0"/>
          </a:p>
          <a:p>
            <a:pPr>
              <a:lnSpc>
                <a:spcPct val="100000"/>
              </a:lnSpc>
              <a:spcBef>
                <a:spcPts val="0"/>
              </a:spcBef>
            </a:pPr>
            <a:r>
              <a:rPr lang="en-US" dirty="0"/>
              <a:t>who takes away the sin of the world.</a:t>
            </a:r>
            <a:endParaRPr lang="en-GB" dirty="0"/>
          </a:p>
          <a:p>
            <a:pPr>
              <a:lnSpc>
                <a:spcPct val="100000"/>
              </a:lnSpc>
              <a:spcBef>
                <a:spcPts val="0"/>
              </a:spcBef>
            </a:pPr>
            <a:r>
              <a:rPr lang="en-US" dirty="0"/>
              <a:t>Happy are those who are called to his supper.</a:t>
            </a:r>
            <a:endParaRPr lang="en-GB" dirty="0"/>
          </a:p>
          <a:p>
            <a:pPr>
              <a:lnSpc>
                <a:spcPct val="100000"/>
              </a:lnSpc>
              <a:spcBef>
                <a:spcPts val="0"/>
              </a:spcBef>
            </a:pPr>
            <a:endParaRPr lang="en-US" b="1" dirty="0" smtClean="0"/>
          </a:p>
          <a:p>
            <a:pPr>
              <a:lnSpc>
                <a:spcPct val="100000"/>
              </a:lnSpc>
              <a:spcBef>
                <a:spcPts val="0"/>
              </a:spcBef>
            </a:pPr>
            <a:r>
              <a:rPr lang="en-US" b="1" dirty="0" smtClean="0"/>
              <a:t>Lord</a:t>
            </a:r>
            <a:r>
              <a:rPr lang="en-US" b="1" dirty="0"/>
              <a:t>, I am not worthy to receive you,</a:t>
            </a:r>
            <a:endParaRPr lang="en-GB" dirty="0"/>
          </a:p>
          <a:p>
            <a:pPr>
              <a:lnSpc>
                <a:spcPct val="100000"/>
              </a:lnSpc>
              <a:spcBef>
                <a:spcPts val="0"/>
              </a:spcBef>
            </a:pPr>
            <a:r>
              <a:rPr lang="en-US" b="1" dirty="0"/>
              <a:t>but only say the word, and I shall be healed.</a:t>
            </a:r>
            <a:endParaRPr lang="en-GB" dirty="0"/>
          </a:p>
          <a:p>
            <a:pPr>
              <a:lnSpc>
                <a:spcPct val="100000"/>
              </a:lnSpc>
              <a:spcBef>
                <a:spcPts val="0"/>
              </a:spcBef>
            </a:pPr>
            <a:r>
              <a:rPr lang="en-US" b="1" dirty="0"/>
              <a:t> </a:t>
            </a:r>
            <a:endParaRPr lang="en-GB" dirty="0"/>
          </a:p>
        </p:txBody>
      </p:sp>
    </p:spTree>
    <p:extLst>
      <p:ext uri="{BB962C8B-B14F-4D97-AF65-F5344CB8AC3E}">
        <p14:creationId xmlns:p14="http://schemas.microsoft.com/office/powerpoint/2010/main" val="2532490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ubtitle 2"/>
          <p:cNvSpPr>
            <a:spLocks noGrp="1" noChangeArrowheads="1"/>
          </p:cNvSpPr>
          <p:nvPr>
            <p:ph type="subTitle" idx="1"/>
          </p:nvPr>
        </p:nvSpPr>
        <p:spPr bwMode="auto">
          <a:xfrm>
            <a:off x="1233488" y="2478088"/>
            <a:ext cx="9612312" cy="427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altLang="en-US" b="1" smtClean="0"/>
              <a:t>The sharing of the bread and wine</a:t>
            </a:r>
          </a:p>
        </p:txBody>
      </p:sp>
    </p:spTree>
    <p:extLst>
      <p:ext uri="{BB962C8B-B14F-4D97-AF65-F5344CB8AC3E}">
        <p14:creationId xmlns:p14="http://schemas.microsoft.com/office/powerpoint/2010/main" val="40086750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PRAYERS AND DISMISSAL</a:t>
            </a:r>
          </a:p>
        </p:txBody>
      </p:sp>
    </p:spTree>
    <p:extLst>
      <p:ext uri="{BB962C8B-B14F-4D97-AF65-F5344CB8AC3E}">
        <p14:creationId xmlns:p14="http://schemas.microsoft.com/office/powerpoint/2010/main" val="40578053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ubtitle 2"/>
          <p:cNvSpPr>
            <a:spLocks noGrp="1" noChangeArrowheads="1"/>
          </p:cNvSpPr>
          <p:nvPr>
            <p:ph type="subTitle" idx="1"/>
          </p:nvPr>
        </p:nvSpPr>
        <p:spPr bwMode="auto">
          <a:xfrm>
            <a:off x="2120900" y="563563"/>
            <a:ext cx="9528175" cy="65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GB" altLang="en-US" sz="2400" dirty="0" smtClean="0">
                <a:solidFill>
                  <a:srgbClr val="C00000"/>
                </a:solidFill>
              </a:rPr>
              <a:t>Silence</a:t>
            </a:r>
          </a:p>
          <a:p>
            <a:pPr>
              <a:lnSpc>
                <a:spcPct val="100000"/>
              </a:lnSpc>
              <a:spcBef>
                <a:spcPts val="0"/>
              </a:spcBef>
            </a:pPr>
            <a:endParaRPr lang="en-GB" altLang="en-US" sz="2400" dirty="0" smtClean="0">
              <a:solidFill>
                <a:srgbClr val="C00000"/>
              </a:solidFill>
            </a:endParaRPr>
          </a:p>
          <a:p>
            <a:pPr lvl="0">
              <a:lnSpc>
                <a:spcPct val="100000"/>
              </a:lnSpc>
              <a:spcBef>
                <a:spcPts val="0"/>
              </a:spcBef>
            </a:pPr>
            <a:r>
              <a:rPr lang="en-US" dirty="0"/>
              <a:t>Let us pray</a:t>
            </a:r>
            <a:r>
              <a:rPr lang="en-US" dirty="0" smtClean="0"/>
              <a:t>.</a:t>
            </a:r>
          </a:p>
          <a:p>
            <a:pPr lvl="0">
              <a:lnSpc>
                <a:spcPct val="100000"/>
              </a:lnSpc>
              <a:spcBef>
                <a:spcPts val="0"/>
              </a:spcBef>
            </a:pPr>
            <a:endParaRPr lang="en-GB" dirty="0"/>
          </a:p>
          <a:p>
            <a:pPr>
              <a:lnSpc>
                <a:spcPct val="100000"/>
              </a:lnSpc>
              <a:spcBef>
                <a:spcPts val="0"/>
              </a:spcBef>
            </a:pPr>
            <a:r>
              <a:rPr lang="en-US" b="1" dirty="0"/>
              <a:t>Gracious God, we thank you </a:t>
            </a:r>
            <a:endParaRPr lang="en-US" b="1" dirty="0" smtClean="0"/>
          </a:p>
          <a:p>
            <a:pPr>
              <a:lnSpc>
                <a:spcPct val="100000"/>
              </a:lnSpc>
              <a:spcBef>
                <a:spcPts val="0"/>
              </a:spcBef>
            </a:pPr>
            <a:r>
              <a:rPr lang="en-US" b="1" dirty="0" smtClean="0"/>
              <a:t>that </a:t>
            </a:r>
            <a:r>
              <a:rPr lang="en-US" b="1" dirty="0"/>
              <a:t>you have nourished us</a:t>
            </a:r>
            <a:endParaRPr lang="en-GB" dirty="0"/>
          </a:p>
          <a:p>
            <a:pPr>
              <a:lnSpc>
                <a:spcPct val="100000"/>
              </a:lnSpc>
              <a:spcBef>
                <a:spcPts val="0"/>
              </a:spcBef>
            </a:pPr>
            <a:r>
              <a:rPr lang="en-US" b="1" dirty="0"/>
              <a:t>with the bread of life and the cup of salvation</a:t>
            </a:r>
            <a:r>
              <a:rPr lang="en-US" b="1" dirty="0" smtClean="0"/>
              <a:t>.</a:t>
            </a:r>
            <a:endParaRPr lang="en-GB" dirty="0"/>
          </a:p>
        </p:txBody>
      </p:sp>
    </p:spTree>
    <p:extLst>
      <p:ext uri="{BB962C8B-B14F-4D97-AF65-F5344CB8AC3E}">
        <p14:creationId xmlns:p14="http://schemas.microsoft.com/office/powerpoint/2010/main" val="60058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Jesus </a:t>
            </a:r>
            <a:r>
              <a:rPr lang="en-US" sz="3600" dirty="0">
                <a:latin typeface="Arial" panose="020B0604020202020204" pitchFamily="34" charset="0"/>
                <a:cs typeface="Arial" panose="020B0604020202020204" pitchFamily="34" charset="0"/>
              </a:rPr>
              <a:t>said: ‘I have come that you may have life, and may have it in all its fullness</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Confess your sins to one another and pray for one another, so that you may be healed. The prayer of the righteous is powerful and effective.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4953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ubtitle 2"/>
          <p:cNvSpPr>
            <a:spLocks noGrp="1" noChangeArrowheads="1"/>
          </p:cNvSpPr>
          <p:nvPr>
            <p:ph type="subTitle" idx="1"/>
          </p:nvPr>
        </p:nvSpPr>
        <p:spPr bwMode="auto">
          <a:xfrm>
            <a:off x="2120900" y="563563"/>
            <a:ext cx="9528175" cy="65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smtClean="0"/>
              <a:t>Renew </a:t>
            </a:r>
            <a:r>
              <a:rPr lang="en-US" b="1" dirty="0"/>
              <a:t>us day by day</a:t>
            </a:r>
            <a:endParaRPr lang="en-GB" dirty="0"/>
          </a:p>
          <a:p>
            <a:pPr>
              <a:lnSpc>
                <a:spcPct val="100000"/>
              </a:lnSpc>
              <a:spcBef>
                <a:spcPts val="0"/>
              </a:spcBef>
            </a:pPr>
            <a:r>
              <a:rPr lang="en-US" b="1" dirty="0"/>
              <a:t>until, with all your people on earth and in heaven, </a:t>
            </a:r>
            <a:endParaRPr lang="en-US" b="1" dirty="0" smtClean="0"/>
          </a:p>
          <a:p>
            <a:pPr>
              <a:lnSpc>
                <a:spcPct val="100000"/>
              </a:lnSpc>
              <a:spcBef>
                <a:spcPts val="0"/>
              </a:spcBef>
            </a:pPr>
            <a:r>
              <a:rPr lang="en-US" b="1" dirty="0" smtClean="0"/>
              <a:t>we </a:t>
            </a:r>
            <a:r>
              <a:rPr lang="en-US" b="1" dirty="0"/>
              <a:t>come to fullness of life in your kingdom; </a:t>
            </a:r>
            <a:endParaRPr lang="en-US" b="1" dirty="0" smtClean="0"/>
          </a:p>
          <a:p>
            <a:pPr>
              <a:lnSpc>
                <a:spcPct val="100000"/>
              </a:lnSpc>
              <a:spcBef>
                <a:spcPts val="0"/>
              </a:spcBef>
            </a:pPr>
            <a:r>
              <a:rPr lang="en-US" b="1" dirty="0" smtClean="0"/>
              <a:t>through </a:t>
            </a:r>
            <a:r>
              <a:rPr lang="en-US" b="1" dirty="0"/>
              <a:t>Jesus Christ our Lord. Amen.</a:t>
            </a:r>
            <a:endParaRPr lang="en-GB" dirty="0"/>
          </a:p>
        </p:txBody>
      </p:sp>
    </p:spTree>
    <p:extLst>
      <p:ext uri="{BB962C8B-B14F-4D97-AF65-F5344CB8AC3E}">
        <p14:creationId xmlns:p14="http://schemas.microsoft.com/office/powerpoint/2010/main" val="40940009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7"/>
          <p:cNvSpPr txBox="1">
            <a:spLocks noChangeArrowheads="1"/>
          </p:cNvSpPr>
          <p:nvPr/>
        </p:nvSpPr>
        <p:spPr bwMode="auto">
          <a:xfrm>
            <a:off x="2132013" y="2309813"/>
            <a:ext cx="7783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464185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ubtitle 2"/>
          <p:cNvSpPr>
            <a:spLocks noGrp="1" noChangeArrowheads="1"/>
          </p:cNvSpPr>
          <p:nvPr>
            <p:ph type="subTitle" idx="1"/>
          </p:nvPr>
        </p:nvSpPr>
        <p:spPr bwMode="auto">
          <a:xfrm>
            <a:off x="2147888" y="8874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dirty="0" smtClean="0">
                <a:solidFill>
                  <a:srgbClr val="C00000"/>
                </a:solidFill>
              </a:rPr>
              <a:t>The presiding minister says:</a:t>
            </a:r>
          </a:p>
          <a:p>
            <a:pPr>
              <a:lnSpc>
                <a:spcPct val="100000"/>
              </a:lnSpc>
              <a:spcBef>
                <a:spcPct val="0"/>
              </a:spcBef>
            </a:pPr>
            <a:endParaRPr lang="en-GB" altLang="en-US" sz="2400" dirty="0" smtClean="0">
              <a:solidFill>
                <a:srgbClr val="C00000"/>
              </a:solidFill>
            </a:endParaRPr>
          </a:p>
          <a:p>
            <a:pPr>
              <a:lnSpc>
                <a:spcPct val="100000"/>
              </a:lnSpc>
              <a:spcBef>
                <a:spcPts val="0"/>
              </a:spcBef>
            </a:pPr>
            <a:r>
              <a:rPr lang="en-US" dirty="0"/>
              <a:t>The Lord bless you and keep you;</a:t>
            </a:r>
            <a:endParaRPr lang="en-GB" dirty="0"/>
          </a:p>
          <a:p>
            <a:pPr>
              <a:lnSpc>
                <a:spcPct val="100000"/>
              </a:lnSpc>
              <a:spcBef>
                <a:spcPts val="0"/>
              </a:spcBef>
            </a:pPr>
            <a:r>
              <a:rPr lang="en-US" dirty="0"/>
              <a:t>the Lord make his face to shine on you</a:t>
            </a:r>
            <a:endParaRPr lang="en-GB" dirty="0"/>
          </a:p>
          <a:p>
            <a:pPr>
              <a:lnSpc>
                <a:spcPct val="100000"/>
              </a:lnSpc>
              <a:spcBef>
                <a:spcPts val="0"/>
              </a:spcBef>
            </a:pPr>
            <a:r>
              <a:rPr lang="en-US" dirty="0"/>
              <a:t>and be gracious to you; </a:t>
            </a:r>
            <a:endParaRPr lang="en-US" dirty="0" smtClean="0"/>
          </a:p>
          <a:p>
            <a:pPr>
              <a:lnSpc>
                <a:spcPct val="100000"/>
              </a:lnSpc>
              <a:spcBef>
                <a:spcPts val="0"/>
              </a:spcBef>
            </a:pPr>
            <a:r>
              <a:rPr lang="en-US" dirty="0" smtClean="0"/>
              <a:t>the </a:t>
            </a:r>
            <a:r>
              <a:rPr lang="en-US" dirty="0"/>
              <a:t>Lord look on you </a:t>
            </a:r>
            <a:r>
              <a:rPr lang="en-US" dirty="0" smtClean="0"/>
              <a:t>with kindness</a:t>
            </a:r>
            <a:endParaRPr lang="en-GB" dirty="0"/>
          </a:p>
          <a:p>
            <a:pPr>
              <a:lnSpc>
                <a:spcPct val="100000"/>
              </a:lnSpc>
              <a:spcBef>
                <a:spcPts val="0"/>
              </a:spcBef>
            </a:pPr>
            <a:r>
              <a:rPr lang="en-US" dirty="0"/>
              <a:t>and give you peace. </a:t>
            </a:r>
            <a:r>
              <a:rPr lang="en-US" b="1" dirty="0"/>
              <a:t>Amen.</a:t>
            </a:r>
            <a:endParaRPr lang="en-GB" dirty="0"/>
          </a:p>
        </p:txBody>
      </p:sp>
    </p:spTree>
    <p:extLst>
      <p:ext uri="{BB962C8B-B14F-4D97-AF65-F5344CB8AC3E}">
        <p14:creationId xmlns:p14="http://schemas.microsoft.com/office/powerpoint/2010/main" val="33238307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ubtitle 2"/>
          <p:cNvSpPr>
            <a:spLocks noGrp="1" noChangeArrowheads="1"/>
          </p:cNvSpPr>
          <p:nvPr>
            <p:ph type="subTitle" idx="1"/>
          </p:nvPr>
        </p:nvSpPr>
        <p:spPr bwMode="auto">
          <a:xfrm>
            <a:off x="2147888" y="8874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dirty="0" smtClean="0">
                <a:solidFill>
                  <a:srgbClr val="C00000"/>
                </a:solidFill>
              </a:rPr>
              <a:t>The presiding minister says:</a:t>
            </a:r>
          </a:p>
          <a:p>
            <a:pPr>
              <a:lnSpc>
                <a:spcPct val="100000"/>
              </a:lnSpc>
              <a:spcBef>
                <a:spcPct val="0"/>
              </a:spcBef>
            </a:pPr>
            <a:endParaRPr lang="en-GB" altLang="en-US" sz="2400" dirty="0" smtClean="0">
              <a:solidFill>
                <a:srgbClr val="C00000"/>
              </a:solidFill>
            </a:endParaRPr>
          </a:p>
          <a:p>
            <a:r>
              <a:rPr lang="en-US" dirty="0"/>
              <a:t>God be gracious to us and bless us;</a:t>
            </a:r>
            <a:endParaRPr lang="en-GB" dirty="0"/>
          </a:p>
          <a:p>
            <a:r>
              <a:rPr lang="en-US" dirty="0"/>
              <a:t>and make his face to shine upon us. </a:t>
            </a:r>
            <a:r>
              <a:rPr lang="en-US" b="1" dirty="0"/>
              <a:t>Amen.</a:t>
            </a:r>
            <a:endParaRPr lang="en-GB" dirty="0"/>
          </a:p>
        </p:txBody>
      </p:sp>
    </p:spTree>
    <p:extLst>
      <p:ext uri="{BB962C8B-B14F-4D97-AF65-F5344CB8AC3E}">
        <p14:creationId xmlns:p14="http://schemas.microsoft.com/office/powerpoint/2010/main" val="13631690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ubtitle 2"/>
          <p:cNvSpPr>
            <a:spLocks noGrp="1" noChangeArrowheads="1"/>
          </p:cNvSpPr>
          <p:nvPr>
            <p:ph type="subTitle" idx="1"/>
          </p:nvPr>
        </p:nvSpPr>
        <p:spPr bwMode="auto">
          <a:xfrm>
            <a:off x="2147888" y="8874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dirty="0" smtClean="0">
                <a:solidFill>
                  <a:srgbClr val="C00000"/>
                </a:solidFill>
              </a:rPr>
              <a:t>The presiding minister says:</a:t>
            </a:r>
          </a:p>
          <a:p>
            <a:pPr>
              <a:lnSpc>
                <a:spcPct val="100000"/>
              </a:lnSpc>
              <a:spcBef>
                <a:spcPct val="0"/>
              </a:spcBef>
            </a:pPr>
            <a:endParaRPr lang="en-GB" altLang="en-US" sz="2400" dirty="0" smtClean="0">
              <a:solidFill>
                <a:srgbClr val="C00000"/>
              </a:solidFill>
            </a:endParaRPr>
          </a:p>
          <a:p>
            <a:pPr>
              <a:lnSpc>
                <a:spcPct val="100000"/>
              </a:lnSpc>
              <a:spcBef>
                <a:spcPts val="0"/>
              </a:spcBef>
            </a:pPr>
            <a:r>
              <a:rPr lang="en-US" dirty="0"/>
              <a:t>Go in peace</a:t>
            </a:r>
            <a:endParaRPr lang="en-GB" dirty="0"/>
          </a:p>
          <a:p>
            <a:pPr>
              <a:lnSpc>
                <a:spcPct val="100000"/>
              </a:lnSpc>
              <a:spcBef>
                <a:spcPts val="0"/>
              </a:spcBef>
            </a:pPr>
            <a:r>
              <a:rPr lang="en-US" dirty="0"/>
              <a:t>to rejoice in God’s love</a:t>
            </a:r>
            <a:endParaRPr lang="en-GB" dirty="0"/>
          </a:p>
          <a:p>
            <a:pPr>
              <a:lnSpc>
                <a:spcPct val="100000"/>
              </a:lnSpc>
              <a:spcBef>
                <a:spcPts val="0"/>
              </a:spcBef>
            </a:pPr>
            <a:r>
              <a:rPr lang="en-US" dirty="0"/>
              <a:t>and to reflect his glory.</a:t>
            </a:r>
            <a:endParaRPr lang="en-GB" dirty="0"/>
          </a:p>
          <a:p>
            <a:pPr>
              <a:lnSpc>
                <a:spcPct val="100000"/>
              </a:lnSpc>
              <a:spcBef>
                <a:spcPts val="0"/>
              </a:spcBef>
            </a:pPr>
            <a:r>
              <a:rPr lang="en-US" b="1" dirty="0"/>
              <a:t>Thanks be to God. Amen.</a:t>
            </a:r>
            <a:endParaRPr lang="en-GB" dirty="0"/>
          </a:p>
        </p:txBody>
      </p:sp>
    </p:spTree>
    <p:extLst>
      <p:ext uri="{BB962C8B-B14F-4D97-AF65-F5344CB8AC3E}">
        <p14:creationId xmlns:p14="http://schemas.microsoft.com/office/powerpoint/2010/main" val="5042509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3409950"/>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b="1" dirty="0"/>
              <a:t>AN ORDER OF SERVICE FOR HEALING AND </a:t>
            </a:r>
            <a:r>
              <a:rPr lang="en-US" b="1" dirty="0" smtClean="0"/>
              <a:t>WHOLENESS</a:t>
            </a:r>
            <a:r>
              <a:rPr lang="en-GB" altLang="en-US" b="1" dirty="0" smtClean="0"/>
              <a:t/>
            </a:r>
            <a:br>
              <a:rPr lang="en-GB" altLang="en-US" b="1" dirty="0" smtClean="0"/>
            </a:br>
            <a:endParaRPr lang="en-GB" altLang="en-US" sz="2400" dirty="0" smtClean="0"/>
          </a:p>
        </p:txBody>
      </p:sp>
    </p:spTree>
    <p:extLst>
      <p:ext uri="{BB962C8B-B14F-4D97-AF65-F5344CB8AC3E}">
        <p14:creationId xmlns:p14="http://schemas.microsoft.com/office/powerpoint/2010/main" val="1499538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Loving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whom all things are made whole,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 </a:t>
            </a:r>
            <a:r>
              <a:rPr lang="en-US" sz="3600" dirty="0">
                <a:latin typeface="Arial" panose="020B0604020202020204" pitchFamily="34" charset="0"/>
                <a:cs typeface="Arial" panose="020B0604020202020204" pitchFamily="34" charset="0"/>
              </a:rPr>
              <a:t>sent your Son our </a:t>
            </a:r>
            <a:r>
              <a:rPr lang="en-US" sz="3600" dirty="0" err="1">
                <a:latin typeface="Arial" panose="020B0604020202020204" pitchFamily="34" charset="0"/>
                <a:cs typeface="Arial" panose="020B0604020202020204" pitchFamily="34" charset="0"/>
              </a:rPr>
              <a:t>Saviour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heal a broken world.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Visit </a:t>
            </a:r>
            <a:r>
              <a:rPr lang="en-US" sz="3600" dirty="0">
                <a:latin typeface="Arial" panose="020B0604020202020204" pitchFamily="34" charset="0"/>
                <a:cs typeface="Arial" panose="020B0604020202020204" pitchFamily="34" charset="0"/>
              </a:rPr>
              <a:t>us with your salvation,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that </a:t>
            </a:r>
            <a:r>
              <a:rPr lang="en-US" sz="3600" dirty="0">
                <a:latin typeface="Arial" panose="020B0604020202020204" pitchFamily="34" charset="0"/>
                <a:cs typeface="Arial" panose="020B0604020202020204" pitchFamily="34" charset="0"/>
              </a:rPr>
              <a:t>we may be blessed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body, mind and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67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Our Lord Jesus Christ said: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‘Anyone who comes to me I will never turn away.’ </a:t>
            </a:r>
            <a:endParaRPr lang="en-US" sz="3600" dirty="0" smtClean="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the presence of God, let us confess our sins.</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Silence</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042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Lord Jesus, you came to reconcile us to God and to one another</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have mercy</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01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3289</Words>
  <Application>Microsoft Office PowerPoint</Application>
  <PresentationFormat>Widescreen</PresentationFormat>
  <Paragraphs>467</Paragraphs>
  <Slides>55</Slides>
  <Notes>55</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55</vt:i4>
      </vt:variant>
    </vt:vector>
  </HeadingPairs>
  <TitlesOfParts>
    <vt:vector size="65"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PowerPoint Presentation</vt:lpstr>
      <vt:lpstr>AN ORDER OF SERVICE FOR HEALING AND WHOLENESS </vt:lpstr>
      <vt:lpstr>THE GATHERING OF  THE PEOPLE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LAYING ON OF HANDS AND/OR ANOINTING WITH OIL</vt:lpstr>
      <vt:lpstr>PowerPoint Presentation</vt:lpstr>
      <vt:lpstr>PowerPoint Presentation</vt:lpstr>
      <vt:lpstr>PowerPoint Presentation</vt:lpstr>
      <vt:lpstr>PowerPoint Presentation</vt:lpstr>
      <vt:lpstr>THE LORD’S SUPPER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PRAYERS AND DISMISSAL</vt:lpstr>
      <vt:lpstr>PowerPoint Presentation</vt:lpstr>
      <vt:lpstr>PowerPoint Presentation</vt:lpstr>
      <vt:lpstr>PowerPoint Presentation</vt:lpstr>
      <vt:lpstr>PowerPoint Presentation</vt:lpstr>
      <vt:lpstr>PowerPoint Presentation</vt:lpstr>
      <vt:lpstr>PowerPoint Presentation</vt:lpstr>
      <vt:lpstr>AN ORDER OF SERVICE FOR HEALING AND WHOLENESS </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24</cp:revision>
  <dcterms:created xsi:type="dcterms:W3CDTF">2022-11-15T14:42:56Z</dcterms:created>
  <dcterms:modified xsi:type="dcterms:W3CDTF">2023-02-17T10:30:56Z</dcterms:modified>
</cp:coreProperties>
</file>