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68" r:id="rId3"/>
    <p:sldMasterId id="2147483671" r:id="rId4"/>
    <p:sldMasterId id="2147483685" r:id="rId5"/>
  </p:sldMasterIdLst>
  <p:notesMasterIdLst>
    <p:notesMasterId r:id="rId55"/>
  </p:notesMasterIdLst>
  <p:sldIdLst>
    <p:sldId id="257" r:id="rId6"/>
    <p:sldId id="531" r:id="rId7"/>
    <p:sldId id="404" r:id="rId8"/>
    <p:sldId id="269" r:id="rId9"/>
    <p:sldId id="498" r:id="rId10"/>
    <p:sldId id="410" r:id="rId11"/>
    <p:sldId id="499" r:id="rId12"/>
    <p:sldId id="411" r:id="rId13"/>
    <p:sldId id="412" r:id="rId14"/>
    <p:sldId id="413" r:id="rId15"/>
    <p:sldId id="414" r:id="rId16"/>
    <p:sldId id="345" r:id="rId17"/>
    <p:sldId id="500" r:id="rId18"/>
    <p:sldId id="501" r:id="rId19"/>
    <p:sldId id="270" r:id="rId20"/>
    <p:sldId id="502" r:id="rId21"/>
    <p:sldId id="503" r:id="rId22"/>
    <p:sldId id="504" r:id="rId23"/>
    <p:sldId id="505" r:id="rId24"/>
    <p:sldId id="506" r:id="rId25"/>
    <p:sldId id="507" r:id="rId26"/>
    <p:sldId id="508" r:id="rId27"/>
    <p:sldId id="509" r:id="rId28"/>
    <p:sldId id="510" r:id="rId29"/>
    <p:sldId id="511" r:id="rId30"/>
    <p:sldId id="512" r:id="rId31"/>
    <p:sldId id="465" r:id="rId32"/>
    <p:sldId id="513" r:id="rId33"/>
    <p:sldId id="514" r:id="rId34"/>
    <p:sldId id="515" r:id="rId35"/>
    <p:sldId id="516" r:id="rId36"/>
    <p:sldId id="517" r:id="rId37"/>
    <p:sldId id="519" r:id="rId38"/>
    <p:sldId id="518" r:id="rId39"/>
    <p:sldId id="520" r:id="rId40"/>
    <p:sldId id="521" r:id="rId41"/>
    <p:sldId id="522" r:id="rId42"/>
    <p:sldId id="523" r:id="rId43"/>
    <p:sldId id="524" r:id="rId44"/>
    <p:sldId id="525" r:id="rId45"/>
    <p:sldId id="526" r:id="rId46"/>
    <p:sldId id="446" r:id="rId47"/>
    <p:sldId id="447" r:id="rId48"/>
    <p:sldId id="448" r:id="rId49"/>
    <p:sldId id="449" r:id="rId50"/>
    <p:sldId id="527" r:id="rId51"/>
    <p:sldId id="528" r:id="rId52"/>
    <p:sldId id="529" r:id="rId53"/>
    <p:sldId id="458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66543" autoAdjust="0"/>
  </p:normalViewPr>
  <p:slideViewPr>
    <p:cSldViewPr snapToGrid="0">
      <p:cViewPr varScale="1">
        <p:scale>
          <a:sx n="65" d="100"/>
          <a:sy n="65" d="100"/>
        </p:scale>
        <p:origin x="11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0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958F-FE1E-47AC-B833-62CE24C2FF50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E52FD-F3D1-407A-8A2F-1C65D7654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56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  <a:p>
            <a:endParaRPr lang="en-GB" altLang="en-US" sz="1200" dirty="0" smtClean="0">
              <a:latin typeface="+mn-lt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475498-5885-4883-BBBE-58CCA2503A4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5558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256)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9</a:t>
            </a:r>
            <a:r>
              <a:rPr lang="en-US" altLang="en-US" b="1" i="0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Gospel, John 18:1 - 19:42, is read.</a:t>
            </a:r>
            <a:endParaRPr lang="en-GB" altLang="en-US" dirty="0" smtClean="0"/>
          </a:p>
          <a:p>
            <a:r>
              <a:rPr lang="en-US" altLang="en-US" b="1" dirty="0" smtClean="0"/>
              <a:t>10 </a:t>
            </a:r>
            <a:r>
              <a:rPr lang="en-US" altLang="en-US" b="0" dirty="0" smtClean="0"/>
              <a:t>Silence</a:t>
            </a:r>
            <a:endParaRPr lang="en-US" altLang="en-US" b="1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469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256)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11</a:t>
            </a: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264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i="1" dirty="0" smtClean="0"/>
              <a:t>(p. 256</a:t>
            </a:r>
            <a:r>
              <a:rPr lang="en-US" altLang="en-US" i="1" baseline="0" dirty="0" smtClean="0"/>
              <a:t> </a:t>
            </a:r>
            <a:r>
              <a:rPr lang="en-US" altLang="en-US" i="1" dirty="0" smtClean="0"/>
              <a:t>)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557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256)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singing of this hymn, a wooden cross may be carried to the front of the church.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934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256)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may be said: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917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256)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may be said: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631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may be said: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115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may be said: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74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may be said: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8415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257)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may be said: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15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6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NOTES</a:t>
            </a:r>
            <a:endParaRPr lang="en-GB" sz="16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Adequate </a:t>
            </a:r>
            <a:r>
              <a:rPr lang="en-US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 should be made for silent prayer and meditation. It</a:t>
            </a:r>
            <a:r>
              <a:rPr lang="en-US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appropriate that the service should begin and end in silence and that musical instruments should be used only to support the singing. </a:t>
            </a:r>
          </a:p>
          <a:p>
            <a:pPr lvl="0"/>
            <a:endParaRPr lang="en-US" sz="16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The </a:t>
            </a:r>
            <a:r>
              <a:rPr lang="en-US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Passion narrative may be read by more than one person. When it is read in full, the sermon may be omitted. </a:t>
            </a:r>
          </a:p>
          <a:p>
            <a:pPr lvl="0"/>
            <a:endParaRPr lang="en-US" sz="16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If </a:t>
            </a:r>
            <a:r>
              <a:rPr lang="en-US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material at no.13 is used, the words are read by two alternate voices or groups, the congregation responding ‘</a:t>
            </a:r>
            <a:r>
              <a:rPr lang="en-US" sz="16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Holy God . . .</a:t>
            </a:r>
            <a:r>
              <a:rPr lang="en-US" sz="16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</a:t>
            </a:r>
          </a:p>
          <a:p>
            <a:pPr lvl="0"/>
            <a:endParaRPr lang="en-US" sz="16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6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An </a:t>
            </a:r>
            <a:r>
              <a:rPr lang="en-US" sz="16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evening service on Good Friday may take the form of </a:t>
            </a:r>
            <a:r>
              <a:rPr lang="en-US" sz="1600" b="1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Service of Light and Darkness </a:t>
            </a:r>
            <a:r>
              <a:rPr lang="en-US" sz="16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(see pages 252-253).</a:t>
            </a:r>
            <a:endParaRPr lang="en-US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35299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may be said: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1342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13</a:t>
            </a:r>
            <a:r>
              <a:rPr lang="en-GB" altLang="en-US" b="1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may be said: </a:t>
            </a:r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31054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258)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14</a:t>
            </a:r>
            <a:r>
              <a:rPr lang="en-GB" altLang="en-US" b="1" dirty="0" smtClean="0"/>
              <a:t> </a:t>
            </a:r>
            <a:r>
              <a:rPr lang="en-US" alt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Silence</a:t>
            </a:r>
          </a:p>
          <a:p>
            <a:pPr lvl="0"/>
            <a:r>
              <a:rPr lang="en-US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endParaRPr lang="en-US" altLang="en-US" b="1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269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259) </a:t>
            </a:r>
            <a:r>
              <a:rPr lang="en-US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endParaRPr lang="en-US" altLang="en-US" b="1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1441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259) </a:t>
            </a:r>
            <a:r>
              <a:rPr lang="en-US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endParaRPr lang="en-US" altLang="en-US" b="1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274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259) </a:t>
            </a:r>
            <a:r>
              <a:rPr lang="en-US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endParaRPr lang="en-US" altLang="en-US" b="1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0832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259)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16</a:t>
            </a:r>
          </a:p>
          <a:p>
            <a:pPr lvl="0"/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9846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259)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880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260)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3538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260)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74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255)</a:t>
            </a:r>
            <a:endParaRPr lang="en-GB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37762F-31FC-44D6-A4D1-CF366CF5D51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7753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260)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0747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260)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9616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261)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20325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261)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0482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261)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3194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261)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2117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261)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3789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6070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8022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96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255)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</a:t>
            </a:r>
            <a:r>
              <a:rPr lang="en-US" altLang="en-US" b="1" i="0" baseline="0" dirty="0" smtClean="0"/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Silence</a:t>
            </a:r>
          </a:p>
          <a:p>
            <a:pPr lvl="0"/>
            <a:r>
              <a:rPr lang="en-GB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endParaRPr lang="en-GB" altLang="en-US" b="1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5117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262)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6862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263)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17</a:t>
            </a:r>
            <a:r>
              <a:rPr lang="en-GB" altLang="en-US" b="1" dirty="0" smtClean="0"/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Intercessions</a:t>
            </a: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8490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263) </a:t>
            </a:r>
            <a:r>
              <a:rPr lang="en-GB" altLang="en-US" b="1" i="0" dirty="0" smtClean="0"/>
              <a:t>18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EITHER: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</a:p>
          <a:p>
            <a:endParaRPr lang="en-US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version of the Lord’s Prayer is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Praying Together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© 1988 by the English Language Liturgical Consultation (ELLC).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3608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263) </a:t>
            </a:r>
            <a:r>
              <a:rPr lang="en-GB" altLang="en-US" b="1" i="0" dirty="0" smtClean="0"/>
              <a:t>18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EITHER: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  <a:endParaRPr lang="en-US" altLang="en-US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i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first version of the Lord’s Prayer is from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Praying Together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© 1988 by the English Language Liturgical Consultation (ELLC).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i="1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29214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263) </a:t>
            </a:r>
            <a:r>
              <a:rPr lang="en-GB" altLang="en-US" b="1" i="0" dirty="0" smtClean="0"/>
              <a:t>18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altLang="en-US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3313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263) </a:t>
            </a:r>
            <a:r>
              <a:rPr lang="en-GB" altLang="en-US" b="1" i="0" dirty="0" smtClean="0"/>
              <a:t>18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Lord’s Prayer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 smtClean="0"/>
              <a:t>Please delete the slides for whichever version of the Lord's Prayer is not being used.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altLang="en-US" dirty="0" smtClean="0"/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11621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i="1" dirty="0" smtClean="0"/>
              <a:t>(p. 263) </a:t>
            </a:r>
            <a:r>
              <a:rPr lang="en-GB" altLang="en-US" b="1" i="0" dirty="0" smtClean="0"/>
              <a:t>19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Hymn</a:t>
            </a:r>
          </a:p>
        </p:txBody>
      </p:sp>
      <p:sp>
        <p:nvSpPr>
          <p:cNvPr id="1116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D6F01F-0750-4A9C-B349-D2A174DD1CC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887863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264)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20</a:t>
            </a:r>
            <a:r>
              <a:rPr lang="en-GB" altLang="en-US" b="1" dirty="0" smtClean="0"/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EITHER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no blessing or dismissal.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leave in silence.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49151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/>
              <a:t>(p. 264)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20</a:t>
            </a:r>
            <a:r>
              <a:rPr lang="en-GB" altLang="en-US" b="1" dirty="0" smtClean="0"/>
              <a:t> </a:t>
            </a:r>
            <a:r>
              <a:rPr lang="en-GB" alt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/>
              <a:t>21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no blessing or dismissal.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leave in silence.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n-US" b="1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6528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87367E-FB66-4F56-869F-FFEA6028378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6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255)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1</a:t>
            </a:r>
            <a:r>
              <a:rPr lang="en-US" altLang="en-US" b="1" i="0" baseline="0" dirty="0" smtClean="0"/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Silence</a:t>
            </a:r>
          </a:p>
          <a:p>
            <a:pPr lvl="0"/>
            <a:r>
              <a:rPr lang="en-GB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endParaRPr lang="en-GB" altLang="en-US" b="1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207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255)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3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 Testament reading: Isaiah 52:13 - 53:12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altLang="en-US" b="1" dirty="0" smtClean="0"/>
              <a:t>4 </a:t>
            </a:r>
            <a:r>
              <a:rPr lang="en-GB" altLang="en-US" b="0" dirty="0" smtClean="0"/>
              <a:t>Silence</a:t>
            </a: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210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256)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5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Psalm 22</a:t>
            </a: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0816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256)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Epistle: Hebrews 10:16-25 or Hebrews 4:14-16; 5:7-9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altLang="en-US" b="1" dirty="0" smtClean="0"/>
              <a:t>7 </a:t>
            </a:r>
            <a:r>
              <a:rPr lang="en-GB" altLang="en-US" b="0" dirty="0" smtClean="0"/>
              <a:t>Silence</a:t>
            </a:r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786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i="1" dirty="0" smtClean="0"/>
              <a:t>(p. 256)</a:t>
            </a:r>
            <a:r>
              <a:rPr lang="en-US" altLang="en-US" b="1" i="1" dirty="0" smtClean="0"/>
              <a:t> </a:t>
            </a:r>
            <a:r>
              <a:rPr lang="en-US" altLang="en-US" b="1" i="0" dirty="0" smtClean="0"/>
              <a:t>8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5018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81D393-AB32-4E85-9BFF-D95B2D4A9B3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876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SERVICE</a:t>
            </a:r>
            <a:endParaRPr lang="en-US" altLang="en-US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51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GATHERING OF THE PEOPLE OF GOD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239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REQUEST FOR 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7954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500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1970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AFFIRMATION OF FAITH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7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9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BAPTISMAL PROMISES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1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C text Ad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40108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PROCLAMATION OF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THE CROSS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4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C text slide 1 lORD'S sUP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430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C text slide 1 Prayers and dismi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24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PEOPLE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7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GATHERING OF THE PEOPLE OF GOD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9320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0476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5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2735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43EE33-7185-0E4B-A5F2-862C8A362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353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PREPARATION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9575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REQUEST FOR 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14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500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MINISTRY OF THE WORD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383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AFFIRMATION OF FAITH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80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40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BAPTISMAL PROMISES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07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C text Ad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COMMISSIONING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2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MINISTRY OF THE WORD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6281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RECEPTION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AND WELCOME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133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PROMISES OF THOSE NEWLY-CONFIRMED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960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MC text slide 1 Co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70A241-A9F2-E846-9592-7209B2D11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4" y="6311900"/>
            <a:ext cx="39120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</a:t>
            </a: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PROMISE</a:t>
            </a:r>
            <a:r>
              <a:rPr lang="en-GB" altLang="en-US" sz="1200" baseline="0" dirty="0" smtClean="0">
                <a:solidFill>
                  <a:srgbClr val="C00000"/>
                </a:solidFill>
                <a:latin typeface="Arial" panose="020B0604020202020204" pitchFamily="34" charset="0"/>
              </a:rPr>
              <a:t> OF THE PEOPLE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783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THE LORD’S SUPPER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2271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solidFill>
                  <a:srgbClr val="C00000"/>
                </a:solidFill>
                <a:latin typeface="Arial" panose="020B0604020202020204" pitchFamily="34" charset="0"/>
              </a:rPr>
              <a:t>PRAYERS AND DISMISSAL</a:t>
            </a:r>
            <a:endParaRPr lang="en-US" altLang="en-US" sz="12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100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9449EFD-D7B6-2B4D-B9A1-DEB16903FE7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LORD’S SUPPER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961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D2AF7-289F-B34A-9B30-AE86E8645E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PRAYERS AND DISMISSAL</a:t>
            </a:r>
            <a:endParaRPr lang="en-US" altLang="en-US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76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3A9B2-5B05-614A-9BCF-86F92F85C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045776"/>
            <a:ext cx="12192000" cy="1735609"/>
          </a:xfrm>
          <a:prstGeom prst="rect">
            <a:avLst/>
          </a:prstGeom>
        </p:spPr>
        <p:txBody>
          <a:bodyPr anchor="b"/>
          <a:lstStyle>
            <a:lvl1pPr algn="ctr">
              <a:defRPr sz="6000" b="0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64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Section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B5D3CC-E2E9-324C-9EB4-FD5288B32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2" y="0"/>
            <a:ext cx="9983787" cy="6489700"/>
          </a:xfrm>
          <a:prstGeom prst="rect">
            <a:avLst/>
          </a:prstGeom>
        </p:spPr>
        <p:txBody>
          <a:bodyPr anchor="ctr"/>
          <a:lstStyle>
            <a:lvl1pPr algn="l">
              <a:defRPr sz="4800" b="0" i="0" baseline="0">
                <a:solidFill>
                  <a:srgbClr val="C00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13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68628-BD3D-FF48-B52C-8C93F1DC1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02" y="1902229"/>
            <a:ext cx="10515600" cy="45838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580132E-FBA5-B349-97EE-08796CD9B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13699"/>
            <a:ext cx="9612312" cy="635435"/>
          </a:xfrm>
          <a:prstGeom prst="rect">
            <a:avLst/>
          </a:prstGeom>
        </p:spPr>
        <p:txBody>
          <a:bodyPr anchor="b"/>
          <a:lstStyle>
            <a:lvl1pPr algn="ctr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571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C 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49225" y="6311900"/>
            <a:ext cx="28717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solidFill>
                  <a:srgbClr val="C00000"/>
                </a:solidFill>
                <a:latin typeface="Arial" panose="020B0604020202020204" pitchFamily="34" charset="0"/>
              </a:rPr>
              <a:t>PART OF THE SERVICE</a:t>
            </a:r>
            <a:endParaRPr lang="en-US" altLang="en-US" sz="12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1302-55D0-9D4C-9592-4A0D1F868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8213" y="908050"/>
            <a:ext cx="9612312" cy="635435"/>
          </a:xfrm>
          <a:prstGeom prst="rect">
            <a:avLst/>
          </a:prstGeom>
        </p:spPr>
        <p:txBody>
          <a:bodyPr anchor="b"/>
          <a:lstStyle>
            <a:lvl1pPr algn="l">
              <a:defRPr sz="4200" baseline="0"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4E700-E2BD-4442-82BA-37337932B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8212" y="1649494"/>
            <a:ext cx="9612313" cy="42752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 baseline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579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25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1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50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8" r:id="rId4"/>
    <p:sldLayoutId id="2147483677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5" r:id="rId12"/>
    <p:sldLayoutId id="214748367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415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thodist.org.uk/our-faith/life-and-faith/faith-and-order/guidance-for-methodist-people-concerning-anti-semitism-and-the-service-for-good-frida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93738" y="556593"/>
            <a:ext cx="11206162" cy="463037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Good Friday</a:t>
            </a:r>
            <a:r>
              <a:rPr lang="en-GB" altLang="en-US" b="1" dirty="0"/>
              <a:t/>
            </a:r>
            <a:br>
              <a:rPr lang="en-GB" altLang="en-US" b="1" dirty="0"/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feel free to amend, add or delete slides as necessary.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rubric for the service is given in the notes for each slide.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notes also indicate the relevant page number in </a:t>
            </a: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Methodist Worship Book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numbers in bold in the notes of the slide represent the numbers for each item in the rubric. 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may wish to add in the names/numbers of the hymns on the appropriate slides, or to insert slides containing the words of the hymns if your church has the relevant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permissions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also to add the text of the Scripture readings.</a:t>
            </a:r>
          </a:p>
          <a:p>
            <a:pPr marL="285750" indent="-285750" eaLnBrk="0" fontAlgn="base" hangingPunct="0">
              <a:lnSpc>
                <a:spcPct val="107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delete whichever version of the Lord’s Prayer you are not using.</a:t>
            </a:r>
          </a:p>
          <a:p>
            <a:pPr marL="285750" indent="-285750" eaLnBrk="0" fontAlgn="base" hangingPunct="0">
              <a:lnSpc>
                <a:spcPct val="107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refer to the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Guidance for Methodist people concerning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antisemitism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and the service for Good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Friday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Methodist Church website.</a:t>
            </a:r>
          </a:p>
          <a:p>
            <a:pPr marL="285750" indent="-285750" eaLnBrk="0" fontAlgn="base" hangingPunct="0">
              <a:lnSpc>
                <a:spcPct val="107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left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hand column version of the Lord’s Prayer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Praying Together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© 1988 by the English Language Liturgical Consultation (ELLC).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fontAlgn="base" hangingPunct="0">
              <a:lnSpc>
                <a:spcPct val="107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material except where otherwise stated is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Trustees for Methodist Church Purposes, 1999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0" fontAlgn="base" hangingPunct="0">
              <a:lnSpc>
                <a:spcPct val="107000"/>
              </a:lnSpc>
              <a:spcBef>
                <a:spcPct val="0"/>
              </a:spcBef>
              <a:defRPr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hide or delete this slide before you use this presentation in a service.</a:t>
            </a:r>
          </a:p>
        </p:txBody>
      </p:sp>
    </p:spTree>
    <p:extLst>
      <p:ext uri="{BB962C8B-B14F-4D97-AF65-F5344CB8AC3E}">
        <p14:creationId xmlns:p14="http://schemas.microsoft.com/office/powerpoint/2010/main" val="23461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60708" y="521608"/>
            <a:ext cx="1035979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3600" dirty="0" smtClean="0">
                <a:latin typeface="+mn-lt"/>
              </a:rPr>
              <a:t>The Passion of our Lord Jesus Christ according </a:t>
            </a:r>
          </a:p>
          <a:p>
            <a:pPr lvl="0"/>
            <a:r>
              <a:rPr lang="en-US" sz="3600" dirty="0" smtClean="0">
                <a:latin typeface="+mn-lt"/>
              </a:rPr>
              <a:t>to John. </a:t>
            </a:r>
          </a:p>
          <a:p>
            <a:pPr lvl="0"/>
            <a:endParaRPr lang="en-US" sz="3600" dirty="0" smtClean="0"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Gospel, John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18:1 – 19:42,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read.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+mn-lt"/>
              </a:rPr>
              <a:t>This is the </a:t>
            </a:r>
            <a:r>
              <a:rPr lang="en-US" sz="3600" dirty="0" smtClean="0">
                <a:latin typeface="+mn-lt"/>
              </a:rPr>
              <a:t>Passion of the Lord.</a:t>
            </a:r>
          </a:p>
          <a:p>
            <a:endParaRPr lang="en-US" sz="3600" dirty="0"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45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Sermon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86121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PROCLAMATION </a:t>
            </a:r>
            <a:br>
              <a:rPr lang="en-GB" altLang="en-US" b="1" dirty="0" smtClean="0"/>
            </a:br>
            <a:r>
              <a:rPr lang="en-GB" altLang="en-US" b="1" dirty="0" smtClean="0"/>
              <a:t>OF THE CROSS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430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Hymn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81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31968" y="683414"/>
            <a:ext cx="9465694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lvl="0" indent="-720000"/>
            <a:r>
              <a:rPr lang="en-US" sz="3600" dirty="0" smtClean="0">
                <a:latin typeface="+mn-lt"/>
              </a:rPr>
              <a:t>	Hear </a:t>
            </a:r>
            <a:r>
              <a:rPr lang="en-US" sz="3600" dirty="0">
                <a:latin typeface="+mn-lt"/>
              </a:rPr>
              <a:t>the Reproaches of God,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 smtClean="0">
                <a:latin typeface="+mn-lt"/>
              </a:rPr>
              <a:t>	the </a:t>
            </a:r>
            <a:r>
              <a:rPr lang="en-US" sz="3600" dirty="0">
                <a:latin typeface="+mn-lt"/>
              </a:rPr>
              <a:t>Father, the Son and the Holy Spirit.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2800" dirty="0">
                <a:latin typeface="+mn-lt"/>
              </a:rPr>
              <a:t> </a:t>
            </a:r>
            <a:endParaRPr lang="en-GB" sz="28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1: </a:t>
            </a:r>
            <a:r>
              <a:rPr lang="en-US" sz="3600" dirty="0" smtClean="0">
                <a:latin typeface="+mn-lt"/>
              </a:rPr>
              <a:t>	My </a:t>
            </a:r>
            <a:r>
              <a:rPr lang="en-US" sz="3600" dirty="0">
                <a:latin typeface="+mn-lt"/>
              </a:rPr>
              <a:t>people, what have I done to </a:t>
            </a:r>
            <a:r>
              <a:rPr lang="en-US" sz="3600" dirty="0" smtClean="0">
                <a:latin typeface="+mn-lt"/>
              </a:rPr>
              <a:t>you?</a:t>
            </a:r>
            <a:r>
              <a:rPr lang="en-GB" sz="3600" dirty="0">
                <a:latin typeface="+mn-lt"/>
              </a:rPr>
              <a:t/>
            </a:r>
            <a:br>
              <a:rPr lang="en-GB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have I offended you? Answer me</a:t>
            </a:r>
            <a:r>
              <a:rPr lang="en-US" sz="3600" dirty="0" smtClean="0">
                <a:latin typeface="+mn-lt"/>
              </a:rPr>
              <a:t>!</a:t>
            </a:r>
          </a:p>
          <a:p>
            <a:pPr marL="720000" indent="-720000"/>
            <a:endParaRPr lang="en-GB" sz="28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Holy </a:t>
            </a:r>
            <a:r>
              <a:rPr lang="en-US" sz="3600" b="1" dirty="0">
                <a:latin typeface="+mn-lt"/>
              </a:rPr>
              <a:t>God,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holy </a:t>
            </a:r>
            <a:r>
              <a:rPr lang="en-US" sz="3600" b="1" dirty="0">
                <a:latin typeface="+mn-lt"/>
              </a:rPr>
              <a:t>and strong,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holy </a:t>
            </a:r>
            <a:r>
              <a:rPr lang="en-US" sz="3600" b="1" dirty="0">
                <a:latin typeface="+mn-lt"/>
              </a:rPr>
              <a:t>and immortal: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have </a:t>
            </a:r>
            <a:r>
              <a:rPr lang="en-US" sz="3600" b="1" dirty="0">
                <a:latin typeface="+mn-lt"/>
              </a:rPr>
              <a:t>mercy on us.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4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31968" y="715108"/>
            <a:ext cx="1012218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lvl="0" indent="-720000"/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 smtClean="0">
                <a:latin typeface="+mn-lt"/>
              </a:rPr>
              <a:t>	I </a:t>
            </a:r>
            <a:r>
              <a:rPr lang="en-US" sz="3600" dirty="0">
                <a:latin typeface="+mn-lt"/>
              </a:rPr>
              <a:t>delivered you from the hand of Pharaoh,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 smtClean="0">
                <a:latin typeface="+mn-lt"/>
              </a:rPr>
              <a:t>	but </a:t>
            </a:r>
            <a:r>
              <a:rPr lang="en-US" sz="3600" dirty="0">
                <a:latin typeface="+mn-lt"/>
              </a:rPr>
              <a:t>you delivered me up to be crucified.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1: </a:t>
            </a:r>
            <a:r>
              <a:rPr lang="en-US" sz="3600" dirty="0" smtClean="0">
                <a:latin typeface="+mn-lt"/>
              </a:rPr>
              <a:t>	My </a:t>
            </a:r>
            <a:r>
              <a:rPr lang="en-US" sz="3600" dirty="0">
                <a:latin typeface="+mn-lt"/>
              </a:rPr>
              <a:t>people, what have I done to you?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have I offended you? Answer me!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2: 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My </a:t>
            </a:r>
            <a:r>
              <a:rPr lang="en-US" sz="3600" dirty="0">
                <a:latin typeface="+mn-lt"/>
              </a:rPr>
              <a:t>presence was with you in the pillar of </a:t>
            </a:r>
            <a:r>
              <a:rPr lang="en-US" sz="3600" dirty="0" smtClean="0">
                <a:latin typeface="+mn-lt"/>
              </a:rPr>
              <a:t>	cloud</a:t>
            </a:r>
            <a:r>
              <a:rPr lang="en-US" sz="3600" dirty="0">
                <a:latin typeface="+mn-lt"/>
              </a:rPr>
              <a:t>,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but </a:t>
            </a:r>
            <a:r>
              <a:rPr lang="en-US" sz="3600" dirty="0">
                <a:latin typeface="+mn-lt"/>
              </a:rPr>
              <a:t>you could not watch with me one hour.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1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31968" y="715108"/>
            <a:ext cx="1012218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indent="-720000"/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1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 smtClean="0">
                <a:latin typeface="+mn-lt"/>
              </a:rPr>
              <a:t>	My </a:t>
            </a:r>
            <a:r>
              <a:rPr lang="en-US" sz="3600" dirty="0">
                <a:latin typeface="+mn-lt"/>
              </a:rPr>
              <a:t>people, what have I done to you?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have I offended you? Answer me!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2: </a:t>
            </a:r>
            <a:r>
              <a:rPr lang="en-US" sz="3600" dirty="0" smtClean="0">
                <a:latin typeface="+mn-lt"/>
              </a:rPr>
              <a:t>	I </a:t>
            </a:r>
            <a:r>
              <a:rPr lang="en-US" sz="3600" dirty="0">
                <a:latin typeface="+mn-lt"/>
              </a:rPr>
              <a:t>opened the sea to lead you out from </a:t>
            </a:r>
            <a:r>
              <a:rPr lang="en-US" sz="3600" dirty="0" smtClean="0">
                <a:latin typeface="+mn-lt"/>
              </a:rPr>
              <a:t>	slavery</a:t>
            </a:r>
            <a:r>
              <a:rPr lang="en-US" sz="3600" dirty="0">
                <a:latin typeface="+mn-lt"/>
              </a:rPr>
              <a:t>,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but </a:t>
            </a:r>
            <a:r>
              <a:rPr lang="en-US" sz="3600" dirty="0">
                <a:latin typeface="+mn-lt"/>
              </a:rPr>
              <a:t>you opened my side with a spear.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1: </a:t>
            </a:r>
            <a:r>
              <a:rPr lang="en-US" sz="3600" dirty="0" smtClean="0">
                <a:latin typeface="+mn-lt"/>
              </a:rPr>
              <a:t>	My </a:t>
            </a:r>
            <a:r>
              <a:rPr lang="en-US" sz="3600" dirty="0">
                <a:latin typeface="+mn-lt"/>
              </a:rPr>
              <a:t>people, what have I done to you?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 smtClean="0">
                <a:latin typeface="+mn-lt"/>
              </a:rPr>
              <a:t>	How </a:t>
            </a:r>
            <a:r>
              <a:rPr lang="en-US" sz="3600" dirty="0">
                <a:latin typeface="+mn-lt"/>
              </a:rPr>
              <a:t>have I offended you? Answer me</a:t>
            </a:r>
            <a:r>
              <a:rPr lang="en-US" sz="3600" dirty="0" smtClean="0">
                <a:latin typeface="+mn-lt"/>
              </a:rPr>
              <a:t>!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29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31968" y="715108"/>
            <a:ext cx="10122186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indent="-720000"/>
            <a:r>
              <a:rPr lang="en-US" sz="3600" b="1" dirty="0" smtClean="0">
                <a:latin typeface="+mn-lt"/>
              </a:rPr>
              <a:t>	Holy </a:t>
            </a:r>
            <a:r>
              <a:rPr lang="en-US" sz="3600" b="1" dirty="0">
                <a:latin typeface="+mn-lt"/>
              </a:rPr>
              <a:t>God,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holy </a:t>
            </a:r>
            <a:r>
              <a:rPr lang="en-US" sz="3600" b="1" dirty="0">
                <a:latin typeface="+mn-lt"/>
              </a:rPr>
              <a:t>and strong,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>
                <a:latin typeface="+mn-lt"/>
              </a:rPr>
              <a:t>	</a:t>
            </a:r>
            <a:r>
              <a:rPr lang="en-US" sz="3600" b="1" dirty="0" smtClean="0">
                <a:latin typeface="+mn-lt"/>
              </a:rPr>
              <a:t>holy </a:t>
            </a:r>
            <a:r>
              <a:rPr lang="en-US" sz="3600" b="1" dirty="0">
                <a:latin typeface="+mn-lt"/>
              </a:rPr>
              <a:t>and immortal: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have </a:t>
            </a:r>
            <a:r>
              <a:rPr lang="en-US" sz="3600" b="1" dirty="0">
                <a:latin typeface="+mn-lt"/>
              </a:rPr>
              <a:t>mercy on us.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2800" b="1" dirty="0">
                <a:latin typeface="+mn-lt"/>
              </a:rPr>
              <a:t> </a:t>
            </a:r>
            <a:endParaRPr lang="en-GB" sz="28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2: </a:t>
            </a:r>
            <a:r>
              <a:rPr lang="en-US" sz="3600" dirty="0" smtClean="0">
                <a:latin typeface="+mn-lt"/>
              </a:rPr>
              <a:t>	I </a:t>
            </a:r>
            <a:r>
              <a:rPr lang="en-US" sz="3600" dirty="0">
                <a:latin typeface="+mn-lt"/>
              </a:rPr>
              <a:t>sustained you with manna in the wilderness, but you shared my bread and deserted me.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2400" dirty="0">
                <a:latin typeface="+mn-lt"/>
              </a:rPr>
              <a:t> </a:t>
            </a:r>
            <a:endParaRPr lang="en-GB" sz="24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1: 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My </a:t>
            </a:r>
            <a:r>
              <a:rPr lang="en-US" sz="3600" dirty="0">
                <a:latin typeface="+mn-lt"/>
              </a:rPr>
              <a:t>people, what have I done to you?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have I offended you? Answer me!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71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31968" y="715108"/>
            <a:ext cx="1012218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indent="-720000"/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 smtClean="0">
                <a:latin typeface="+mn-lt"/>
              </a:rPr>
              <a:t>	I </a:t>
            </a:r>
            <a:r>
              <a:rPr lang="en-US" sz="3600" dirty="0">
                <a:latin typeface="+mn-lt"/>
              </a:rPr>
              <a:t>saved you from thirst with water from the </a:t>
            </a:r>
            <a:r>
              <a:rPr lang="en-US" sz="3600" dirty="0" smtClean="0">
                <a:latin typeface="+mn-lt"/>
              </a:rPr>
              <a:t>	rock</a:t>
            </a:r>
            <a:r>
              <a:rPr lang="en-US" sz="3600" dirty="0">
                <a:latin typeface="+mn-lt"/>
              </a:rPr>
              <a:t>, </a:t>
            </a:r>
          </a:p>
          <a:p>
            <a:pPr marL="720000" indent="-720000"/>
            <a:r>
              <a:rPr lang="en-US" sz="3600" dirty="0" smtClean="0">
                <a:latin typeface="+mn-lt"/>
              </a:rPr>
              <a:t>	but </a:t>
            </a:r>
            <a:r>
              <a:rPr lang="en-US" sz="3600" dirty="0">
                <a:latin typeface="+mn-lt"/>
              </a:rPr>
              <a:t>in my thirst you gave me vinegar to drink.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1: </a:t>
            </a:r>
            <a:r>
              <a:rPr lang="en-US" sz="3600" dirty="0" smtClean="0">
                <a:latin typeface="+mn-lt"/>
              </a:rPr>
              <a:t>	My </a:t>
            </a:r>
            <a:r>
              <a:rPr lang="en-US" sz="3600" dirty="0">
                <a:latin typeface="+mn-lt"/>
              </a:rPr>
              <a:t>people, what have I done to you?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have I offended you? Answer me!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2: 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I </a:t>
            </a:r>
            <a:r>
              <a:rPr lang="en-US" sz="3600" dirty="0">
                <a:latin typeface="+mn-lt"/>
              </a:rPr>
              <a:t>struck down your enemies before you,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but </a:t>
            </a:r>
            <a:r>
              <a:rPr lang="en-US" sz="3600" dirty="0">
                <a:latin typeface="+mn-lt"/>
              </a:rPr>
              <a:t>you struck my head with a reed.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696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31968" y="715108"/>
            <a:ext cx="10122186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indent="-720000"/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1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 smtClean="0">
                <a:latin typeface="+mn-lt"/>
              </a:rPr>
              <a:t>	My </a:t>
            </a:r>
            <a:r>
              <a:rPr lang="en-US" sz="3600" dirty="0">
                <a:latin typeface="+mn-lt"/>
              </a:rPr>
              <a:t>people, what have I done to you?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have I offended you? Answer me!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2800" dirty="0">
                <a:latin typeface="+mn-lt"/>
              </a:rPr>
              <a:t> </a:t>
            </a:r>
            <a:endParaRPr lang="en-GB" sz="1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Holy </a:t>
            </a:r>
            <a:r>
              <a:rPr lang="en-US" sz="3600" b="1" dirty="0">
                <a:latin typeface="+mn-lt"/>
              </a:rPr>
              <a:t>God,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holy </a:t>
            </a:r>
            <a:r>
              <a:rPr lang="en-US" sz="3600" b="1" dirty="0">
                <a:latin typeface="+mn-lt"/>
              </a:rPr>
              <a:t>and strong,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>
                <a:latin typeface="+mn-lt"/>
              </a:rPr>
              <a:t>	</a:t>
            </a:r>
            <a:r>
              <a:rPr lang="en-US" sz="3600" b="1" dirty="0" smtClean="0">
                <a:latin typeface="+mn-lt"/>
              </a:rPr>
              <a:t>holy </a:t>
            </a:r>
            <a:r>
              <a:rPr lang="en-US" sz="3600" b="1" dirty="0">
                <a:latin typeface="+mn-lt"/>
              </a:rPr>
              <a:t>and immortal: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have </a:t>
            </a:r>
            <a:r>
              <a:rPr lang="en-US" sz="3600" b="1" dirty="0">
                <a:latin typeface="+mn-lt"/>
              </a:rPr>
              <a:t>mercy on us.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2800" b="1" dirty="0">
                <a:latin typeface="+mn-lt"/>
              </a:rPr>
              <a:t> </a:t>
            </a:r>
            <a:endParaRPr lang="en-GB" sz="28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2: </a:t>
            </a:r>
            <a:r>
              <a:rPr lang="en-US" sz="3600" dirty="0" smtClean="0">
                <a:latin typeface="+mn-lt"/>
              </a:rPr>
              <a:t>	I </a:t>
            </a:r>
            <a:r>
              <a:rPr lang="en-US" sz="3600" dirty="0">
                <a:latin typeface="+mn-lt"/>
              </a:rPr>
              <a:t>planted you as my fairest vine,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but </a:t>
            </a:r>
            <a:r>
              <a:rPr lang="en-US" sz="3600" dirty="0">
                <a:latin typeface="+mn-lt"/>
              </a:rPr>
              <a:t>you yielded only bitterness.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05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8022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b="1" dirty="0" smtClean="0"/>
              <a:t>GOOD FRIDAY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24175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31968" y="715108"/>
            <a:ext cx="1012218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indent="-720000"/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1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 smtClean="0">
                <a:latin typeface="+mn-lt"/>
              </a:rPr>
              <a:t>	My </a:t>
            </a:r>
            <a:r>
              <a:rPr lang="en-US" sz="3600" dirty="0">
                <a:latin typeface="+mn-lt"/>
              </a:rPr>
              <a:t>people, what have I done to you?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have I offended you? Answer me!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2: 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I </a:t>
            </a:r>
            <a:r>
              <a:rPr lang="en-US" sz="3600" dirty="0">
                <a:latin typeface="+mn-lt"/>
              </a:rPr>
              <a:t>gave you a royal </a:t>
            </a:r>
            <a:r>
              <a:rPr lang="en-US" sz="3600" dirty="0" err="1">
                <a:latin typeface="+mn-lt"/>
              </a:rPr>
              <a:t>sceptre</a:t>
            </a:r>
            <a:r>
              <a:rPr lang="en-US" sz="3600" dirty="0">
                <a:latin typeface="+mn-lt"/>
              </a:rPr>
              <a:t>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 smtClean="0">
                <a:latin typeface="+mn-lt"/>
              </a:rPr>
              <a:t>	but </a:t>
            </a:r>
            <a:r>
              <a:rPr lang="en-US" sz="3600" dirty="0">
                <a:latin typeface="+mn-lt"/>
              </a:rPr>
              <a:t>you gave me a crown of thorns.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1: </a:t>
            </a:r>
            <a:r>
              <a:rPr lang="en-US" sz="3600" dirty="0" smtClean="0">
                <a:latin typeface="+mn-lt"/>
              </a:rPr>
              <a:t>	My </a:t>
            </a:r>
            <a:r>
              <a:rPr lang="en-US" sz="3600" dirty="0">
                <a:latin typeface="+mn-lt"/>
              </a:rPr>
              <a:t>people, what have I done to you?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have I offended you? Answer me!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38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31968" y="715108"/>
            <a:ext cx="1012218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indent="-720000"/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: </a:t>
            </a:r>
            <a:r>
              <a:rPr lang="en-US" sz="3600" dirty="0" smtClean="0">
                <a:solidFill>
                  <a:srgbClr val="C00000"/>
                </a:solidFill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I </a:t>
            </a:r>
            <a:r>
              <a:rPr lang="en-US" sz="3600" dirty="0">
                <a:latin typeface="+mn-lt"/>
              </a:rPr>
              <a:t>raised you to the height of majesty,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but </a:t>
            </a:r>
            <a:r>
              <a:rPr lang="en-US" sz="3600" dirty="0">
                <a:latin typeface="+mn-lt"/>
              </a:rPr>
              <a:t>you have raised me high on a cross.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solidFill>
                  <a:srgbClr val="C00000"/>
                </a:solidFill>
                <a:latin typeface="+mn-lt"/>
              </a:rPr>
              <a:t>1: </a:t>
            </a:r>
            <a:r>
              <a:rPr lang="en-US" sz="3600" dirty="0" smtClean="0">
                <a:latin typeface="+mn-lt"/>
              </a:rPr>
              <a:t>	My </a:t>
            </a:r>
            <a:r>
              <a:rPr lang="en-US" sz="3600" dirty="0">
                <a:latin typeface="+mn-lt"/>
              </a:rPr>
              <a:t>people, what have I done to you?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	</a:t>
            </a: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have I offended you? Answer me!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</a:t>
            </a:r>
          </a:p>
          <a:p>
            <a:pPr marL="720000" indent="-720000"/>
            <a:r>
              <a:rPr lang="en-US" sz="3600" b="1" dirty="0">
                <a:latin typeface="+mn-lt"/>
              </a:rPr>
              <a:t>	</a:t>
            </a:r>
            <a:r>
              <a:rPr lang="en-US" sz="3600" b="1" dirty="0" smtClean="0">
                <a:latin typeface="+mn-lt"/>
              </a:rPr>
              <a:t>Holy </a:t>
            </a:r>
            <a:r>
              <a:rPr lang="en-US" sz="3600" b="1" dirty="0">
                <a:latin typeface="+mn-lt"/>
              </a:rPr>
              <a:t>God,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holy </a:t>
            </a:r>
            <a:r>
              <a:rPr lang="en-US" sz="3600" b="1" dirty="0">
                <a:latin typeface="+mn-lt"/>
              </a:rPr>
              <a:t>and strong,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>
                <a:latin typeface="+mn-lt"/>
              </a:rPr>
              <a:t>	</a:t>
            </a:r>
            <a:r>
              <a:rPr lang="en-US" sz="3600" b="1" dirty="0" smtClean="0">
                <a:latin typeface="+mn-lt"/>
              </a:rPr>
              <a:t>holy </a:t>
            </a:r>
            <a:r>
              <a:rPr lang="en-US" sz="3600" b="1" dirty="0">
                <a:latin typeface="+mn-lt"/>
              </a:rPr>
              <a:t>and immortal: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	have </a:t>
            </a:r>
            <a:r>
              <a:rPr lang="en-US" sz="3600" b="1" dirty="0">
                <a:latin typeface="+mn-lt"/>
              </a:rPr>
              <a:t>mercy on us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79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729845" y="656492"/>
            <a:ext cx="10122186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lvl="0" indent="-720000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pPr marL="720000" lvl="0" indent="-720000"/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pPr marL="720000" lvl="0" indent="-720000"/>
            <a:r>
              <a:rPr lang="en-US" sz="3600" dirty="0">
                <a:latin typeface="+mn-lt"/>
              </a:rPr>
              <a:t>Let the same mind be in you that was in Christ Jesus, </a:t>
            </a:r>
            <a:endParaRPr lang="en-US" sz="3600" dirty="0" smtClean="0">
              <a:latin typeface="+mn-lt"/>
            </a:endParaRPr>
          </a:p>
          <a:p>
            <a:pPr marL="720000" lvl="0" indent="-720000"/>
            <a:r>
              <a:rPr lang="en-US" sz="3600" dirty="0" smtClean="0">
                <a:latin typeface="+mn-lt"/>
              </a:rPr>
              <a:t>who </a:t>
            </a:r>
            <a:r>
              <a:rPr lang="en-US" sz="3600" dirty="0">
                <a:latin typeface="+mn-lt"/>
              </a:rPr>
              <a:t>humbled himself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and became obedient to the point of death,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 smtClean="0">
                <a:latin typeface="+mn-lt"/>
              </a:rPr>
              <a:t>even </a:t>
            </a:r>
            <a:r>
              <a:rPr lang="en-US" sz="3600" dirty="0">
                <a:latin typeface="+mn-lt"/>
              </a:rPr>
              <a:t>death on a cross.</a:t>
            </a:r>
            <a:endParaRPr lang="en-GB" sz="3600" dirty="0">
              <a:latin typeface="+mn-lt"/>
            </a:endParaRPr>
          </a:p>
          <a:p>
            <a:pPr marL="720000" indent="-720000"/>
            <a:endParaRPr lang="en-US" sz="2400" b="1" dirty="0" smtClean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We </a:t>
            </a:r>
            <a:r>
              <a:rPr lang="en-US" sz="3600" b="1" dirty="0">
                <a:latin typeface="+mn-lt"/>
              </a:rPr>
              <a:t>praise and adore you, O Christ: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by </a:t>
            </a:r>
            <a:r>
              <a:rPr lang="en-US" sz="3600" b="1" dirty="0">
                <a:latin typeface="+mn-lt"/>
              </a:rPr>
              <a:t>your cross and precious blood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you </a:t>
            </a:r>
            <a:r>
              <a:rPr lang="en-US" sz="3600" b="1" dirty="0">
                <a:latin typeface="+mn-lt"/>
              </a:rPr>
              <a:t>have redeemed us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83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729845" y="656492"/>
            <a:ext cx="1012218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indent="-720000"/>
            <a:r>
              <a:rPr lang="en-US" sz="3600" dirty="0" smtClean="0">
                <a:latin typeface="+mn-lt"/>
              </a:rPr>
              <a:t>Worthy </a:t>
            </a:r>
            <a:r>
              <a:rPr lang="en-US" sz="3600" dirty="0">
                <a:latin typeface="+mn-lt"/>
              </a:rPr>
              <a:t>is the Lamb, the Lamb that was slain,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 smtClean="0">
                <a:latin typeface="+mn-lt"/>
              </a:rPr>
              <a:t>to </a:t>
            </a:r>
            <a:r>
              <a:rPr lang="en-US" sz="3600" dirty="0">
                <a:latin typeface="+mn-lt"/>
              </a:rPr>
              <a:t>receive all power and wealth,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wisdom and might,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 err="1">
                <a:latin typeface="+mn-lt"/>
              </a:rPr>
              <a:t>honour</a:t>
            </a:r>
            <a:r>
              <a:rPr lang="en-US" sz="3600" dirty="0">
                <a:latin typeface="+mn-lt"/>
              </a:rPr>
              <a:t> and glory and praise</a:t>
            </a:r>
            <a:r>
              <a:rPr lang="en-US" sz="3600" dirty="0" smtClean="0">
                <a:latin typeface="+mn-lt"/>
              </a:rPr>
              <a:t>!</a:t>
            </a:r>
          </a:p>
          <a:p>
            <a:pPr marL="720000" indent="-720000"/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>
                <a:latin typeface="+mn-lt"/>
              </a:rPr>
              <a:t>We praise and adore you, O Christ: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b="1" dirty="0">
                <a:latin typeface="+mn-lt"/>
              </a:rPr>
              <a:t>by your cross and precious blood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you </a:t>
            </a:r>
            <a:r>
              <a:rPr lang="en-US" sz="3600" b="1" dirty="0">
                <a:latin typeface="+mn-lt"/>
              </a:rPr>
              <a:t>have redeemed us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28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729845" y="656492"/>
            <a:ext cx="1012218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indent="-720000"/>
            <a:r>
              <a:rPr lang="en-US" sz="3600" dirty="0" smtClean="0">
                <a:latin typeface="+mn-lt"/>
              </a:rPr>
              <a:t>You </a:t>
            </a:r>
            <a:r>
              <a:rPr lang="en-US" sz="3600" dirty="0">
                <a:latin typeface="+mn-lt"/>
              </a:rPr>
              <a:t>are worthy, O Christ, for you were slain,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by your blood you purchased for God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saints from every tribe and language, people and nation; </a:t>
            </a:r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 smtClean="0">
                <a:latin typeface="+mn-lt"/>
              </a:rPr>
              <a:t>you </a:t>
            </a:r>
            <a:r>
              <a:rPr lang="en-US" sz="3600" dirty="0">
                <a:latin typeface="+mn-lt"/>
              </a:rPr>
              <a:t>have made them a royal house,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to serve God as priests,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and they shall reign upon earth</a:t>
            </a:r>
            <a:r>
              <a:rPr lang="en-US" sz="3600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0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729845" y="656492"/>
            <a:ext cx="1012218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720000" indent="-720000"/>
            <a:r>
              <a:rPr lang="en-US" sz="3600" b="1" dirty="0" smtClean="0">
                <a:latin typeface="+mn-lt"/>
              </a:rPr>
              <a:t>We </a:t>
            </a:r>
            <a:r>
              <a:rPr lang="en-US" sz="3600" b="1" dirty="0">
                <a:latin typeface="+mn-lt"/>
              </a:rPr>
              <a:t>praise and adore you, O Christ: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by </a:t>
            </a:r>
            <a:r>
              <a:rPr lang="en-US" sz="3600" b="1" dirty="0">
                <a:latin typeface="+mn-lt"/>
              </a:rPr>
              <a:t>your cross and precious blood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you </a:t>
            </a:r>
            <a:r>
              <a:rPr lang="en-US" sz="3600" b="1" dirty="0">
                <a:latin typeface="+mn-lt"/>
              </a:rPr>
              <a:t>have redeemed us.</a:t>
            </a:r>
            <a:endParaRPr lang="en-GB" sz="3600" dirty="0">
              <a:latin typeface="+mn-lt"/>
            </a:endParaRPr>
          </a:p>
          <a:p>
            <a:pPr marL="720000" indent="-720000"/>
            <a:endParaRPr lang="en-US" sz="3600" dirty="0" smtClean="0">
              <a:latin typeface="+mn-lt"/>
            </a:endParaRPr>
          </a:p>
          <a:p>
            <a:pPr marL="720000" indent="-720000"/>
            <a:r>
              <a:rPr lang="en-US" sz="3600" dirty="0" smtClean="0">
                <a:latin typeface="+mn-lt"/>
              </a:rPr>
              <a:t>To </a:t>
            </a:r>
            <a:r>
              <a:rPr lang="en-US" sz="3600" dirty="0">
                <a:latin typeface="+mn-lt"/>
              </a:rPr>
              <a:t>him who loves us</a:t>
            </a:r>
            <a:endParaRPr lang="en-GB" sz="3600" dirty="0">
              <a:latin typeface="+mn-lt"/>
            </a:endParaRPr>
          </a:p>
          <a:p>
            <a:pPr marL="720000" indent="-720000"/>
            <a:r>
              <a:rPr lang="en-US" sz="3600" dirty="0">
                <a:latin typeface="+mn-lt"/>
              </a:rPr>
              <a:t>and has freed us from our sins by his blood,</a:t>
            </a:r>
            <a:endParaRPr lang="en-GB" sz="3600" dirty="0">
              <a:latin typeface="+mn-lt"/>
            </a:endParaRPr>
          </a:p>
          <a:p>
            <a:pPr marL="720000" indent="-720000"/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to </a:t>
            </a:r>
            <a:r>
              <a:rPr lang="en-US" sz="3600" b="1" dirty="0">
                <a:latin typeface="+mn-lt"/>
              </a:rPr>
              <a:t>him be glory and dominion </a:t>
            </a:r>
            <a:endParaRPr lang="en-US" sz="3600" b="1" dirty="0" smtClean="0">
              <a:latin typeface="+mn-lt"/>
            </a:endParaRPr>
          </a:p>
          <a:p>
            <a:pPr marL="720000" indent="-720000"/>
            <a:r>
              <a:rPr lang="en-US" sz="3600" b="1" dirty="0" smtClean="0">
                <a:latin typeface="+mn-lt"/>
              </a:rPr>
              <a:t>for </a:t>
            </a:r>
            <a:r>
              <a:rPr lang="en-US" sz="3600" b="1" dirty="0">
                <a:latin typeface="+mn-lt"/>
              </a:rPr>
              <a:t>ever and ever. 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93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Hymn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44770"/>
            <a:ext cx="991117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Intercessions</a:t>
            </a:r>
          </a:p>
          <a:p>
            <a:pPr lvl="0"/>
            <a:endParaRPr lang="en-US" sz="240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US" sz="3600" dirty="0" smtClean="0">
                <a:latin typeface="+mn-lt"/>
              </a:rPr>
              <a:t>God </a:t>
            </a:r>
            <a:r>
              <a:rPr lang="en-US" sz="3600" dirty="0">
                <a:latin typeface="+mn-lt"/>
              </a:rPr>
              <a:t>sent his Son into the world, </a:t>
            </a:r>
            <a:endParaRPr lang="en-US" sz="3600" dirty="0" smtClean="0">
              <a:latin typeface="+mn-lt"/>
            </a:endParaRPr>
          </a:p>
          <a:p>
            <a:pPr lvl="0"/>
            <a:r>
              <a:rPr lang="en-US" sz="3600" dirty="0" smtClean="0">
                <a:latin typeface="+mn-lt"/>
              </a:rPr>
              <a:t>not </a:t>
            </a:r>
            <a:r>
              <a:rPr lang="en-US" sz="3600" dirty="0">
                <a:latin typeface="+mn-lt"/>
              </a:rPr>
              <a:t>to condemn the world,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but that, through him, </a:t>
            </a:r>
            <a:r>
              <a:rPr lang="en-US" sz="3600" dirty="0" smtClean="0">
                <a:latin typeface="+mn-lt"/>
              </a:rPr>
              <a:t>the </a:t>
            </a:r>
            <a:r>
              <a:rPr lang="en-US" sz="3600" dirty="0">
                <a:latin typeface="+mn-lt"/>
              </a:rPr>
              <a:t>world might be saved.</a:t>
            </a:r>
            <a:endParaRPr lang="en-GB" sz="3600" dirty="0">
              <a:latin typeface="+mn-lt"/>
            </a:endParaRPr>
          </a:p>
          <a:p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therefore pray to our heavenly Father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people everywhere according to their need</a:t>
            </a:r>
            <a:r>
              <a:rPr lang="en-US" sz="3600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3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44770"/>
            <a:ext cx="991117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the Church of God throughout the world,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those preparing for Baptism,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for all who suffer for the sake of Christ,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 </a:t>
            </a:r>
            <a:r>
              <a:rPr lang="en-US" sz="3600" dirty="0">
                <a:latin typeface="+mn-lt"/>
              </a:rPr>
              <a:t>God will confirm his people in faith, strengthen them in love,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preserve them in peace;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to the Lord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GB" sz="24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Lord, have mercy.</a:t>
            </a:r>
            <a:endParaRPr lang="en-GB" sz="3600" dirty="0">
              <a:latin typeface="+mn-lt"/>
            </a:endParaRPr>
          </a:p>
          <a:p>
            <a:endParaRPr lang="en-US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760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44770"/>
            <a:ext cx="991117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Almighty </a:t>
            </a:r>
            <a:r>
              <a:rPr lang="en-US" sz="3600" dirty="0">
                <a:latin typeface="+mn-lt"/>
              </a:rPr>
              <a:t>and everlasting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by your Spirit the whole body of the Church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is governed and sanctified.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Hear the prayers we offer for all your faithful people;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 </a:t>
            </a:r>
            <a:r>
              <a:rPr lang="en-US" sz="3600" dirty="0">
                <a:latin typeface="+mn-lt"/>
              </a:rPr>
              <a:t>in their vocation and ministry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each may serve you in holiness and truth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to </a:t>
            </a:r>
            <a:r>
              <a:rPr lang="en-US" sz="3600" dirty="0">
                <a:latin typeface="+mn-lt"/>
              </a:rPr>
              <a:t>the glory of your name;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through Jesus Christ our </a:t>
            </a:r>
            <a:r>
              <a:rPr lang="en-US" sz="3600" dirty="0" err="1">
                <a:latin typeface="+mn-lt"/>
              </a:rPr>
              <a:t>Saviour</a:t>
            </a:r>
            <a:r>
              <a:rPr lang="en-US" sz="3600" dirty="0">
                <a:latin typeface="+mn-lt"/>
              </a:rPr>
              <a:t>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9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3" y="2046288"/>
            <a:ext cx="9983787" cy="173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GB" altLang="en-US" b="1" dirty="0" smtClean="0"/>
              <a:t>THE MINISTRY OF THE WORD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9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44770"/>
            <a:ext cx="991117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the nations of the world and their leaders, for our own country and those who govern us, and for all who work for reconciliation,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that by God’s help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we may live in justice, peace and freedom;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to the Lord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GB" sz="28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Lord, have mercy.</a:t>
            </a:r>
            <a:endParaRPr lang="en-GB" sz="3600" dirty="0">
              <a:latin typeface="+mn-lt"/>
            </a:endParaRPr>
          </a:p>
          <a:p>
            <a:endParaRPr lang="en-US" sz="2000" dirty="0" smtClean="0">
              <a:solidFill>
                <a:srgbClr val="C00000"/>
              </a:solidFill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75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44770"/>
            <a:ext cx="991117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God </a:t>
            </a:r>
            <a:r>
              <a:rPr lang="en-US" sz="3600" dirty="0">
                <a:latin typeface="+mn-lt"/>
              </a:rPr>
              <a:t>of peace,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whose will is to restore all things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in </a:t>
            </a:r>
            <a:r>
              <a:rPr lang="en-US" sz="3600" dirty="0">
                <a:latin typeface="+mn-lt"/>
              </a:rPr>
              <a:t>your beloved Son, the king of all: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govern the hearts and minds of those in </a:t>
            </a:r>
            <a:r>
              <a:rPr lang="en-US" sz="3600" dirty="0" smtClean="0">
                <a:latin typeface="+mn-lt"/>
              </a:rPr>
              <a:t>	authority</a:t>
            </a:r>
            <a:r>
              <a:rPr lang="en-US" sz="3600" dirty="0">
                <a:latin typeface="+mn-lt"/>
              </a:rPr>
              <a:t>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bring the families of the nations,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divided and torn apart by the ravages of sin,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to </a:t>
            </a:r>
            <a:r>
              <a:rPr lang="en-US" sz="3600" dirty="0">
                <a:latin typeface="+mn-lt"/>
              </a:rPr>
              <a:t>be subject to his just and gentle rule</a:t>
            </a:r>
            <a:r>
              <a:rPr lang="en-US" sz="3600" dirty="0" smtClean="0">
                <a:latin typeface="+mn-lt"/>
              </a:rPr>
              <a:t>;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59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44770"/>
            <a:ext cx="991117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who </a:t>
            </a:r>
            <a:r>
              <a:rPr lang="en-US" sz="3600" dirty="0">
                <a:latin typeface="+mn-lt"/>
              </a:rPr>
              <a:t>is alive and reigns with you,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in </a:t>
            </a:r>
            <a:r>
              <a:rPr lang="en-US" sz="3600" dirty="0">
                <a:latin typeface="+mn-lt"/>
              </a:rPr>
              <a:t>the unity of the Holy Spirit,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one God, now and for ever.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b="1" dirty="0" smtClean="0">
                <a:latin typeface="+mn-lt"/>
              </a:rPr>
              <a:t>.</a:t>
            </a:r>
          </a:p>
          <a:p>
            <a:endParaRPr lang="en-US" sz="3600" b="1" dirty="0">
              <a:latin typeface="+mn-lt"/>
            </a:endParaRPr>
          </a:p>
          <a:p>
            <a:r>
              <a:rPr lang="en-US" sz="3600" dirty="0">
                <a:latin typeface="+mn-lt"/>
              </a:rPr>
              <a:t>For God’s covenant people, Israel, </a:t>
            </a:r>
          </a:p>
          <a:p>
            <a:r>
              <a:rPr lang="en-US" sz="3600" dirty="0">
                <a:latin typeface="+mn-lt"/>
              </a:rPr>
              <a:t>whom he called to be his own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for all who seek to live by the light of God’s 	truth, </a:t>
            </a:r>
          </a:p>
          <a:p>
            <a:endParaRPr lang="en-US" sz="36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21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4" y="644770"/>
            <a:ext cx="991117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that</a:t>
            </a:r>
            <a:r>
              <a:rPr lang="en-US" sz="3600" dirty="0">
                <a:latin typeface="+mn-lt"/>
              </a:rPr>
              <a:t>, with them, God will grant us grace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to live in faithfulness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to grow in the love of his name;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to the Lord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GB" sz="3600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Lord</a:t>
            </a:r>
            <a:r>
              <a:rPr lang="en-US" sz="3600" b="1" dirty="0">
                <a:latin typeface="+mn-lt"/>
              </a:rPr>
              <a:t>, have mercy.</a:t>
            </a:r>
            <a:endParaRPr lang="en-GB" sz="3600" dirty="0">
              <a:latin typeface="+mn-lt"/>
            </a:endParaRPr>
          </a:p>
          <a:p>
            <a:endParaRPr lang="en-US" sz="3600" dirty="0" smtClean="0"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279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403540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Eternal </a:t>
            </a:r>
            <a:r>
              <a:rPr lang="en-US" sz="3600" dirty="0">
                <a:latin typeface="+mn-lt"/>
              </a:rPr>
              <a:t>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bless all who look to Abraham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as </a:t>
            </a:r>
            <a:r>
              <a:rPr lang="en-US" sz="3600" dirty="0">
                <a:latin typeface="+mn-lt"/>
              </a:rPr>
              <a:t>the father of faith.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Set us free from prejudice, blindness,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hardness of heart,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that in accordance with your will and guided by your truth </a:t>
            </a:r>
            <a:endParaRPr lang="en-US" sz="3600" dirty="0" smtClean="0">
              <a:latin typeface="+mn-lt"/>
            </a:endParaRPr>
          </a:p>
          <a:p>
            <a:r>
              <a:rPr lang="en-US" sz="3500" dirty="0" smtClean="0">
                <a:latin typeface="+mn-lt"/>
              </a:rPr>
              <a:t>our </a:t>
            </a:r>
            <a:r>
              <a:rPr lang="en-US" sz="3500" dirty="0">
                <a:latin typeface="+mn-lt"/>
              </a:rPr>
              <a:t>life together may be for the glory of your name;</a:t>
            </a:r>
            <a:endParaRPr lang="en-GB" sz="35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we ask this through Jesus Christ our Lord.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65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40354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all who lack faith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for those who are hostile to it,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that God will open their hearts to the truth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lead them to faith and obedience;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let us pray to the Lord.</a:t>
            </a:r>
            <a:endParaRPr lang="en-GB" sz="3600" dirty="0">
              <a:latin typeface="+mn-lt"/>
            </a:endParaRPr>
          </a:p>
          <a:p>
            <a:endParaRPr lang="en-US" sz="3600" b="1" dirty="0" smtClean="0">
              <a:latin typeface="+mn-lt"/>
            </a:endParaRPr>
          </a:p>
          <a:p>
            <a:r>
              <a:rPr lang="en-US" sz="3600" b="1" dirty="0" smtClean="0">
                <a:latin typeface="+mn-lt"/>
              </a:rPr>
              <a:t>Lord</a:t>
            </a:r>
            <a:r>
              <a:rPr lang="en-US" sz="3600" b="1" dirty="0">
                <a:latin typeface="+mn-lt"/>
              </a:rPr>
              <a:t>, have mercy.</a:t>
            </a:r>
            <a:endParaRPr lang="en-GB" sz="3600" dirty="0">
              <a:latin typeface="+mn-lt"/>
            </a:endParaRPr>
          </a:p>
          <a:p>
            <a:endParaRPr lang="en-US" sz="3600" dirty="0" smtClean="0"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99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40354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God </a:t>
            </a:r>
            <a:r>
              <a:rPr lang="en-US" sz="3600" dirty="0">
                <a:latin typeface="+mn-lt"/>
              </a:rPr>
              <a:t>our redeemer,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who called your Church to witness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that </a:t>
            </a:r>
            <a:r>
              <a:rPr lang="en-US" sz="3600" dirty="0">
                <a:latin typeface="+mn-lt"/>
              </a:rPr>
              <a:t>you were in Christ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reconciling the world to yourself:</a:t>
            </a:r>
            <a:endParaRPr lang="en-GB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help </a:t>
            </a:r>
            <a:r>
              <a:rPr lang="en-US" sz="3600" dirty="0">
                <a:latin typeface="+mn-lt"/>
              </a:rPr>
              <a:t>us so to proclaim the good news of your love that all who hear it may be reconciled to you; through him who died for us and rose again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reigns with you and the Holy Spirit, one God, now and for ever.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00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403540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all who suffer: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for victims of violence, injustice and abuse,</a:t>
            </a:r>
            <a:endParaRPr lang="en-GB" sz="3600" dirty="0">
              <a:latin typeface="+mn-lt"/>
            </a:endParaRPr>
          </a:p>
          <a:p>
            <a:r>
              <a:rPr lang="en-US" sz="3400" dirty="0">
                <a:latin typeface="+mn-lt"/>
              </a:rPr>
              <a:t>for the lonely, the bereaved, and those without hope, </a:t>
            </a:r>
            <a:endParaRPr lang="en-US" sz="34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for </a:t>
            </a:r>
            <a:r>
              <a:rPr lang="en-US" sz="3600" dirty="0">
                <a:latin typeface="+mn-lt"/>
              </a:rPr>
              <a:t>the sick, the dying, and all who care for them, that, in his mercy, God will sustain them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with the knowledge of his presence;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to the Lord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GB" sz="24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Lord, have mercy.</a:t>
            </a:r>
            <a:endParaRPr lang="en-GB" sz="3600" dirty="0">
              <a:latin typeface="+mn-lt"/>
            </a:endParaRP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00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40354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Gracious </a:t>
            </a:r>
            <a:r>
              <a:rPr lang="en-US" sz="3600" dirty="0">
                <a:latin typeface="+mn-lt"/>
              </a:rPr>
              <a:t>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the comfort of all who sorrow,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the </a:t>
            </a:r>
            <a:r>
              <a:rPr lang="en-US" sz="3600" dirty="0">
                <a:latin typeface="+mn-lt"/>
              </a:rPr>
              <a:t>strength of all who suffer,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hear </a:t>
            </a:r>
            <a:r>
              <a:rPr lang="en-US" sz="3600" dirty="0">
                <a:latin typeface="+mn-lt"/>
              </a:rPr>
              <a:t>the prayers of your children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who </a:t>
            </a:r>
            <a:r>
              <a:rPr lang="en-US" sz="3600" dirty="0">
                <a:latin typeface="+mn-lt"/>
              </a:rPr>
              <a:t>cry out to you in their need.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In their afflictions show them your mercy,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give us, we pray, the strength to serve them, for the sake of him who suffered for us,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your Son Jesus Christ our Lord.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b="1" dirty="0" smtClean="0">
                <a:latin typeface="+mn-lt"/>
              </a:rPr>
              <a:t>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9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40354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Remembering </a:t>
            </a:r>
            <a:r>
              <a:rPr lang="en-US" sz="3600" dirty="0">
                <a:latin typeface="+mn-lt"/>
              </a:rPr>
              <a:t>those who have died,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all whose lives have ended in loneliness,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all who have offered their lives for the sake of </a:t>
            </a:r>
            <a:r>
              <a:rPr lang="en-US" sz="3600" dirty="0" smtClean="0">
                <a:latin typeface="+mn-lt"/>
              </a:rPr>
              <a:t>	others</a:t>
            </a:r>
            <a:r>
              <a:rPr lang="en-US" sz="3600" dirty="0">
                <a:latin typeface="+mn-lt"/>
              </a:rPr>
              <a:t>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</a:t>
            </a:r>
            <a:r>
              <a:rPr lang="en-US" sz="3600" dirty="0">
                <a:latin typeface="+mn-lt"/>
              </a:rPr>
              <a:t>remembering the saints and martyrs of every </a:t>
            </a:r>
            <a:r>
              <a:rPr lang="en-US" sz="3600" dirty="0" smtClean="0">
                <a:latin typeface="+mn-lt"/>
              </a:rPr>
              <a:t>	generation</a:t>
            </a:r>
            <a:r>
              <a:rPr lang="en-US" sz="3600" dirty="0">
                <a:latin typeface="+mn-lt"/>
              </a:rPr>
              <a:t>, </a:t>
            </a:r>
            <a:endParaRPr lang="en-US" sz="3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44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832206" y="650561"/>
            <a:ext cx="10359794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</a:p>
          <a:p>
            <a:pPr lvl="0"/>
            <a:endParaRPr lang="en-GB" sz="240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US" sz="3600" dirty="0" smtClean="0">
                <a:latin typeface="+mn-lt"/>
              </a:rPr>
              <a:t>Let us pray.</a:t>
            </a:r>
          </a:p>
          <a:p>
            <a:pPr lvl="0"/>
            <a:endParaRPr lang="en-GB" sz="28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Gracious and eternal God,</a:t>
            </a:r>
            <a:endParaRPr lang="en-GB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look with mercy on this your family, </a:t>
            </a:r>
          </a:p>
          <a:p>
            <a:r>
              <a:rPr lang="en-US" sz="3600" dirty="0" smtClean="0">
                <a:latin typeface="+mn-lt"/>
              </a:rPr>
              <a:t>for which our Lord Jesus Christ </a:t>
            </a:r>
          </a:p>
          <a:p>
            <a:r>
              <a:rPr lang="en-US" sz="3600" dirty="0" smtClean="0">
                <a:latin typeface="+mn-lt"/>
              </a:rPr>
              <a:t>was content to be betrayed</a:t>
            </a:r>
            <a:endParaRPr lang="en-GB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and given up into the hands of sinners </a:t>
            </a:r>
          </a:p>
          <a:p>
            <a:r>
              <a:rPr lang="en-US" sz="3600" dirty="0" smtClean="0">
                <a:latin typeface="+mn-lt"/>
              </a:rPr>
              <a:t>and to suffer death upon the cross; </a:t>
            </a:r>
          </a:p>
        </p:txBody>
      </p:sp>
    </p:spTree>
    <p:extLst>
      <p:ext uri="{BB962C8B-B14F-4D97-AF65-F5344CB8AC3E}">
        <p14:creationId xmlns:p14="http://schemas.microsoft.com/office/powerpoint/2010/main" val="3641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40354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that </a:t>
            </a:r>
            <a:r>
              <a:rPr lang="en-US" sz="3600" dirty="0">
                <a:latin typeface="+mn-lt"/>
              </a:rPr>
              <a:t>we also, inspired by their example,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may have grace to glorify Christ;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let </a:t>
            </a:r>
            <a:r>
              <a:rPr lang="en-US" sz="3600" dirty="0">
                <a:latin typeface="+mn-lt"/>
              </a:rPr>
              <a:t>us pray to the Lord</a:t>
            </a:r>
            <a:r>
              <a:rPr lang="en-US" sz="3600" dirty="0" smtClean="0">
                <a:latin typeface="+mn-lt"/>
              </a:rPr>
              <a:t>.</a:t>
            </a:r>
          </a:p>
          <a:p>
            <a:endParaRPr lang="en-GB" sz="3600" dirty="0">
              <a:latin typeface="+mn-lt"/>
            </a:endParaRPr>
          </a:p>
          <a:p>
            <a:r>
              <a:rPr lang="en-US" sz="3600" b="1" dirty="0">
                <a:latin typeface="+mn-lt"/>
              </a:rPr>
              <a:t>Lord, have mercy</a:t>
            </a:r>
            <a:r>
              <a:rPr lang="en-US" sz="3600" b="1" dirty="0" smtClean="0">
                <a:latin typeface="+mn-lt"/>
              </a:rPr>
              <a:t>.</a:t>
            </a:r>
          </a:p>
          <a:p>
            <a:endParaRPr lang="en-GB" sz="3600" dirty="0">
              <a:latin typeface="+mn-lt"/>
            </a:endParaRPr>
          </a:p>
          <a:p>
            <a:r>
              <a:rPr lang="en-US" sz="2400" dirty="0">
                <a:solidFill>
                  <a:srgbClr val="C00000"/>
                </a:solidFill>
                <a:latin typeface="+mn-lt"/>
              </a:rPr>
              <a:t>Silence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  <a:p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 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40354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Almighty </a:t>
            </a:r>
            <a:r>
              <a:rPr lang="en-US" sz="3600" dirty="0">
                <a:latin typeface="+mn-lt"/>
              </a:rPr>
              <a:t>and everlasting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whose Son Jesus Christ is the resurrection and </a:t>
            </a:r>
            <a:r>
              <a:rPr lang="en-US" sz="3600" dirty="0" smtClean="0">
                <a:latin typeface="+mn-lt"/>
              </a:rPr>
              <a:t>	the </a:t>
            </a:r>
            <a:r>
              <a:rPr lang="en-US" sz="3600" dirty="0">
                <a:latin typeface="+mn-lt"/>
              </a:rPr>
              <a:t>life: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set </a:t>
            </a:r>
            <a:r>
              <a:rPr lang="en-US" sz="3600" dirty="0">
                <a:latin typeface="+mn-lt"/>
              </a:rPr>
              <a:t>his passion, cross and death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between your judgement and our souls,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now </a:t>
            </a:r>
            <a:r>
              <a:rPr lang="en-US" sz="3600" dirty="0">
                <a:latin typeface="+mn-lt"/>
              </a:rPr>
              <a:t>and in the hour of our death,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bring us, with the whole creation,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to </a:t>
            </a:r>
            <a:r>
              <a:rPr lang="en-US" sz="3600" dirty="0">
                <a:latin typeface="+mn-lt"/>
              </a:rPr>
              <a:t>the light and glory of your kingdom;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through </a:t>
            </a:r>
            <a:r>
              <a:rPr lang="en-US" sz="3600" dirty="0">
                <a:latin typeface="+mn-lt"/>
              </a:rPr>
              <a:t>Jesus Christ our Lord. </a:t>
            </a:r>
            <a:r>
              <a:rPr lang="en-US" sz="3600" b="1" dirty="0">
                <a:latin typeface="+mn-lt"/>
              </a:rPr>
              <a:t>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19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dirty="0"/>
              <a:t>We say together the prayer that Jesus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dirty="0"/>
              <a:t>gave us:	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GB" altLang="en-US" sz="3600" b="1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Our Father in heaven,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hallowed be your Name,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your kingdom come,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your will be done,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on earth as in heaven.</a:t>
            </a:r>
          </a:p>
        </p:txBody>
      </p:sp>
    </p:spTree>
    <p:extLst>
      <p:ext uri="{BB962C8B-B14F-4D97-AF65-F5344CB8AC3E}">
        <p14:creationId xmlns:p14="http://schemas.microsoft.com/office/powerpoint/2010/main" val="4792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Give us today our daily bread.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Forgive us our sins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as we forgive those who sin against us.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Save us from the time of trial	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and deliver us from evil.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 the kingdom, the power and the glory </a:t>
            </a:r>
            <a:br>
              <a:rPr lang="en-GB" altLang="en-US" sz="3600" b="1" dirty="0"/>
            </a:br>
            <a:r>
              <a:rPr lang="en-GB" altLang="en-US" sz="3600" b="1" dirty="0"/>
              <a:t>	are yours,		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now and for ever. Amen. 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979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dirty="0"/>
              <a:t>As our Saviour taught his disciples, we pray: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/>
            </a:r>
            <a:br>
              <a:rPr lang="en-GB" altLang="en-US" sz="3600" b="1" dirty="0"/>
            </a:br>
            <a:r>
              <a:rPr lang="en-GB" altLang="en-US" sz="3600" b="1" dirty="0"/>
              <a:t>Our Father, who art in heaven,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hallowed be thy Name;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thy kingdom come;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thy will be done;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on earth as it is in heaven.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13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579688" y="328613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Give us this day our daily bread.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And forgive us our trespasses,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as we forgive those who trespass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	against us.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And lead us not into temptation;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but deliver us from evil.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 thine is the kingdom, the power, </a:t>
            </a:r>
            <a:br>
              <a:rPr lang="en-GB" altLang="en-US" sz="3600" b="1" dirty="0"/>
            </a:br>
            <a:r>
              <a:rPr lang="en-GB" altLang="en-US" sz="3600" b="1" dirty="0"/>
              <a:t>	and the glory,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/>
              <a:t>for ever and ever. Amen.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926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ubtit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149473" y="2485659"/>
            <a:ext cx="9612312" cy="512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GB" altLang="en-US" sz="3600" b="1" dirty="0" smtClean="0"/>
              <a:t>Hymn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667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55594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/>
            <a:r>
              <a:rPr lang="en-US" sz="3600" dirty="0">
                <a:latin typeface="+mn-lt"/>
              </a:rPr>
              <a:t>Most merciful 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who by the death and resurrection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of </a:t>
            </a:r>
            <a:r>
              <a:rPr lang="en-US" sz="3600" dirty="0">
                <a:latin typeface="+mn-lt"/>
              </a:rPr>
              <a:t>your Son Jesus Christ,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delivered </a:t>
            </a:r>
            <a:r>
              <a:rPr lang="en-US" sz="3600" dirty="0">
                <a:latin typeface="+mn-lt"/>
              </a:rPr>
              <a:t>and saved the world: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grant that by faith in him who suffered on the cross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we </a:t>
            </a:r>
            <a:r>
              <a:rPr lang="en-US" sz="3600" dirty="0">
                <a:latin typeface="+mn-lt"/>
              </a:rPr>
              <a:t>may triumph in the power of his victory;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through </a:t>
            </a:r>
            <a:r>
              <a:rPr lang="en-US" sz="3600" dirty="0">
                <a:latin typeface="+mn-lt"/>
              </a:rPr>
              <a:t>Jesus Christ our Lord. </a:t>
            </a:r>
            <a:r>
              <a:rPr lang="en-US" sz="3600" b="1" dirty="0">
                <a:latin typeface="+mn-lt"/>
              </a:rPr>
              <a:t>Amen</a:t>
            </a:r>
            <a:r>
              <a:rPr lang="en-US" sz="3600" b="1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17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342983" y="668215"/>
            <a:ext cx="1055594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/>
            <a:r>
              <a:rPr lang="en-US" sz="3600" dirty="0" smtClean="0">
                <a:latin typeface="+mn-lt"/>
              </a:rPr>
              <a:t>Almighty </a:t>
            </a:r>
            <a:r>
              <a:rPr lang="en-US" sz="3600" dirty="0">
                <a:latin typeface="+mn-lt"/>
              </a:rPr>
              <a:t>God,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whose most dear Son went not up to joy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but first he suffered pain,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and entered not into glory before he was crucified: mercifully grant that we, walking in the way of the </a:t>
            </a:r>
            <a:r>
              <a:rPr lang="en-US" sz="3600" dirty="0" smtClean="0">
                <a:latin typeface="+mn-lt"/>
              </a:rPr>
              <a:t>	cross</a:t>
            </a:r>
            <a:r>
              <a:rPr lang="en-US" sz="3600" dirty="0">
                <a:latin typeface="+mn-lt"/>
              </a:rPr>
              <a:t>, 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may </a:t>
            </a:r>
            <a:r>
              <a:rPr lang="en-US" sz="3600" dirty="0">
                <a:latin typeface="+mn-lt"/>
              </a:rPr>
              <a:t>find it to be the way of life and peace;</a:t>
            </a:r>
            <a:endParaRPr lang="en-GB" sz="3600" dirty="0">
              <a:latin typeface="+mn-lt"/>
            </a:endParaRPr>
          </a:p>
          <a:p>
            <a:r>
              <a:rPr lang="en-US" sz="3600" dirty="0">
                <a:latin typeface="+mn-lt"/>
              </a:rPr>
              <a:t>through Jesus Christ our Lord. </a:t>
            </a:r>
            <a:r>
              <a:rPr lang="en-US" sz="3600" b="1" dirty="0">
                <a:latin typeface="+mn-lt"/>
              </a:rPr>
              <a:t>Amen.</a:t>
            </a:r>
            <a:endParaRPr lang="en-GB" sz="3600" dirty="0">
              <a:latin typeface="+mn-lt"/>
            </a:endParaRPr>
          </a:p>
          <a:p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292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ctrTitle"/>
          </p:nvPr>
        </p:nvSpPr>
        <p:spPr bwMode="auto">
          <a:xfrm>
            <a:off x="2208214" y="2409825"/>
            <a:ext cx="8424618" cy="8022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400" b="1" dirty="0" smtClean="0"/>
              <a:t>GOOD FRIDAY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0483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832206" y="650561"/>
            <a:ext cx="1035979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600" dirty="0" smtClean="0">
                <a:latin typeface="+mn-lt"/>
              </a:rPr>
              <a:t>who is alive and glorified with you,</a:t>
            </a:r>
            <a:endParaRPr lang="en-GB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in the unity of the Holy Spirit,</a:t>
            </a:r>
            <a:endParaRPr lang="en-GB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one God, now and for ever. </a:t>
            </a:r>
            <a:r>
              <a:rPr lang="en-US" sz="3600" b="1" dirty="0" smtClean="0">
                <a:latin typeface="+mn-lt"/>
              </a:rPr>
              <a:t>Amen.</a:t>
            </a:r>
            <a:endParaRPr lang="en-GB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65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2400" dirty="0">
                <a:solidFill>
                  <a:srgbClr val="C00000"/>
                </a:solidFill>
                <a:latin typeface="+mn-lt"/>
              </a:rPr>
              <a:t>Old Testament reading: Isaiah 52:13 - </a:t>
            </a:r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53:12</a:t>
            </a:r>
          </a:p>
          <a:p>
            <a:pPr lvl="0" algn="ctr"/>
            <a:endParaRPr lang="en-US" sz="2400" dirty="0">
              <a:solidFill>
                <a:srgbClr val="C00000"/>
              </a:solidFill>
              <a:latin typeface="+mn-lt"/>
            </a:endParaRPr>
          </a:p>
          <a:p>
            <a:pPr lvl="0" algn="ctr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Silence</a:t>
            </a:r>
            <a:endParaRPr lang="en-GB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35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2400" dirty="0" smtClean="0">
                <a:solidFill>
                  <a:srgbClr val="C00000"/>
                </a:solidFill>
                <a:latin typeface="+mn-lt"/>
              </a:rPr>
              <a:t>Psalm 22</a:t>
            </a:r>
          </a:p>
          <a:p>
            <a:pPr lvl="0" algn="ctr"/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52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Epistle: 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10:16-25 or Hebrews 4:14-16; 5:7-9</a:t>
            </a:r>
          </a:p>
          <a:p>
            <a:pPr lvl="0" algn="ctr"/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Silence</a:t>
            </a:r>
            <a:endParaRPr kumimoji="0" lang="en-GB" alt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1148985" y="2479361"/>
            <a:ext cx="103597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ctr"/>
            <a:r>
              <a:rPr lang="en-GB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Hymn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2.xml><?xml version="1.0" encoding="utf-8"?>
<a:theme xmlns:a="http://schemas.openxmlformats.org/drawingml/2006/main" name="3573 MC Powerpoint – new bra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573 MC Powerpoint – new brand" id="{40FA8D40-8179-FD41-B856-9BC021558B60}" vid="{7A99158A-A386-0941-A99B-D287FA80D4AC}"/>
    </a:ext>
  </a:extLst>
</a:theme>
</file>

<file path=ppt/theme/theme3.xml><?xml version="1.0" encoding="utf-8"?>
<a:theme xmlns:a="http://schemas.openxmlformats.org/drawingml/2006/main" name="MC Section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7E88D43A-807D-3441-BDA7-18E05E2EA618}"/>
    </a:ext>
  </a:extLst>
</a:theme>
</file>

<file path=ppt/theme/theme4.xml><?xml version="1.0" encoding="utf-8"?>
<a:theme xmlns:a="http://schemas.openxmlformats.org/drawingml/2006/main" name="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5.xml><?xml version="1.0" encoding="utf-8"?>
<a:theme xmlns:a="http://schemas.openxmlformats.org/drawingml/2006/main" name="2_MC tex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7" id="{71F1F844-DA78-4447-A108-FEABDF8FC45F}" vid="{236811AE-EF1F-EB4B-BD5C-5C399254EF90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2982</Words>
  <Application>Microsoft Office PowerPoint</Application>
  <PresentationFormat>Widescreen</PresentationFormat>
  <Paragraphs>454</Paragraphs>
  <Slides>49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Arial</vt:lpstr>
      <vt:lpstr>Calibri</vt:lpstr>
      <vt:lpstr>Calibri Light</vt:lpstr>
      <vt:lpstr>Franklin Gothic Book</vt:lpstr>
      <vt:lpstr>Franklin Gothic Medium</vt:lpstr>
      <vt:lpstr>Symbol</vt:lpstr>
      <vt:lpstr>1_MC text slide</vt:lpstr>
      <vt:lpstr>3573 MC Powerpoint – new brand</vt:lpstr>
      <vt:lpstr>MC Section slide</vt:lpstr>
      <vt:lpstr>MC text slide</vt:lpstr>
      <vt:lpstr>2_MC text slide</vt:lpstr>
      <vt:lpstr>PowerPoint Presentation</vt:lpstr>
      <vt:lpstr>GOOD FRIDAY</vt:lpstr>
      <vt:lpstr>THE MINISTRY OF THE WORD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PROCLAMATION  OF THE CROSS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FRIDAY</vt:lpstr>
    </vt:vector>
  </TitlesOfParts>
  <Company>The Methodist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Morrell</dc:creator>
  <cp:lastModifiedBy>Emily Morrell</cp:lastModifiedBy>
  <cp:revision>69</cp:revision>
  <dcterms:created xsi:type="dcterms:W3CDTF">2022-11-15T14:42:56Z</dcterms:created>
  <dcterms:modified xsi:type="dcterms:W3CDTF">2023-11-07T14:43:49Z</dcterms:modified>
</cp:coreProperties>
</file>