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777" r:id="rId2"/>
    <p:sldMasterId id="2147483825" r:id="rId3"/>
  </p:sldMasterIdLst>
  <p:notesMasterIdLst>
    <p:notesMasterId r:id="rId39"/>
  </p:notesMasterIdLst>
  <p:handoutMasterIdLst>
    <p:handoutMasterId r:id="rId40"/>
  </p:handoutMasterIdLst>
  <p:sldIdLst>
    <p:sldId id="297" r:id="rId4"/>
    <p:sldId id="257" r:id="rId5"/>
    <p:sldId id="258" r:id="rId6"/>
    <p:sldId id="259" r:id="rId7"/>
    <p:sldId id="260" r:id="rId8"/>
    <p:sldId id="261" r:id="rId9"/>
    <p:sldId id="263" r:id="rId10"/>
    <p:sldId id="262" r:id="rId11"/>
    <p:sldId id="264" r:id="rId12"/>
    <p:sldId id="265" r:id="rId13"/>
    <p:sldId id="266" r:id="rId14"/>
    <p:sldId id="267" r:id="rId15"/>
    <p:sldId id="268" r:id="rId16"/>
    <p:sldId id="301" r:id="rId17"/>
    <p:sldId id="270" r:id="rId18"/>
    <p:sldId id="271" r:id="rId19"/>
    <p:sldId id="272" r:id="rId20"/>
    <p:sldId id="273" r:id="rId21"/>
    <p:sldId id="274" r:id="rId22"/>
    <p:sldId id="275" r:id="rId23"/>
    <p:sldId id="276" r:id="rId24"/>
    <p:sldId id="298" r:id="rId25"/>
    <p:sldId id="299" r:id="rId26"/>
    <p:sldId id="300" r:id="rId27"/>
    <p:sldId id="278" r:id="rId28"/>
    <p:sldId id="279" r:id="rId29"/>
    <p:sldId id="280" r:id="rId30"/>
    <p:sldId id="302" r:id="rId31"/>
    <p:sldId id="281" r:id="rId32"/>
    <p:sldId id="294" r:id="rId33"/>
    <p:sldId id="303" r:id="rId34"/>
    <p:sldId id="304" r:id="rId35"/>
    <p:sldId id="305" r:id="rId36"/>
    <p:sldId id="295" r:id="rId37"/>
    <p:sldId id="306" r:id="rId38"/>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0630"/>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61" autoAdjust="0"/>
  </p:normalViewPr>
  <p:slideViewPr>
    <p:cSldViewPr>
      <p:cViewPr>
        <p:scale>
          <a:sx n="100" d="100"/>
          <a:sy n="100" d="100"/>
        </p:scale>
        <p:origin x="720" y="210"/>
      </p:cViewPr>
      <p:guideLst>
        <p:guide orient="horz" pos="983"/>
        <p:guide pos="476"/>
        <p:guide pos="3932"/>
      </p:guideLst>
    </p:cSldViewPr>
  </p:slideViewPr>
  <p:outlineViewPr>
    <p:cViewPr>
      <p:scale>
        <a:sx n="33" d="100"/>
        <a:sy n="33" d="100"/>
      </p:scale>
      <p:origin x="0" y="4320"/>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8"/>
  <c:chart>
    <c:autoTitleDeleted val="1"/>
    <c:plotArea>
      <c:layout>
        <c:manualLayout>
          <c:layoutTarget val="inner"/>
          <c:xMode val="edge"/>
          <c:yMode val="edge"/>
          <c:x val="0.17275970632391799"/>
          <c:y val="0.22067606454537902"/>
          <c:w val="0.78336159430371299"/>
          <c:h val="0.67459389184392204"/>
        </c:manualLayout>
      </c:layout>
      <c:barChart>
        <c:barDir val="col"/>
        <c:grouping val="clustered"/>
        <c:ser>
          <c:idx val="0"/>
          <c:order val="0"/>
          <c:dLbls>
            <c:numFmt formatCode="0" sourceLinked="0"/>
            <c:txPr>
              <a:bodyPr/>
              <a:lstStyle/>
              <a:p>
                <a:pPr>
                  <a:defRPr lang="en-GB">
                    <a:latin typeface="Calibri"/>
                  </a:defRPr>
                </a:pPr>
                <a:endParaRPr lang="en-US"/>
              </a:p>
            </c:txPr>
            <c:dLblPos val="outEnd"/>
            <c:showVal val="1"/>
          </c:dLbls>
          <c:cat>
            <c:strRef>
              <c:f>Sheet1!$B$1:$G$1</c:f>
              <c:strCache>
                <c:ptCount val="6"/>
                <c:pt idx="0">
                  <c:v>1900</c:v>
                </c:pt>
                <c:pt idx="1">
                  <c:v>1940</c:v>
                </c:pt>
                <c:pt idx="2">
                  <c:v>1970</c:v>
                </c:pt>
                <c:pt idx="3">
                  <c:v>1990</c:v>
                </c:pt>
                <c:pt idx="4">
                  <c:v>2000</c:v>
                </c:pt>
                <c:pt idx="5">
                  <c:v>2010</c:v>
                </c:pt>
              </c:strCache>
            </c:strRef>
          </c:cat>
          <c:val>
            <c:numRef>
              <c:f>Sheet1!$B$2:$G$2</c:f>
              <c:numCache>
                <c:formatCode>General</c:formatCode>
                <c:ptCount val="6"/>
                <c:pt idx="0">
                  <c:v>55</c:v>
                </c:pt>
                <c:pt idx="1">
                  <c:v>36</c:v>
                </c:pt>
                <c:pt idx="2">
                  <c:v>14</c:v>
                </c:pt>
                <c:pt idx="3">
                  <c:v>7</c:v>
                </c:pt>
                <c:pt idx="4">
                  <c:v>5.6999998092651367</c:v>
                </c:pt>
                <c:pt idx="5">
                  <c:v>5.0999999999999996</c:v>
                </c:pt>
              </c:numCache>
            </c:numRef>
          </c:val>
        </c:ser>
        <c:axId val="103147776"/>
        <c:axId val="103448576"/>
      </c:barChart>
      <c:catAx>
        <c:axId val="103147776"/>
        <c:scaling>
          <c:orientation val="minMax"/>
        </c:scaling>
        <c:axPos val="b"/>
        <c:numFmt formatCode="General" sourceLinked="1"/>
        <c:tickLblPos val="low"/>
        <c:txPr>
          <a:bodyPr rot="0" vert="horz"/>
          <a:lstStyle/>
          <a:p>
            <a:pPr>
              <a:defRPr lang="en-GB">
                <a:latin typeface="Calibri"/>
              </a:defRPr>
            </a:pPr>
            <a:endParaRPr lang="en-US"/>
          </a:p>
        </c:txPr>
        <c:crossAx val="103448576"/>
        <c:crosses val="autoZero"/>
        <c:auto val="1"/>
        <c:lblAlgn val="ctr"/>
        <c:lblOffset val="100"/>
        <c:tickLblSkip val="1"/>
        <c:tickMarkSkip val="1"/>
      </c:catAx>
      <c:valAx>
        <c:axId val="103448576"/>
        <c:scaling>
          <c:orientation val="minMax"/>
        </c:scaling>
        <c:axPos val="l"/>
        <c:majorGridlines/>
        <c:title>
          <c:tx>
            <c:rich>
              <a:bodyPr/>
              <a:lstStyle/>
              <a:p>
                <a:pPr>
                  <a:defRPr lang="en-GB" sz="1798" b="0" i="0" u="none" strike="noStrike" baseline="0">
                    <a:solidFill>
                      <a:srgbClr val="000000"/>
                    </a:solidFill>
                    <a:latin typeface="Calibri"/>
                    <a:ea typeface="Calibri"/>
                    <a:cs typeface="Calibri"/>
                  </a:defRPr>
                </a:pPr>
                <a:r>
                  <a:rPr lang="en-US"/>
                  <a:t>% of children attending</a:t>
                </a:r>
              </a:p>
            </c:rich>
          </c:tx>
          <c:layout>
            <c:manualLayout>
              <c:xMode val="edge"/>
              <c:yMode val="edge"/>
              <c:x val="4.0233918128654921E-2"/>
              <c:y val="0.30277921711399003"/>
            </c:manualLayout>
          </c:layout>
        </c:title>
        <c:numFmt formatCode="0" sourceLinked="0"/>
        <c:tickLblPos val="low"/>
        <c:txPr>
          <a:bodyPr rot="0" vert="horz"/>
          <a:lstStyle/>
          <a:p>
            <a:pPr>
              <a:defRPr lang="en-GB">
                <a:latin typeface="Calibri"/>
              </a:defRPr>
            </a:pPr>
            <a:endParaRPr lang="en-US"/>
          </a:p>
        </c:txPr>
        <c:crossAx val="103147776"/>
        <c:crosses val="autoZero"/>
        <c:crossBetween val="between"/>
      </c:valAx>
      <c:spPr>
        <a:noFill/>
        <a:ln w="25370">
          <a:noFill/>
        </a:ln>
      </c:spPr>
    </c:plotArea>
    <c:plotVisOnly val="1"/>
    <c:dispBlanksAs val="gap"/>
  </c:chart>
  <c:txPr>
    <a:bodyPr/>
    <a:lstStyle/>
    <a:p>
      <a:pPr>
        <a:defRPr sz="1798"/>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BC5AE9-8129-094A-908A-25D5AB497EA1}" type="datetimeFigureOut">
              <a:rPr lang="en-US" smtClean="0"/>
              <a:pPr/>
              <a:t>5/20/2013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FA12D4-6EE8-C54E-B269-C36F03F8DE4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512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mc="http://schemas.openxmlformats.org/markup-compatibility/2006" xmlns:mv="urn:schemas-microsoft-com:mac:vml" xmlns:p14="http://schemas.microsoft.com/office/powerpoint/2010/main" xmlns="" val="364740842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igbible.org.uk/2009/07/knowledge-of-the-bible-is-declining-researchers-sa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ethodist.org.uk/ministers-and-office-holders/statistics-for-missio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rierleyconsultancy.com/images/CS4.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 val="4121782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solidFill>
            <a:srgbClr val="FFFFFF"/>
          </a:solidFill>
          <a:ln/>
        </p:spPr>
      </p:sp>
      <p:sp>
        <p:nvSpPr>
          <p:cNvPr id="46083" name="Rectangle 2"/>
          <p:cNvSpPr>
            <a:spLocks noGrp="1" noChangeArrowheads="1"/>
          </p:cNvSpPr>
          <p:nvPr>
            <p:ph type="body" idx="1"/>
          </p:nvPr>
        </p:nvSpPr>
        <p:spPr>
          <a:noFill/>
          <a:ln/>
        </p:spPr>
        <p:txBody>
          <a:bodyPr/>
          <a:lstStyle/>
          <a:p>
            <a:pPr marL="39688" eaLnBrk="1" hangingPunct="1">
              <a:spcBef>
                <a:spcPts val="413"/>
              </a:spcBef>
            </a:pPr>
            <a:r>
              <a:rPr lang="en-US" smtClean="0">
                <a:solidFill>
                  <a:srgbClr val="000000"/>
                </a:solidFill>
                <a:cs typeface="Arial" charset="0"/>
                <a:sym typeface="Arial" charset="0"/>
              </a:rPr>
              <a:t> ‘National Biblical Literacy Survey’ Durham University Study (2009)</a:t>
            </a:r>
            <a:r>
              <a:rPr lang="en-US" smtClean="0">
                <a:solidFill>
                  <a:srgbClr val="000000"/>
                </a:solidFill>
                <a:latin typeface="MS PGothic" pitchFamily="34" charset="-128"/>
                <a:ea typeface="ヒラギノ角ゴ ProN W3" charset="0"/>
                <a:cs typeface="ヒラギノ角ゴ ProN W3" charset="0"/>
                <a:sym typeface="MS PGothic" pitchFamily="34" charset="-128"/>
              </a:rPr>
              <a:t/>
            </a:r>
            <a:br>
              <a:rPr lang="en-US" smtClean="0">
                <a:solidFill>
                  <a:srgbClr val="000000"/>
                </a:solidFill>
                <a:latin typeface="MS PGothic" pitchFamily="34" charset="-128"/>
                <a:ea typeface="ヒラギノ角ゴ ProN W3" charset="0"/>
                <a:cs typeface="ヒラギノ角ゴ ProN W3" charset="0"/>
                <a:sym typeface="MS PGothic" pitchFamily="34" charset="-128"/>
              </a:rPr>
            </a:br>
            <a:r>
              <a:rPr lang="en-US" smtClean="0">
                <a:solidFill>
                  <a:srgbClr val="000000"/>
                </a:solidFill>
                <a:cs typeface="Arial" charset="0"/>
                <a:sym typeface="Arial" charset="0"/>
              </a:rPr>
              <a:t>(</a:t>
            </a:r>
            <a:r>
              <a:rPr lang="en-US" u="sng" smtClean="0">
                <a:solidFill>
                  <a:srgbClr val="009999"/>
                </a:solidFill>
                <a:cs typeface="Arial" charset="0"/>
                <a:sym typeface="Arial" charset="0"/>
                <a:hlinkClick r:id="rId3"/>
              </a:rPr>
              <a:t>http://bigbible.org.uk/2009/07/knowledge-of-the-bible-is-declining-researchers-say</a:t>
            </a:r>
            <a:r>
              <a:rPr lang="en-US" smtClean="0">
                <a:solidFill>
                  <a:srgbClr val="000000"/>
                </a:solidFill>
                <a:cs typeface="Arial" charset="0"/>
                <a:sym typeface="Arial"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solidFill>
            <a:srgbClr val="FFFFFF"/>
          </a:solidFill>
          <a:ln/>
        </p:spPr>
      </p:sp>
      <p:sp>
        <p:nvSpPr>
          <p:cNvPr id="47107" name="Rectangle 2"/>
          <p:cNvSpPr>
            <a:spLocks noGrp="1" noChangeArrowheads="1"/>
          </p:cNvSpPr>
          <p:nvPr>
            <p:ph type="body" idx="1"/>
          </p:nvPr>
        </p:nvSpPr>
        <p:spPr>
          <a:noFill/>
          <a:ln/>
        </p:spPr>
        <p:txBody>
          <a:bodyPr/>
          <a:lstStyle/>
          <a:p>
            <a:pPr marL="39688" eaLnBrk="1" hangingPunct="1">
              <a:spcBef>
                <a:spcPts val="413"/>
              </a:spcBef>
            </a:pPr>
            <a:r>
              <a:rPr lang="en-US" smtClean="0">
                <a:solidFill>
                  <a:srgbClr val="000000"/>
                </a:solidFill>
                <a:cs typeface="Arial" charset="0"/>
                <a:sym typeface="Arial" charset="0"/>
              </a:rPr>
              <a:t>Data taken from:</a:t>
            </a:r>
          </a:p>
          <a:p>
            <a:pPr marL="39688" eaLnBrk="1" hangingPunct="1">
              <a:spcBef>
                <a:spcPts val="413"/>
              </a:spcBef>
            </a:pPr>
            <a:endParaRPr lang="en-US" sz="2200" smtClean="0">
              <a:latin typeface="Lucida Grande" charset="0"/>
              <a:ea typeface="Lucida Grande" charset="0"/>
              <a:cs typeface="Lucida Grande" charset="0"/>
              <a:sym typeface="Lucida Grande" charset="0"/>
            </a:endParaRPr>
          </a:p>
          <a:p>
            <a:pPr marL="39688" eaLnBrk="1" hangingPunct="1">
              <a:spcBef>
                <a:spcPts val="413"/>
              </a:spcBef>
            </a:pPr>
            <a:r>
              <a:rPr lang="en-US" smtClean="0">
                <a:solidFill>
                  <a:srgbClr val="000000"/>
                </a:solidFill>
                <a:cs typeface="Arial" charset="0"/>
                <a:sym typeface="Arial" charset="0"/>
              </a:rPr>
              <a:t>• a Guardian article by Linda Woodhead, ‘Mind, body and spirit: it’s the de-reformation of religion’ (7</a:t>
            </a:r>
            <a:r>
              <a:rPr lang="en-US" baseline="30000" smtClean="0">
                <a:solidFill>
                  <a:srgbClr val="000000"/>
                </a:solidFill>
                <a:cs typeface="Arial" charset="0"/>
                <a:sym typeface="Arial" charset="0"/>
              </a:rPr>
              <a:t>th</a:t>
            </a:r>
            <a:r>
              <a:rPr lang="en-US" smtClean="0">
                <a:solidFill>
                  <a:srgbClr val="000000"/>
                </a:solidFill>
                <a:cs typeface="Arial" charset="0"/>
                <a:sym typeface="Arial" charset="0"/>
              </a:rPr>
              <a:t> May, 2012), who cites her source as </a:t>
            </a:r>
            <a:r>
              <a:rPr lang="en-US" i="1" smtClean="0">
                <a:solidFill>
                  <a:srgbClr val="000000"/>
                </a:solidFill>
                <a:cs typeface="Arial" charset="0"/>
                <a:sym typeface="Arial" charset="0"/>
              </a:rPr>
              <a:t>British Religion in Numbers</a:t>
            </a:r>
            <a:r>
              <a:rPr lang="en-US" smtClean="0">
                <a:solidFill>
                  <a:srgbClr val="000000"/>
                </a:solidFill>
                <a:cs typeface="Arial" charset="0"/>
                <a:sym typeface="Arial" charset="0"/>
              </a:rPr>
              <a:t>. See  www.guardian.co.uk/commentisfree/belief/2012/may/07/mind-body-spirit-dereformation-religion</a:t>
            </a:r>
          </a:p>
          <a:p>
            <a:pPr marL="39688" eaLnBrk="1" hangingPunct="1">
              <a:spcBef>
                <a:spcPts val="413"/>
              </a:spcBef>
            </a:pPr>
            <a:endParaRPr lang="en-US" smtClean="0">
              <a:solidFill>
                <a:srgbClr val="000000"/>
              </a:solidFill>
              <a:cs typeface="Arial" charset="0"/>
              <a:sym typeface="Arial" charset="0"/>
            </a:endParaRPr>
          </a:p>
          <a:p>
            <a:pPr marL="39688" eaLnBrk="1" hangingPunct="1">
              <a:spcBef>
                <a:spcPts val="413"/>
              </a:spcBef>
            </a:pPr>
            <a:r>
              <a:rPr lang="en-US" smtClean="0">
                <a:solidFill>
                  <a:srgbClr val="000000"/>
                </a:solidFill>
                <a:cs typeface="Arial" charset="0"/>
                <a:sym typeface="Arial" charset="0"/>
              </a:rPr>
              <a:t>• A 2003 MORI Social Research Interest poll, conducted for the BBC’s ‘Heaven and Earth’ show. See www.ipsos-mori.com/researchpublications/researcharchive/poll.aspx?oItemId=773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solidFill>
            <a:srgbClr val="FFFFFF"/>
          </a:solidFill>
          <a:ln/>
        </p:spPr>
      </p:sp>
      <p:sp>
        <p:nvSpPr>
          <p:cNvPr id="48131" name="Rectangle 2"/>
          <p:cNvSpPr>
            <a:spLocks noGrp="1" noChangeArrowheads="1"/>
          </p:cNvSpPr>
          <p:nvPr>
            <p:ph type="body" idx="1"/>
          </p:nvPr>
        </p:nvSpPr>
        <p:spPr>
          <a:noFill/>
          <a:ln/>
        </p:spPr>
        <p:txBody>
          <a:bodyPr/>
          <a:lstStyle/>
          <a:p>
            <a:pPr marL="39688" eaLnBrk="1" hangingPunct="1">
              <a:spcBef>
                <a:spcPts val="413"/>
              </a:spcBef>
            </a:pPr>
            <a:r>
              <a:rPr lang="en-US" dirty="0" smtClean="0">
                <a:solidFill>
                  <a:srgbClr val="000000"/>
                </a:solidFill>
                <a:cs typeface="Arial" charset="0"/>
                <a:sym typeface="Arial" charset="0"/>
              </a:rPr>
              <a:t>The data for Methodist Churches has been taken from Methodist Statistics for Mission, </a:t>
            </a:r>
            <a:r>
              <a:rPr lang="en-US" u="sng" dirty="0" smtClean="0">
                <a:solidFill>
                  <a:srgbClr val="009999"/>
                </a:solidFill>
                <a:cs typeface="Arial" charset="0"/>
                <a:sym typeface="Arial" charset="0"/>
                <a:hlinkClick r:id="rId3"/>
              </a:rPr>
              <a:t>http://www.methodist.org.uk/ministers-and-office-holders/statistics-for-mission</a:t>
            </a:r>
            <a:r>
              <a:rPr lang="en-US" dirty="0" smtClean="0">
                <a:solidFill>
                  <a:srgbClr val="000000"/>
                </a:solidFill>
                <a:cs typeface="Arial" charset="0"/>
                <a:sym typeface="Arial" charset="0"/>
              </a:rPr>
              <a:t>)</a:t>
            </a:r>
          </a:p>
          <a:p>
            <a:pPr marL="39688" eaLnBrk="1" hangingPunct="1">
              <a:spcBef>
                <a:spcPts val="413"/>
              </a:spcBef>
            </a:pPr>
            <a:endParaRPr lang="en-US" sz="2200" dirty="0" smtClean="0">
              <a:latin typeface="Lucida Grande" charset="0"/>
              <a:ea typeface="Lucida Grande" charset="0"/>
              <a:cs typeface="Lucida Grande" charset="0"/>
              <a:sym typeface="Lucida Grande" charset="0"/>
            </a:endParaRPr>
          </a:p>
          <a:p>
            <a:pPr marL="39688" eaLnBrk="1" hangingPunct="1">
              <a:spcBef>
                <a:spcPts val="413"/>
              </a:spcBef>
            </a:pPr>
            <a:r>
              <a:rPr lang="en-US" dirty="0" smtClean="0">
                <a:solidFill>
                  <a:srgbClr val="000000"/>
                </a:solidFill>
                <a:cs typeface="Arial" charset="0"/>
                <a:sym typeface="Arial" charset="0"/>
              </a:rPr>
              <a:t>The data for ‘all churches’ is taken from BRIN, compiled from data in Religious Trends 3 and Religious Trends 7 </a:t>
            </a:r>
            <a:r>
              <a:rPr lang="en-US" dirty="0" smtClean="0">
                <a:solidFill>
                  <a:srgbClr val="000000"/>
                </a:solidFill>
                <a:latin typeface="MS PGothic" pitchFamily="34" charset="-128"/>
                <a:ea typeface="ヒラギノ角ゴ ProN W3" charset="0"/>
                <a:cs typeface="ヒラギノ角ゴ ProN W3" charset="0"/>
                <a:sym typeface="MS PGothic" pitchFamily="34" charset="-128"/>
              </a:rPr>
              <a:t/>
            </a:r>
            <a:br>
              <a:rPr lang="en-US" dirty="0" smtClean="0">
                <a:solidFill>
                  <a:srgbClr val="000000"/>
                </a:solidFill>
                <a:latin typeface="MS PGothic" pitchFamily="34" charset="-128"/>
                <a:ea typeface="ヒラギノ角ゴ ProN W3" charset="0"/>
                <a:cs typeface="ヒラギノ角ゴ ProN W3" charset="0"/>
                <a:sym typeface="MS PGothic" pitchFamily="34" charset="-128"/>
              </a:rPr>
            </a:br>
            <a:r>
              <a:rPr lang="en-US" u="sng" dirty="0" smtClean="0">
                <a:solidFill>
                  <a:srgbClr val="009999"/>
                </a:solidFill>
                <a:cs typeface="Arial" charset="0"/>
                <a:sym typeface="Arial" charset="0"/>
              </a:rPr>
              <a:t>www.brin.ac.uk/news/2011/church-attendance-in-england-1980-2005</a:t>
            </a:r>
            <a:r>
              <a:rPr lang="en-US" u="none" dirty="0" smtClean="0">
                <a:solidFill>
                  <a:srgbClr val="009999"/>
                </a:solidFill>
                <a:cs typeface="Arial" charset="0"/>
                <a:sym typeface="Arial" charset="0"/>
              </a:rPr>
              <a:t> Permission applied for.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solidFill>
            <a:srgbClr val="FFFFFF"/>
          </a:solidFill>
          <a:ln/>
        </p:spPr>
      </p:sp>
      <p:sp>
        <p:nvSpPr>
          <p:cNvPr id="39939" name="Rectangle 2"/>
          <p:cNvSpPr>
            <a:spLocks noGrp="1" noChangeArrowheads="1"/>
          </p:cNvSpPr>
          <p:nvPr>
            <p:ph type="body" idx="1"/>
          </p:nvPr>
        </p:nvSpPr>
        <p:spPr>
          <a:noFill/>
          <a:ln/>
        </p:spPr>
        <p:txBody>
          <a:bodyPr/>
          <a:lstStyle/>
          <a:p>
            <a:pPr marL="39688" eaLnBrk="1" hangingPunct="1">
              <a:spcBef>
                <a:spcPts val="413"/>
              </a:spcBef>
            </a:pPr>
            <a:r>
              <a:rPr lang="en-US" smtClean="0">
                <a:solidFill>
                  <a:srgbClr val="000000"/>
                </a:solidFill>
                <a:cs typeface="Arial" charset="0"/>
                <a:sym typeface="Arial" charset="0"/>
              </a:rPr>
              <a:t>Painting by Sophie Hacker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 val="363907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solidFill>
            <a:srgbClr val="FFFFFF"/>
          </a:solidFill>
          <a:ln/>
        </p:spPr>
      </p:sp>
      <p:sp>
        <p:nvSpPr>
          <p:cNvPr id="40963" name="Rectangle 2"/>
          <p:cNvSpPr>
            <a:spLocks noGrp="1" noChangeArrowheads="1"/>
          </p:cNvSpPr>
          <p:nvPr>
            <p:ph type="body" idx="1"/>
          </p:nvPr>
        </p:nvSpPr>
        <p:spPr>
          <a:noFill/>
          <a:ln/>
        </p:spPr>
        <p:txBody>
          <a:bodyPr/>
          <a:lstStyle/>
          <a:p>
            <a:pPr marL="39688" eaLnBrk="1" hangingPunct="1">
              <a:spcBef>
                <a:spcPts val="413"/>
              </a:spcBef>
            </a:pPr>
            <a:r>
              <a:rPr lang="en-US" smtClean="0">
                <a:solidFill>
                  <a:srgbClr val="000000"/>
                </a:solidFill>
                <a:cs typeface="Arial" charset="0"/>
                <a:sym typeface="Arial" charset="0"/>
              </a:rPr>
              <a:t>Image taken from www.cartoonchurch.com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solidFill>
            <a:srgbClr val="FFFFFF"/>
          </a:solidFill>
          <a:ln/>
        </p:spPr>
      </p:sp>
      <p:sp>
        <p:nvSpPr>
          <p:cNvPr id="41987" name="Rectangle 2"/>
          <p:cNvSpPr>
            <a:spLocks noGrp="1" noChangeArrowheads="1"/>
          </p:cNvSpPr>
          <p:nvPr>
            <p:ph type="body" idx="1"/>
          </p:nvPr>
        </p:nvSpPr>
        <p:spPr>
          <a:noFill/>
          <a:ln/>
        </p:spPr>
        <p:txBody>
          <a:bodyPr/>
          <a:lstStyle/>
          <a:p>
            <a:pPr marL="39688" eaLnBrk="1" hangingPunct="1">
              <a:spcBef>
                <a:spcPts val="413"/>
              </a:spcBef>
            </a:pPr>
            <a:r>
              <a:rPr lang="en-US" smtClean="0">
                <a:solidFill>
                  <a:srgbClr val="000000"/>
                </a:solidFill>
                <a:cs typeface="Arial" charset="0"/>
                <a:sym typeface="Arial" charset="0"/>
              </a:rPr>
              <a:t>Image taken from www.cartoonchurch.com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solidFill>
            <a:srgbClr val="FFFFFF"/>
          </a:solidFill>
          <a:ln/>
        </p:spPr>
      </p:sp>
      <p:sp>
        <p:nvSpPr>
          <p:cNvPr id="43011" name="Rectangle 2"/>
          <p:cNvSpPr>
            <a:spLocks noGrp="1" noChangeArrowheads="1"/>
          </p:cNvSpPr>
          <p:nvPr>
            <p:ph type="body" idx="1"/>
          </p:nvPr>
        </p:nvSpPr>
        <p:spPr>
          <a:noFill/>
          <a:ln/>
        </p:spPr>
        <p:txBody>
          <a:bodyPr/>
          <a:lstStyle/>
          <a:p>
            <a:pPr marL="39688" eaLnBrk="1" hangingPunct="1">
              <a:spcBef>
                <a:spcPts val="413"/>
              </a:spcBef>
            </a:pPr>
            <a:r>
              <a:rPr lang="en-US" dirty="0" smtClean="0">
                <a:solidFill>
                  <a:srgbClr val="000000"/>
                </a:solidFill>
                <a:cs typeface="Arial" charset="0"/>
                <a:sym typeface="Arial" charset="0"/>
              </a:rPr>
              <a:t>Image taken from </a:t>
            </a:r>
            <a:r>
              <a:rPr lang="en-US" dirty="0" err="1" smtClean="0">
                <a:solidFill>
                  <a:srgbClr val="000000"/>
                </a:solidFill>
                <a:cs typeface="Arial" charset="0"/>
                <a:sym typeface="Arial" charset="0"/>
              </a:rPr>
              <a:t>www.cartoonchurch.com</a:t>
            </a:r>
            <a:endParaRPr lang="en-US" dirty="0" smtClean="0">
              <a:solidFill>
                <a:srgbClr val="000000"/>
              </a:solidFill>
              <a:cs typeface="Arial" charset="0"/>
              <a:sym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solidFill>
            <a:srgbClr val="FFFFFF"/>
          </a:solidFill>
          <a:ln/>
        </p:spPr>
      </p:sp>
      <p:sp>
        <p:nvSpPr>
          <p:cNvPr id="44035" name="Rectangle 2"/>
          <p:cNvSpPr>
            <a:spLocks noGrp="1" noChangeArrowheads="1"/>
          </p:cNvSpPr>
          <p:nvPr>
            <p:ph type="body" idx="1"/>
          </p:nvPr>
        </p:nvSpPr>
        <p:spPr>
          <a:noFill/>
          <a:ln/>
        </p:spPr>
        <p:txBody>
          <a:bodyPr/>
          <a:lstStyle/>
          <a:p>
            <a:pPr marL="39688" eaLnBrk="1" hangingPunct="1">
              <a:spcBef>
                <a:spcPts val="413"/>
              </a:spcBef>
            </a:pPr>
            <a:r>
              <a:rPr lang="en-US" smtClean="0">
                <a:solidFill>
                  <a:srgbClr val="000000"/>
                </a:solidFill>
                <a:cs typeface="Arial" charset="0"/>
                <a:sym typeface="Arial" charset="0"/>
              </a:rPr>
              <a:t>Image taken from www.cartoonchurch.com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 val="283587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solidFill>
            <a:srgbClr val="FFFFFF"/>
          </a:solidFill>
          <a:ln/>
        </p:spPr>
      </p:sp>
      <p:sp>
        <p:nvSpPr>
          <p:cNvPr id="45059" name="Rectangle 2"/>
          <p:cNvSpPr>
            <a:spLocks noGrp="1" noChangeArrowheads="1"/>
          </p:cNvSpPr>
          <p:nvPr>
            <p:ph type="body" idx="1"/>
          </p:nvPr>
        </p:nvSpPr>
        <p:spPr>
          <a:noFill/>
          <a:ln/>
        </p:spPr>
        <p:txBody>
          <a:bodyPr/>
          <a:lstStyle/>
          <a:p>
            <a:pPr marL="39688" eaLnBrk="1" hangingPunct="1">
              <a:spcBef>
                <a:spcPts val="413"/>
              </a:spcBef>
            </a:pPr>
            <a:r>
              <a:rPr lang="en-US" dirty="0" smtClean="0">
                <a:solidFill>
                  <a:srgbClr val="000000"/>
                </a:solidFill>
                <a:latin typeface="Calibri" charset="0"/>
                <a:ea typeface="Calibri" charset="0"/>
                <a:cs typeface="Calibri" charset="0"/>
                <a:sym typeface="Calibri" charset="0"/>
              </a:rPr>
              <a:t>Taken from Peter </a:t>
            </a:r>
            <a:r>
              <a:rPr lang="en-US" dirty="0" err="1" smtClean="0">
                <a:solidFill>
                  <a:srgbClr val="000000"/>
                </a:solidFill>
                <a:latin typeface="Calibri" charset="0"/>
                <a:ea typeface="Calibri" charset="0"/>
                <a:cs typeface="Calibri" charset="0"/>
                <a:sym typeface="Calibri" charset="0"/>
              </a:rPr>
              <a:t>Brierley</a:t>
            </a:r>
            <a:r>
              <a:rPr lang="en-US" dirty="0" smtClean="0">
                <a:solidFill>
                  <a:srgbClr val="000000"/>
                </a:solidFill>
                <a:latin typeface="Calibri" charset="0"/>
                <a:ea typeface="Calibri" charset="0"/>
                <a:cs typeface="Calibri" charset="0"/>
                <a:sym typeface="Calibri" charset="0"/>
              </a:rPr>
              <a:t> </a:t>
            </a:r>
            <a:r>
              <a:rPr lang="en-US" dirty="0" smtClean="0">
                <a:solidFill>
                  <a:srgbClr val="000000"/>
                </a:solidFill>
                <a:latin typeface="Calibri Italic" charset="0"/>
                <a:ea typeface="Calibri Italic" charset="0"/>
                <a:cs typeface="Calibri Italic" charset="0"/>
                <a:sym typeface="Calibri Italic" charset="0"/>
              </a:rPr>
              <a:t>UK Church Statistics 2005-2015</a:t>
            </a:r>
            <a:r>
              <a:rPr lang="en-US" dirty="0" smtClean="0">
                <a:solidFill>
                  <a:srgbClr val="000000"/>
                </a:solidFill>
                <a:latin typeface="Calibri" charset="0"/>
                <a:ea typeface="Calibri" charset="0"/>
                <a:cs typeface="Calibri" charset="0"/>
                <a:sym typeface="Calibri" charset="0"/>
              </a:rPr>
              <a:t> (</a:t>
            </a:r>
            <a:r>
              <a:rPr lang="en-US" dirty="0" err="1" smtClean="0">
                <a:solidFill>
                  <a:srgbClr val="000000"/>
                </a:solidFill>
                <a:latin typeface="Calibri" charset="0"/>
                <a:ea typeface="Calibri" charset="0"/>
                <a:cs typeface="Calibri" charset="0"/>
                <a:sym typeface="Calibri" charset="0"/>
              </a:rPr>
              <a:t>Tonbridge</a:t>
            </a:r>
            <a:r>
              <a:rPr lang="en-US" dirty="0" smtClean="0">
                <a:solidFill>
                  <a:srgbClr val="000000"/>
                </a:solidFill>
                <a:latin typeface="Calibri" charset="0"/>
                <a:ea typeface="Calibri" charset="0"/>
                <a:cs typeface="Calibri" charset="0"/>
                <a:sym typeface="Calibri" charset="0"/>
              </a:rPr>
              <a:t>: ADBC Publishers, 2011). The section ‘British Society and the Sunday School Movement’ can be downloaded for free at  </a:t>
            </a:r>
            <a:r>
              <a:rPr lang="en-US" u="sng" dirty="0" smtClean="0">
                <a:solidFill>
                  <a:srgbClr val="009999"/>
                </a:solidFill>
                <a:latin typeface="Calibri" charset="0"/>
                <a:ea typeface="Calibri" charset="0"/>
                <a:cs typeface="Calibri" charset="0"/>
                <a:sym typeface="Calibri" charset="0"/>
                <a:hlinkClick r:id="rId3"/>
              </a:rPr>
              <a:t>www.brierleyconsultancy.com/images/CS4.pdf</a:t>
            </a:r>
            <a:r>
              <a:rPr lang="en-US" dirty="0" smtClean="0">
                <a:solidFill>
                  <a:srgbClr val="000000"/>
                </a:solidFill>
                <a:latin typeface="Calibri" charset="0"/>
                <a:ea typeface="Calibri" charset="0"/>
                <a:cs typeface="Calibri" charset="0"/>
                <a:sym typeface="Calibri" charset="0"/>
              </a:rPr>
              <a:t> </a:t>
            </a:r>
          </a:p>
          <a:p>
            <a:pPr marL="39688" eaLnBrk="1" hangingPunct="1">
              <a:spcBef>
                <a:spcPts val="413"/>
              </a:spcBef>
            </a:pPr>
            <a:r>
              <a:rPr lang="en-US" dirty="0" smtClean="0">
                <a:solidFill>
                  <a:srgbClr val="000000"/>
                </a:solidFill>
                <a:cs typeface="Arial" charset="0"/>
                <a:sym typeface="Arial" charset="0"/>
              </a:rPr>
              <a:t>[NB: Chart needs to be updated with data for 2010 – 5.1% of people attended Sunday School]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796268-F749-0F43-9BEC-F1576A892EDE}" type="datetimeFigureOut">
              <a:rPr lang="en-US" smtClean="0"/>
              <a:pPr/>
              <a:t>5/20/2013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B4673-C1C6-B842-95F7-3C89C35CC0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796268-F749-0F43-9BEC-F1576A892EDE}" type="datetimeFigureOut">
              <a:rPr lang="en-US" smtClean="0"/>
              <a:pPr/>
              <a:t>5/20/2013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B4673-C1C6-B842-95F7-3C89C35CC0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796268-F749-0F43-9BEC-F1576A892EDE}" type="datetimeFigureOut">
              <a:rPr lang="en-US" smtClean="0"/>
              <a:pPr/>
              <a:t>5/20/2013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B4673-C1C6-B842-95F7-3C89C35CC0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F3F8A63-F2A1-44A4-A4D1-B2B9C28AB9DB}" type="datetime1">
              <a:rPr lang="en-US" smtClean="0"/>
              <a:pPr/>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4015E-17B8-3549-972B-7E50599A8CF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9870FB-149D-4255-9221-CF258F891615}" type="datetime1">
              <a:rPr lang="en-US" smtClean="0"/>
              <a:pPr/>
              <a:t>5/20/2013</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77F108C-2518-4D60-9FAF-6346FD9D7826}" type="datetime1">
              <a:rPr lang="en-US" smtClean="0"/>
              <a:pPr/>
              <a:t>5/20/2013</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DE52B54-BC1D-466E-98B4-B0082340936C}" type="datetime1">
              <a:rPr lang="en-US" smtClean="0"/>
              <a:pPr/>
              <a:t>5/20/2013</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1508C9F-E380-43A3-ADC1-0217F1EB7573}" type="datetime1">
              <a:rPr lang="en-US" smtClean="0"/>
              <a:pPr/>
              <a:t>5/20/2013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B10C791-6992-4CCF-A244-B250C8BB22F1}" type="datetime1">
              <a:rPr lang="en-US" smtClean="0"/>
              <a:pPr/>
              <a:t>5/20/2013</a:t>
            </a:fld>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20578-B892-4967-98F8-D0B4A045ADFD}" type="datetime1">
              <a:rPr lang="en-US" smtClean="0"/>
              <a:pPr/>
              <a:t>5/20/2013</a:t>
            </a:fld>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BDCDF1B-54EC-4432-8649-0FE40DD46F86}" type="datetime1">
              <a:rPr lang="en-US" smtClean="0"/>
              <a:pPr/>
              <a:t>5/20/2013</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B614015E-17B8-3549-972B-7E50599A8C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796268-F749-0F43-9BEC-F1576A892EDE}" type="datetimeFigureOut">
              <a:rPr lang="en-US" smtClean="0"/>
              <a:pPr/>
              <a:t>5/20/2013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B4673-C1C6-B842-95F7-3C89C35CC06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CDA6A0B-D499-425D-9760-7E378B1D24E7}" type="datetime1">
              <a:rPr lang="en-US" smtClean="0"/>
              <a:pPr/>
              <a:t>5/20/2013</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401B973-48D0-47D2-BD1A-81DAC74A0928}" type="datetime1">
              <a:rPr lang="en-US" smtClean="0"/>
              <a:pPr/>
              <a:t>5/20/2013</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714E26-7EC0-4FCC-8AD8-71E9EC27DEDB}" type="datetime1">
              <a:rPr lang="en-US" smtClean="0"/>
              <a:pPr/>
              <a:t>5/20/2013</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796268-F749-0F43-9BEC-F1576A892EDE}" type="datetimeFigureOut">
              <a:rPr lang="en-US" smtClean="0"/>
              <a:pPr/>
              <a:t>5/20/2013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B4673-C1C6-B842-95F7-3C89C35CC06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796268-F749-0F43-9BEC-F1576A892EDE}" type="datetimeFigureOut">
              <a:rPr lang="en-US" smtClean="0"/>
              <a:pPr/>
              <a:t>5/20/2013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FB4673-C1C6-B842-95F7-3C89C35CC06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D2DFC3-98EC-0B47-AD65-220E276F9D93}" type="datetimeFigureOut">
              <a:rPr lang="en-US" smtClean="0"/>
              <a:pPr/>
              <a:t>5/20/2013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468F4AF-0306-754E-AD02-D60DD6668734}"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D2DFC3-98EC-0B47-AD65-220E276F9D93}" type="datetimeFigureOut">
              <a:rPr lang="en-US" smtClean="0"/>
              <a:pPr/>
              <a:t>5/20/2013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468F4AF-0306-754E-AD02-D60DD66687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7796268-F749-0F43-9BEC-F1576A892EDE}" type="datetimeFigureOut">
              <a:rPr lang="en-US" smtClean="0"/>
              <a:pPr/>
              <a:t>5/20/2013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0FB4673-C1C6-B842-95F7-3C89C35CC06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D2DFC3-98EC-0B47-AD65-220E276F9D93}" type="datetimeFigureOut">
              <a:rPr lang="en-US" smtClean="0"/>
              <a:pPr/>
              <a:t>5/20/2013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468F4AF-0306-754E-AD02-D60DD6668734}"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ED2DFC3-98EC-0B47-AD65-220E276F9D93}" type="datetimeFigureOut">
              <a:rPr lang="en-US" smtClean="0"/>
              <a:pPr/>
              <a:t>5/20/2013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468F4AF-0306-754E-AD02-D60DD6668734}"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ED2DFC3-98EC-0B47-AD65-220E276F9D93}" type="datetimeFigureOut">
              <a:rPr lang="en-US" smtClean="0"/>
              <a:pPr/>
              <a:t>5/20/2013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468F4AF-0306-754E-AD02-D60DD6668734}"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ED2DFC3-98EC-0B47-AD65-220E276F9D93}" type="datetimeFigureOut">
              <a:rPr lang="en-US" smtClean="0"/>
              <a:pPr/>
              <a:t>5/20/2013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468F4AF-0306-754E-AD02-D60DD6668734}"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ED2DFC3-98EC-0B47-AD65-220E276F9D93}" type="datetimeFigureOut">
              <a:rPr lang="en-US" smtClean="0"/>
              <a:pPr/>
              <a:t>5/20/2013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468F4AF-0306-754E-AD02-D60DD6668734}"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ED2DFC3-98EC-0B47-AD65-220E276F9D93}" type="datetimeFigureOut">
              <a:rPr lang="en-US" smtClean="0"/>
              <a:pPr/>
              <a:t>5/20/2013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468F4AF-0306-754E-AD02-D60DD6668734}"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ED2DFC3-98EC-0B47-AD65-220E276F9D93}" type="datetimeFigureOut">
              <a:rPr lang="en-US" smtClean="0"/>
              <a:pPr/>
              <a:t>5/20/2013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468F4AF-0306-754E-AD02-D60DD6668734}"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D2DFC3-98EC-0B47-AD65-220E276F9D93}" type="datetimeFigureOut">
              <a:rPr lang="en-US" smtClean="0"/>
              <a:pPr/>
              <a:t>5/20/2013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468F4AF-0306-754E-AD02-D60DD6668734}"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D2DFC3-98EC-0B47-AD65-220E276F9D93}" type="datetimeFigureOut">
              <a:rPr lang="en-US" smtClean="0"/>
              <a:pPr/>
              <a:t>5/20/2013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468F4AF-0306-754E-AD02-D60DD66687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7796268-F749-0F43-9BEC-F1576A892EDE}" type="datetimeFigureOut">
              <a:rPr lang="en-US" smtClean="0"/>
              <a:pPr/>
              <a:t>5/20/2013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0FB4673-C1C6-B842-95F7-3C89C35CC0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7796268-F749-0F43-9BEC-F1576A892EDE}" type="datetimeFigureOut">
              <a:rPr lang="en-US" smtClean="0"/>
              <a:pPr/>
              <a:t>5/20/2013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0FB4673-C1C6-B842-95F7-3C89C35CC0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796268-F749-0F43-9BEC-F1576A892EDE}" type="datetimeFigureOut">
              <a:rPr lang="en-US" smtClean="0"/>
              <a:pPr/>
              <a:t>5/20/2013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FB4673-C1C6-B842-95F7-3C89C35CC0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796268-F749-0F43-9BEC-F1576A892EDE}" type="datetimeFigureOut">
              <a:rPr lang="en-US" smtClean="0"/>
              <a:pPr/>
              <a:t>5/20/2013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FB4673-C1C6-B842-95F7-3C89C35CC0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0" y="0"/>
            <a:ext cx="2895600" cy="461665"/>
          </a:xfrm>
          <a:prstGeom prst="rect">
            <a:avLst/>
          </a:prstGeom>
          <a:solidFill>
            <a:srgbClr val="C60630"/>
          </a:solidFill>
        </p:spPr>
        <p:txBody>
          <a:bodyPr wrap="square" rtlCol="0">
            <a:spAutoFit/>
          </a:bodyPr>
          <a:lstStyle/>
          <a:p>
            <a:pPr>
              <a:tabLst/>
            </a:pPr>
            <a:endParaRPr lang="en-US" dirty="0"/>
          </a:p>
        </p:txBody>
      </p:sp>
      <p:sp>
        <p:nvSpPr>
          <p:cNvPr id="8" name="TextBox 7"/>
          <p:cNvSpPr txBox="1"/>
          <p:nvPr userDrawn="1"/>
        </p:nvSpPr>
        <p:spPr>
          <a:xfrm>
            <a:off x="6248400" y="6396335"/>
            <a:ext cx="2895600" cy="461665"/>
          </a:xfrm>
          <a:prstGeom prst="rect">
            <a:avLst/>
          </a:prstGeom>
          <a:solidFill>
            <a:srgbClr val="C60630"/>
          </a:solidFill>
        </p:spPr>
        <p:txBody>
          <a:bodyPr wrap="square" rtlCol="0">
            <a:spAutoFit/>
          </a:bodyPr>
          <a:lstStyle/>
          <a:p>
            <a:pPr>
              <a:tabLst/>
            </a:pPr>
            <a:endParaRPr lang="en-US" dirty="0"/>
          </a:p>
        </p:txBody>
      </p:sp>
      <p:pic>
        <p:nvPicPr>
          <p:cNvPr id="9" name="Picture 8" descr="Corporate Style Logo.jpg"/>
          <p:cNvPicPr>
            <a:picLocks noChangeAspect="1"/>
          </p:cNvPicPr>
          <p:nvPr userDrawn="1"/>
        </p:nvPicPr>
        <p:blipFill>
          <a:blip r:embed="rId13" cstate="screen"/>
          <a:stretch>
            <a:fillRect/>
          </a:stretch>
        </p:blipFill>
        <p:spPr>
          <a:xfrm>
            <a:off x="4572000" y="0"/>
            <a:ext cx="4572000" cy="1313793"/>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4B94B-5185-FF43-9C6F-05154CA04A10}" type="datetimeFigureOut">
              <a:rPr lang="en-US" smtClean="0"/>
              <a:pPr/>
              <a:t>5/20/2013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4015E-17B8-3549-972B-7E50599A8CF4}" type="slidenum">
              <a:rPr lang="en-US" smtClean="0"/>
              <a:pPr/>
              <a:t>‹#›</a:t>
            </a:fld>
            <a:endParaRPr lang="en-US"/>
          </a:p>
        </p:txBody>
      </p:sp>
      <p:sp>
        <p:nvSpPr>
          <p:cNvPr id="7" name="TextBox 6"/>
          <p:cNvSpPr txBox="1"/>
          <p:nvPr userDrawn="1"/>
        </p:nvSpPr>
        <p:spPr>
          <a:xfrm>
            <a:off x="0" y="0"/>
            <a:ext cx="2895600" cy="461665"/>
          </a:xfrm>
          <a:prstGeom prst="rect">
            <a:avLst/>
          </a:prstGeom>
          <a:solidFill>
            <a:srgbClr val="C60630"/>
          </a:solidFill>
        </p:spPr>
        <p:txBody>
          <a:bodyPr wrap="square" rtlCol="0">
            <a:spAutoFit/>
          </a:bodyPr>
          <a:lstStyle/>
          <a:p>
            <a:pPr>
              <a:tabLst/>
            </a:pPr>
            <a:endParaRPr lang="en-US" dirty="0"/>
          </a:p>
        </p:txBody>
      </p:sp>
      <p:sp>
        <p:nvSpPr>
          <p:cNvPr id="8" name="TextBox 7"/>
          <p:cNvSpPr txBox="1"/>
          <p:nvPr userDrawn="1"/>
        </p:nvSpPr>
        <p:spPr>
          <a:xfrm>
            <a:off x="6248400" y="6396335"/>
            <a:ext cx="2895600" cy="461665"/>
          </a:xfrm>
          <a:prstGeom prst="rect">
            <a:avLst/>
          </a:prstGeom>
          <a:solidFill>
            <a:srgbClr val="C60630"/>
          </a:solidFill>
        </p:spPr>
        <p:txBody>
          <a:bodyPr wrap="square" rtlCol="0">
            <a:spAutoFit/>
          </a:bodyPr>
          <a:lstStyle/>
          <a:p>
            <a:pPr>
              <a:tabLst/>
            </a:pPr>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2" r:id="rId24"/>
    <p:sldLayoutId id="2147483803" r:id="rId25"/>
    <p:sldLayoutId id="2147483804" r:id="rId26"/>
    <p:sldLayoutId id="2147483805" r:id="rId27"/>
    <p:sldLayoutId id="2147483806" r:id="rId28"/>
    <p:sldLayoutId id="2147483807" r:id="rId29"/>
    <p:sldLayoutId id="2147483808" r:id="rId30"/>
    <p:sldLayoutId id="2147483812" r:id="rId31"/>
    <p:sldLayoutId id="2147483813" r:id="rId32"/>
    <p:sldLayoutId id="2147483814" r:id="rId33"/>
    <p:sldLayoutId id="2147483815" r:id="rId34"/>
    <p:sldLayoutId id="2147483816" r:id="rId35"/>
    <p:sldLayoutId id="2147483817" r:id="rId3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hyperlink" Target="welcome-video-071212.mp4" TargetMode="Externa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hyperlink" Target="Ram%20Gidoomal%20-%20Church%20Experience.mp4" TargetMode="Externa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hyperlink" Target="Ram%20Gidoomal%20-%20Church%20Attraction.mp4" TargetMode="Externa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hyperlink" Target="Ram%20Gidoomal%20-%20Church%20Advice.mp4" TargetMode="Externa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st Impressions Count_grey.jpg"/>
          <p:cNvPicPr>
            <a:picLocks noChangeAspect="1"/>
          </p:cNvPicPr>
          <p:nvPr/>
        </p:nvPicPr>
        <p:blipFill>
          <a:blip r:embed="rId2" cstate="screen"/>
          <a:stretch>
            <a:fillRect/>
          </a:stretch>
        </p:blipFill>
        <p:spPr>
          <a:xfrm>
            <a:off x="2735580" y="1916832"/>
            <a:ext cx="3672840" cy="2810256"/>
          </a:xfrm>
          <a:prstGeom prst="rect">
            <a:avLst/>
          </a:prstGeom>
        </p:spPr>
      </p:pic>
      <p:sp>
        <p:nvSpPr>
          <p:cNvPr id="7" name="TextBox 6"/>
          <p:cNvSpPr txBox="1"/>
          <p:nvPr/>
        </p:nvSpPr>
        <p:spPr>
          <a:xfrm>
            <a:off x="0" y="5117232"/>
            <a:ext cx="9144000" cy="543738"/>
          </a:xfrm>
          <a:prstGeom prst="rect">
            <a:avLst/>
          </a:prstGeom>
          <a:noFill/>
        </p:spPr>
        <p:txBody>
          <a:bodyPr wrap="square" rtlCol="0">
            <a:spAutoFit/>
          </a:bodyPr>
          <a:lstStyle/>
          <a:p>
            <a:pPr algn="ctr"/>
            <a:r>
              <a:rPr lang="en-US" sz="4400" spc="70" baseline="30000" dirty="0" smtClean="0">
                <a:latin typeface="Calibri"/>
                <a:cs typeface="Calibri"/>
              </a:rPr>
              <a:t>Deepening your church’s culture of welcome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6" name="TextBox 5"/>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pic>
        <p:nvPicPr>
          <p:cNvPr id="5" name="Picture 4" descr="Welcome_building4.jpg"/>
          <p:cNvPicPr>
            <a:picLocks noChangeAspect="1"/>
          </p:cNvPicPr>
          <p:nvPr/>
        </p:nvPicPr>
        <p:blipFill>
          <a:blip r:embed="rId3" cstate="screen"/>
          <a:stretch>
            <a:fillRect/>
          </a:stretch>
        </p:blipFill>
        <p:spPr>
          <a:xfrm>
            <a:off x="755650" y="1560513"/>
            <a:ext cx="5486400" cy="4114801"/>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p:cNvSpPr>
          <p:nvPr/>
        </p:nvSpPr>
        <p:spPr bwMode="auto">
          <a:xfrm>
            <a:off x="755576" y="1560513"/>
            <a:ext cx="6331024" cy="3697287"/>
          </a:xfrm>
          <a:prstGeom prst="rect">
            <a:avLst/>
          </a:prstGeom>
          <a:noFill/>
          <a:ln w="12700">
            <a:noFill/>
            <a:miter lim="800000"/>
            <a:headEnd/>
            <a:tailEnd/>
          </a:ln>
        </p:spPr>
        <p:txBody>
          <a:bodyPr lIns="0" tIns="0" rIns="0" bIns="0"/>
          <a:lstStyle/>
          <a:p>
            <a:r>
              <a:rPr lang="en-US" b="1" dirty="0" smtClean="0">
                <a:solidFill>
                  <a:schemeClr val="tx1"/>
                </a:solidFill>
                <a:latin typeface="Calibri"/>
                <a:ea typeface="Calibri Bold" charset="0"/>
                <a:cs typeface="Calibri"/>
                <a:sym typeface="Calibri Bold" charset="0"/>
              </a:rPr>
              <a:t>Session 1 - Creating </a:t>
            </a:r>
            <a:r>
              <a:rPr lang="en-US" b="1" dirty="0">
                <a:solidFill>
                  <a:schemeClr val="tx1"/>
                </a:solidFill>
                <a:latin typeface="Calibri"/>
                <a:ea typeface="Calibri Bold" charset="0"/>
                <a:cs typeface="Calibri"/>
                <a:sym typeface="Calibri Bold" charset="0"/>
              </a:rPr>
              <a:t>a welcoming building</a:t>
            </a:r>
          </a:p>
          <a:p>
            <a:endParaRPr lang="en-US" dirty="0" smtClean="0">
              <a:solidFill>
                <a:schemeClr val="tx1"/>
              </a:solidFill>
              <a:latin typeface="Calibri"/>
              <a:ea typeface="Calibri Bold" charset="0"/>
              <a:cs typeface="Calibri"/>
              <a:sym typeface="Calibri Bold" charset="0"/>
            </a:endParaRPr>
          </a:p>
          <a:p>
            <a:r>
              <a:rPr lang="en-US" dirty="0" smtClean="0">
                <a:solidFill>
                  <a:schemeClr val="tx1"/>
                </a:solidFill>
                <a:latin typeface="Calibri"/>
                <a:ea typeface="Calibri Bold" charset="0"/>
                <a:cs typeface="Calibri"/>
                <a:sym typeface="Calibri Bold" charset="0"/>
              </a:rPr>
              <a:t>Your experience</a:t>
            </a:r>
            <a:endParaRPr lang="en-US" dirty="0">
              <a:solidFill>
                <a:schemeClr val="tx1"/>
              </a:solidFill>
              <a:latin typeface="Calibri"/>
              <a:ea typeface="Calibri Bold" charset="0"/>
              <a:cs typeface="Calibri"/>
              <a:sym typeface="Calibri Bold" charset="0"/>
            </a:endParaRPr>
          </a:p>
          <a:p>
            <a:endParaRPr lang="en-US" dirty="0">
              <a:solidFill>
                <a:schemeClr val="tx1"/>
              </a:solidFill>
              <a:latin typeface="Calibri"/>
              <a:ea typeface="Calibri" charset="0"/>
              <a:cs typeface="Calibri"/>
              <a:sym typeface="Calibri" charset="0"/>
            </a:endParaRPr>
          </a:p>
          <a:p>
            <a:r>
              <a:rPr lang="en-US" dirty="0">
                <a:solidFill>
                  <a:schemeClr val="tx1"/>
                </a:solidFill>
                <a:latin typeface="Calibri"/>
                <a:ea typeface="Calibri" charset="0"/>
                <a:cs typeface="Calibri"/>
                <a:sym typeface="Calibri" charset="0"/>
              </a:rPr>
              <a:t>• </a:t>
            </a:r>
            <a:r>
              <a:rPr lang="en-US" dirty="0" smtClean="0">
                <a:solidFill>
                  <a:schemeClr val="tx1"/>
                </a:solidFill>
                <a:latin typeface="Calibri"/>
                <a:ea typeface="Calibri" charset="0"/>
                <a:cs typeface="Calibri"/>
                <a:sym typeface="Calibri" charset="0"/>
              </a:rPr>
              <a:t>A </a:t>
            </a:r>
            <a:r>
              <a:rPr lang="en-US" dirty="0">
                <a:solidFill>
                  <a:schemeClr val="tx1"/>
                </a:solidFill>
                <a:latin typeface="Calibri"/>
                <a:ea typeface="Calibri" charset="0"/>
                <a:cs typeface="Calibri"/>
                <a:sym typeface="Calibri" charset="0"/>
              </a:rPr>
              <a:t>good welcome – what made it good? </a:t>
            </a:r>
          </a:p>
          <a:p>
            <a:endParaRPr lang="en-US" dirty="0">
              <a:solidFill>
                <a:schemeClr val="tx1"/>
              </a:solidFill>
              <a:latin typeface="Calibri"/>
              <a:ea typeface="Calibri" charset="0"/>
              <a:cs typeface="Calibri"/>
              <a:sym typeface="Calibri" charset="0"/>
            </a:endParaRPr>
          </a:p>
          <a:p>
            <a:r>
              <a:rPr lang="en-US" dirty="0">
                <a:solidFill>
                  <a:schemeClr val="tx1"/>
                </a:solidFill>
                <a:latin typeface="Calibri"/>
                <a:ea typeface="Calibri" charset="0"/>
                <a:cs typeface="Calibri"/>
                <a:sym typeface="Calibri" charset="0"/>
              </a:rPr>
              <a:t>• </a:t>
            </a:r>
            <a:r>
              <a:rPr lang="en-US" dirty="0" smtClean="0">
                <a:solidFill>
                  <a:schemeClr val="tx1"/>
                </a:solidFill>
                <a:latin typeface="Calibri"/>
                <a:ea typeface="Calibri" charset="0"/>
                <a:cs typeface="Calibri"/>
                <a:sym typeface="Calibri" charset="0"/>
              </a:rPr>
              <a:t>A </a:t>
            </a:r>
            <a:r>
              <a:rPr lang="en-US" dirty="0">
                <a:solidFill>
                  <a:schemeClr val="tx1"/>
                </a:solidFill>
                <a:latin typeface="Calibri"/>
                <a:ea typeface="Calibri" charset="0"/>
                <a:cs typeface="Calibri"/>
                <a:sym typeface="Calibri" charset="0"/>
              </a:rPr>
              <a:t>poor welcome – why was that? </a:t>
            </a:r>
          </a:p>
        </p:txBody>
      </p:sp>
      <p:sp>
        <p:nvSpPr>
          <p:cNvPr id="12294" name="Rectangle 5"/>
          <p:cNvSpPr>
            <a:spLocks/>
          </p:cNvSpPr>
          <p:nvPr/>
        </p:nvSpPr>
        <p:spPr bwMode="auto">
          <a:xfrm>
            <a:off x="468313" y="549275"/>
            <a:ext cx="8229600" cy="965200"/>
          </a:xfrm>
          <a:prstGeom prst="rect">
            <a:avLst/>
          </a:prstGeom>
          <a:noFill/>
          <a:ln w="12700">
            <a:noFill/>
            <a:miter lim="800000"/>
            <a:headEnd/>
            <a:tailEnd/>
          </a:ln>
        </p:spPr>
        <p:txBody>
          <a:bodyPr lIns="0" tIns="0" rIns="40639" bIns="0"/>
          <a:lstStyle/>
          <a:p>
            <a:pPr marL="39688">
              <a:tabLst>
                <a:tab pos="139700" algn="l"/>
                <a:tab pos="952500" algn="l"/>
              </a:tabLst>
            </a:pPr>
            <a:endParaRPr lang="en-US" sz="2000" dirty="0">
              <a:solidFill>
                <a:srgbClr val="002060"/>
              </a:solidFill>
              <a:latin typeface="Calibri Bold" charset="0"/>
              <a:ea typeface="Calibri Bold" charset="0"/>
              <a:cs typeface="Calibri Bold" charset="0"/>
              <a:sym typeface="Calibri Bold" charset="0"/>
            </a:endParaRPr>
          </a:p>
        </p:txBody>
      </p:sp>
      <p:pic>
        <p:nvPicPr>
          <p:cNvPr id="4" name="Picture 3"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6" name="TextBox 5"/>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4"/>
          <p:cNvSpPr>
            <a:spLocks noGrp="1" noChangeArrowheads="1"/>
          </p:cNvSpPr>
          <p:nvPr>
            <p:ph type="body" idx="4294967295"/>
          </p:nvPr>
        </p:nvSpPr>
        <p:spPr bwMode="auto">
          <a:xfrm>
            <a:off x="755650" y="3173413"/>
            <a:ext cx="7473950" cy="508000"/>
          </a:xfrm>
          <a:prstGeom prst="rect">
            <a:avLst/>
          </a:prstGeom>
          <a:noFill/>
          <a:ln w="12700">
            <a:miter lim="800000"/>
            <a:headEnd/>
            <a:tailEnd/>
          </a:ln>
        </p:spPr>
        <p:txBody>
          <a:bodyPr vert="horz" wrap="square" lIns="0" tIns="0" rIns="0" bIns="0" numCol="1" anchor="t" anchorCtr="0" compatLnSpc="1">
            <a:prstTxWarp prst="textNoShape">
              <a:avLst/>
            </a:prstTxWarp>
            <a:normAutofit/>
          </a:bodyPr>
          <a:lstStyle/>
          <a:p>
            <a:pPr marL="0" eaLnBrk="1" hangingPunct="1">
              <a:buFont typeface="Arial" charset="0"/>
              <a:buNone/>
            </a:pPr>
            <a:r>
              <a:rPr lang="en-US" sz="2800" b="1" dirty="0" smtClean="0">
                <a:solidFill>
                  <a:schemeClr val="tx1"/>
                </a:solidFill>
                <a:latin typeface="Calibri"/>
                <a:cs typeface="Calibri"/>
              </a:rPr>
              <a:t>Tea/coffee break</a:t>
            </a:r>
          </a:p>
        </p:txBody>
      </p:sp>
      <p:pic>
        <p:nvPicPr>
          <p:cNvPr id="3" name="Picture 2" descr="Coffee.jpg"/>
          <p:cNvPicPr>
            <a:picLocks noChangeAspect="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848100" y="2540000"/>
            <a:ext cx="1447800" cy="1776984"/>
          </a:xfrm>
          <a:prstGeom prst="rect">
            <a:avLst/>
          </a:prstGeom>
        </p:spPr>
      </p:pic>
      <p:pic>
        <p:nvPicPr>
          <p:cNvPr id="8" name="Picture 7" descr="First Impressions Count_grey.jpg"/>
          <p:cNvPicPr>
            <a:picLocks noChangeAspect="1"/>
          </p:cNvPicPr>
          <p:nvPr/>
        </p:nvPicPr>
        <p:blipFill>
          <a:blip r:embed="rId3" cstate="screen"/>
          <a:stretch>
            <a:fillRect/>
          </a:stretch>
        </p:blipFill>
        <p:spPr>
          <a:xfrm>
            <a:off x="7596336" y="476250"/>
            <a:ext cx="1150620" cy="880391"/>
          </a:xfrm>
          <a:prstGeom prst="rect">
            <a:avLst/>
          </a:prstGeom>
        </p:spPr>
      </p:pic>
      <p:sp>
        <p:nvSpPr>
          <p:cNvPr id="6" name="TextBox 5"/>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body" idx="4294967295"/>
          </p:nvPr>
        </p:nvSpPr>
        <p:spPr bwMode="auto">
          <a:xfrm>
            <a:off x="755650" y="1560512"/>
            <a:ext cx="6483350" cy="4611687"/>
          </a:xfrm>
          <a:prstGeom prst="rect">
            <a:avLst/>
          </a:prstGeom>
          <a:noFill/>
          <a:ln w="12700">
            <a:miter lim="800000"/>
            <a:headEnd/>
            <a:tailEnd/>
          </a:ln>
        </p:spPr>
        <p:txBody>
          <a:bodyPr vert="horz" wrap="square" lIns="0" tIns="0" rIns="0" bIns="0" numCol="1" anchor="t" anchorCtr="0" compatLnSpc="1">
            <a:prstTxWarp prst="textNoShape">
              <a:avLst/>
            </a:prstTxWarp>
            <a:noAutofit/>
          </a:bodyPr>
          <a:lstStyle/>
          <a:p>
            <a:pPr marL="0">
              <a:spcBef>
                <a:spcPts val="200"/>
              </a:spcBef>
              <a:buNone/>
            </a:pPr>
            <a:r>
              <a:rPr lang="en-US" sz="2400" b="1" dirty="0">
                <a:solidFill>
                  <a:schemeClr val="tx1"/>
                </a:solidFill>
                <a:latin typeface="Calibri"/>
                <a:ea typeface="Calibri Bold" charset="0"/>
                <a:cs typeface="Calibri"/>
                <a:sym typeface="Calibri Bold" charset="0"/>
              </a:rPr>
              <a:t>Session 2 - Being a</a:t>
            </a:r>
            <a:r>
              <a:rPr lang="en-US" sz="2400" b="1" dirty="0" smtClean="0">
                <a:solidFill>
                  <a:schemeClr val="tx1"/>
                </a:solidFill>
                <a:latin typeface="Calibri"/>
                <a:ea typeface="Calibri Bold" charset="0"/>
                <a:cs typeface="Calibri"/>
                <a:sym typeface="Calibri Bold" charset="0"/>
              </a:rPr>
              <a:t> welcoming people</a:t>
            </a:r>
            <a:endParaRPr lang="en-US" sz="2400" b="1" dirty="0">
              <a:solidFill>
                <a:schemeClr val="tx1"/>
              </a:solidFill>
              <a:latin typeface="Calibri"/>
              <a:ea typeface="Calibri Bold" charset="0"/>
              <a:cs typeface="Calibri"/>
              <a:sym typeface="Calibri Bold" charset="0"/>
            </a:endParaRPr>
          </a:p>
          <a:p>
            <a:pPr marL="0" eaLnBrk="1" hangingPunct="1">
              <a:spcBef>
                <a:spcPts val="200"/>
              </a:spcBef>
              <a:buFont typeface="Arial" charset="0"/>
              <a:buNone/>
            </a:pPr>
            <a:endParaRPr lang="en-US" sz="2400" dirty="0" smtClean="0">
              <a:solidFill>
                <a:schemeClr val="tx1"/>
              </a:solidFill>
              <a:latin typeface="Calibri"/>
              <a:cs typeface="Calibri"/>
            </a:endParaRPr>
          </a:p>
          <a:p>
            <a:pPr marL="0" eaLnBrk="1" hangingPunct="1">
              <a:spcBef>
                <a:spcPts val="200"/>
              </a:spcBef>
              <a:buFont typeface="Arial" charset="0"/>
              <a:buNone/>
            </a:pPr>
            <a:r>
              <a:rPr lang="en-US" sz="2400" dirty="0" smtClean="0">
                <a:solidFill>
                  <a:schemeClr val="tx1"/>
                </a:solidFill>
                <a:latin typeface="Calibri"/>
                <a:cs typeface="Calibri"/>
              </a:rPr>
              <a:t>The </a:t>
            </a:r>
            <a:r>
              <a:rPr lang="en-US" sz="2400" b="1" i="1" dirty="0" smtClean="0">
                <a:solidFill>
                  <a:schemeClr val="tx1"/>
                </a:solidFill>
                <a:latin typeface="Calibri"/>
                <a:cs typeface="Calibri"/>
              </a:rPr>
              <a:t>aim</a:t>
            </a:r>
            <a:r>
              <a:rPr lang="en-US" sz="2400" dirty="0" smtClean="0">
                <a:solidFill>
                  <a:schemeClr val="tx1"/>
                </a:solidFill>
                <a:latin typeface="Calibri"/>
                <a:cs typeface="Calibri"/>
              </a:rPr>
              <a:t> of Session 2 is to help participants to reflect on the need to create an environment where those who visit are warmly welcomed into the church community.</a:t>
            </a:r>
          </a:p>
          <a:p>
            <a:pPr marL="0" eaLnBrk="1" hangingPunct="1">
              <a:spcBef>
                <a:spcPts val="200"/>
              </a:spcBef>
              <a:buFont typeface="Arial" charset="0"/>
              <a:buNone/>
            </a:pPr>
            <a:endParaRPr lang="en-US" sz="2400" dirty="0">
              <a:solidFill>
                <a:schemeClr val="tx1"/>
              </a:solidFill>
              <a:latin typeface="Calibri"/>
              <a:cs typeface="Calibri"/>
            </a:endParaRPr>
          </a:p>
          <a:p>
            <a:pPr marL="0" eaLnBrk="1" hangingPunct="1">
              <a:spcBef>
                <a:spcPts val="600"/>
              </a:spcBef>
              <a:buFont typeface="Arial" charset="0"/>
              <a:buNone/>
            </a:pPr>
            <a:r>
              <a:rPr lang="en-US" sz="2400" b="1" dirty="0" smtClean="0">
                <a:solidFill>
                  <a:schemeClr val="tx1"/>
                </a:solidFill>
                <a:latin typeface="Calibri"/>
                <a:cs typeface="Calibri"/>
              </a:rPr>
              <a:t>Outline of Session 2:</a:t>
            </a:r>
          </a:p>
          <a:p>
            <a:pPr marL="0" indent="0">
              <a:spcBef>
                <a:spcPts val="1200"/>
              </a:spcBef>
              <a:buNone/>
            </a:pPr>
            <a:r>
              <a:rPr lang="en-US" sz="2400" dirty="0">
                <a:solidFill>
                  <a:schemeClr val="tx1"/>
                </a:solidFill>
                <a:latin typeface="Calibri"/>
                <a:ea typeface="Calibri" charset="0"/>
                <a:cs typeface="Calibri"/>
                <a:sym typeface="Calibri" charset="0"/>
              </a:rPr>
              <a:t>• </a:t>
            </a:r>
            <a:r>
              <a:rPr lang="en-US" sz="2400" dirty="0" smtClean="0">
                <a:solidFill>
                  <a:schemeClr val="tx1"/>
                </a:solidFill>
                <a:latin typeface="Calibri"/>
                <a:cs typeface="Calibri"/>
              </a:rPr>
              <a:t>Hospitality audit 2</a:t>
            </a:r>
          </a:p>
          <a:p>
            <a:pPr marL="0" indent="0">
              <a:spcBef>
                <a:spcPts val="1200"/>
              </a:spcBef>
              <a:buNone/>
            </a:pPr>
            <a:r>
              <a:rPr lang="en-US" sz="2400" dirty="0">
                <a:solidFill>
                  <a:schemeClr val="tx1"/>
                </a:solidFill>
                <a:latin typeface="Calibri"/>
                <a:ea typeface="Calibri" charset="0"/>
                <a:cs typeface="Calibri"/>
                <a:sym typeface="Calibri" charset="0"/>
              </a:rPr>
              <a:t>• </a:t>
            </a:r>
            <a:r>
              <a:rPr lang="en-US" sz="2400" dirty="0" smtClean="0">
                <a:solidFill>
                  <a:schemeClr val="tx1"/>
                </a:solidFill>
                <a:latin typeface="Calibri"/>
                <a:cs typeface="Calibri"/>
              </a:rPr>
              <a:t>Imagining the experience of welcome</a:t>
            </a:r>
          </a:p>
        </p:txBody>
      </p:sp>
      <p:sp>
        <p:nvSpPr>
          <p:cNvPr id="14341" name="Rectangle 4"/>
          <p:cNvSpPr>
            <a:spLocks/>
          </p:cNvSpPr>
          <p:nvPr/>
        </p:nvSpPr>
        <p:spPr bwMode="auto">
          <a:xfrm>
            <a:off x="755650" y="836712"/>
            <a:ext cx="5926113" cy="965200"/>
          </a:xfrm>
          <a:prstGeom prst="rect">
            <a:avLst/>
          </a:prstGeom>
          <a:noFill/>
          <a:ln w="12700">
            <a:noFill/>
            <a:miter lim="800000"/>
            <a:headEnd/>
            <a:tailEnd/>
          </a:ln>
        </p:spPr>
        <p:txBody>
          <a:bodyPr lIns="0" tIns="0" rIns="40639" bIns="0"/>
          <a:lstStyle/>
          <a:p>
            <a:pPr marL="39688" algn="ctr">
              <a:tabLst>
                <a:tab pos="139700" algn="l"/>
                <a:tab pos="952500" algn="l"/>
              </a:tabLst>
            </a:pPr>
            <a:endParaRPr lang="en-US" sz="2000" dirty="0">
              <a:solidFill>
                <a:srgbClr val="002060"/>
              </a:solidFill>
              <a:latin typeface="Calibri Bold" charset="0"/>
              <a:ea typeface="Calibri Bold" charset="0"/>
              <a:cs typeface="Calibri Bold" charset="0"/>
              <a:sym typeface="Calibri Bold" charset="0"/>
            </a:endParaRPr>
          </a:p>
        </p:txBody>
      </p:sp>
      <p:pic>
        <p:nvPicPr>
          <p:cNvPr id="6" name="Picture 5" descr="First Impressions Count_grey.jpg"/>
          <p:cNvPicPr>
            <a:picLocks noChangeAspect="1"/>
          </p:cNvPicPr>
          <p:nvPr/>
        </p:nvPicPr>
        <p:blipFill>
          <a:blip r:embed="rId3" cstate="screen"/>
          <a:stretch>
            <a:fillRect/>
          </a:stretch>
        </p:blipFill>
        <p:spPr>
          <a:xfrm>
            <a:off x="7596336" y="476250"/>
            <a:ext cx="1150620" cy="880391"/>
          </a:xfrm>
          <a:prstGeom prst="rect">
            <a:avLst/>
          </a:prstGeom>
        </p:spPr>
      </p:pic>
      <p:sp>
        <p:nvSpPr>
          <p:cNvPr id="8" name="TextBox 7"/>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p:cNvSpPr>
          <p:nvPr/>
        </p:nvSpPr>
        <p:spPr bwMode="auto">
          <a:xfrm>
            <a:off x="0" y="228600"/>
            <a:ext cx="9144000" cy="469900"/>
          </a:xfrm>
          <a:prstGeom prst="rect">
            <a:avLst/>
          </a:prstGeom>
          <a:noFill/>
          <a:ln w="12700">
            <a:noFill/>
            <a:miter lim="800000"/>
            <a:headEnd/>
            <a:tailEnd/>
          </a:ln>
        </p:spPr>
        <p:txBody>
          <a:bodyPr lIns="0" tIns="0" rIns="40639" bIns="0"/>
          <a:lstStyle/>
          <a:p>
            <a:pPr marL="382588" indent="-342900" algn="ctr"/>
            <a:r>
              <a:rPr lang="en-US" dirty="0" smtClean="0">
                <a:solidFill>
                  <a:schemeClr val="tx1"/>
                </a:solidFill>
                <a:latin typeface="Calibri"/>
                <a:ea typeface="Calibri Bold" charset="0"/>
                <a:cs typeface="Calibri"/>
                <a:sym typeface="Calibri Bold" charset="0"/>
              </a:rPr>
              <a:t>What's </a:t>
            </a:r>
            <a:r>
              <a:rPr lang="en-US" dirty="0">
                <a:solidFill>
                  <a:schemeClr val="tx1"/>
                </a:solidFill>
                <a:latin typeface="Calibri"/>
                <a:ea typeface="Calibri Bold" charset="0"/>
                <a:cs typeface="Calibri"/>
                <a:sym typeface="Calibri Bold" charset="0"/>
              </a:rPr>
              <a:t>Your </a:t>
            </a:r>
            <a:r>
              <a:rPr lang="en-US" dirty="0" smtClean="0">
                <a:solidFill>
                  <a:schemeClr val="tx1"/>
                </a:solidFill>
                <a:latin typeface="Calibri"/>
                <a:ea typeface="Calibri Bold" charset="0"/>
                <a:cs typeface="Calibri"/>
                <a:sym typeface="Calibri Bold" charset="0"/>
              </a:rPr>
              <a:t>Welcome?</a:t>
            </a:r>
            <a:endParaRPr lang="en-US" dirty="0">
              <a:solidFill>
                <a:schemeClr val="tx1"/>
              </a:solidFill>
              <a:latin typeface="Calibri"/>
              <a:ea typeface="Calibri Bold" charset="0"/>
              <a:cs typeface="Calibri"/>
              <a:sym typeface="Calibri Bold" charset="0"/>
            </a:endParaRPr>
          </a:p>
        </p:txBody>
      </p:sp>
      <p:sp>
        <p:nvSpPr>
          <p:cNvPr id="5" name="Rectangle 4"/>
          <p:cNvSpPr/>
          <p:nvPr/>
        </p:nvSpPr>
        <p:spPr>
          <a:xfrm>
            <a:off x="2699792" y="1700808"/>
            <a:ext cx="3799502" cy="830997"/>
          </a:xfrm>
          <a:prstGeom prst="rect">
            <a:avLst/>
          </a:prstGeom>
        </p:spPr>
        <p:txBody>
          <a:bodyPr wrap="square">
            <a:spAutoFit/>
          </a:bodyPr>
          <a:lstStyle/>
          <a:p>
            <a:pPr algn="ctr"/>
            <a:r>
              <a:rPr lang="en-US" b="1" dirty="0" smtClean="0">
                <a:solidFill>
                  <a:schemeClr val="tx2"/>
                </a:solidFill>
                <a:latin typeface="Calibri"/>
                <a:ea typeface="Calibri Bold" charset="0"/>
                <a:cs typeface="Calibri"/>
                <a:sym typeface="Calibri Bold" charset="0"/>
                <a:hlinkClick r:id="rId2" action="ppaction://hlinkfile"/>
              </a:rPr>
              <a:t>Play the ‘What’s your welcome?’ video </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p:cNvSpPr>
          <p:nvPr/>
        </p:nvSpPr>
        <p:spPr bwMode="auto">
          <a:xfrm>
            <a:off x="755650" y="1560513"/>
            <a:ext cx="7778750" cy="4104456"/>
          </a:xfrm>
          <a:prstGeom prst="rect">
            <a:avLst/>
          </a:prstGeom>
          <a:noFill/>
          <a:ln w="12700">
            <a:noFill/>
            <a:miter lim="800000"/>
            <a:headEnd/>
            <a:tailEnd/>
          </a:ln>
        </p:spPr>
        <p:txBody>
          <a:bodyPr lIns="0" tIns="0" rIns="0" bIns="0"/>
          <a:lstStyle/>
          <a:p>
            <a:pPr marL="291600" indent="-342900"/>
            <a:r>
              <a:rPr lang="en-US" b="1" dirty="0" smtClean="0">
                <a:solidFill>
                  <a:schemeClr val="tx1"/>
                </a:solidFill>
                <a:latin typeface="Calibri"/>
                <a:ea typeface="Calibri Bold" charset="0"/>
                <a:cs typeface="Calibri"/>
                <a:sym typeface="Calibri Bold" charset="0"/>
              </a:rPr>
              <a:t>Session 2 - Being a welcoming people</a:t>
            </a:r>
          </a:p>
          <a:p>
            <a:pPr marL="291600" indent="-342900"/>
            <a:endParaRPr lang="en-US" dirty="0" smtClean="0">
              <a:solidFill>
                <a:schemeClr val="tx1"/>
              </a:solidFill>
              <a:latin typeface="Calibri"/>
              <a:ea typeface="Calibri Bold" charset="0"/>
              <a:cs typeface="Calibri"/>
              <a:sym typeface="Calibri Bold" charset="0"/>
            </a:endParaRPr>
          </a:p>
          <a:p>
            <a:pPr marL="291600" indent="-342900"/>
            <a:r>
              <a:rPr lang="en-US" b="1" dirty="0" smtClean="0">
                <a:solidFill>
                  <a:schemeClr val="tx1"/>
                </a:solidFill>
                <a:latin typeface="Calibri"/>
                <a:ea typeface="Calibri Bold" charset="0"/>
                <a:cs typeface="Calibri"/>
                <a:sym typeface="Calibri Bold" charset="0"/>
              </a:rPr>
              <a:t>Hospitality audit </a:t>
            </a:r>
            <a:r>
              <a:rPr lang="en-US" b="1" dirty="0">
                <a:solidFill>
                  <a:schemeClr val="tx1"/>
                </a:solidFill>
                <a:latin typeface="Calibri"/>
                <a:ea typeface="Calibri Bold" charset="0"/>
                <a:cs typeface="Calibri"/>
                <a:sym typeface="Calibri Bold" charset="0"/>
              </a:rPr>
              <a:t>2</a:t>
            </a:r>
            <a:endParaRPr lang="en-US" b="1" dirty="0" smtClean="0">
              <a:solidFill>
                <a:schemeClr val="tx1"/>
              </a:solidFill>
              <a:latin typeface="Calibri"/>
              <a:ea typeface="Calibri Bold" charset="0"/>
              <a:cs typeface="Calibri"/>
              <a:sym typeface="Calibri Bold" charset="0"/>
            </a:endParaRPr>
          </a:p>
          <a:p>
            <a:pPr marL="291600" indent="-342900"/>
            <a:endParaRPr lang="en-US" dirty="0">
              <a:solidFill>
                <a:schemeClr val="tx1"/>
              </a:solidFill>
              <a:latin typeface="Calibri"/>
              <a:ea typeface="Calibri" charset="0"/>
              <a:cs typeface="Calibri"/>
              <a:sym typeface="Calibri" charset="0"/>
            </a:endParaRPr>
          </a:p>
          <a:p>
            <a:pPr marL="291600" indent="-342000"/>
            <a:r>
              <a:rPr lang="en-US" dirty="0" smtClean="0">
                <a:solidFill>
                  <a:schemeClr val="tx1"/>
                </a:solidFill>
                <a:latin typeface="Calibri"/>
                <a:ea typeface="Calibri" charset="0"/>
                <a:cs typeface="Calibri"/>
                <a:sym typeface="Calibri" charset="0"/>
              </a:rPr>
              <a:t>• </a:t>
            </a:r>
            <a:r>
              <a:rPr lang="en-US" dirty="0">
                <a:solidFill>
                  <a:schemeClr val="tx1"/>
                </a:solidFill>
                <a:latin typeface="Calibri"/>
                <a:ea typeface="Calibri" charset="0"/>
                <a:cs typeface="Calibri"/>
                <a:sym typeface="Calibri" charset="0"/>
              </a:rPr>
              <a:t>	Complete the audit. ‘Score’ your church according to the note at the top of the sheet. </a:t>
            </a:r>
          </a:p>
          <a:p>
            <a:pPr marL="291600" indent="-342000"/>
            <a:endParaRPr lang="en-US" dirty="0">
              <a:solidFill>
                <a:schemeClr val="tx1"/>
              </a:solidFill>
              <a:latin typeface="Calibri"/>
              <a:cs typeface="Calibri"/>
            </a:endParaRPr>
          </a:p>
          <a:p>
            <a:pPr marL="291600" indent="-342000"/>
            <a:r>
              <a:rPr lang="en-US" dirty="0">
                <a:solidFill>
                  <a:schemeClr val="tx1"/>
                </a:solidFill>
                <a:latin typeface="Calibri"/>
                <a:ea typeface="Calibri" charset="0"/>
                <a:cs typeface="Calibri"/>
                <a:sym typeface="Calibri" charset="0"/>
              </a:rPr>
              <a:t>•	Compare your scores with someone from the same church</a:t>
            </a:r>
          </a:p>
          <a:p>
            <a:pPr marL="291600" indent="-342000"/>
            <a:r>
              <a:rPr lang="en-US" dirty="0">
                <a:solidFill>
                  <a:schemeClr val="tx1"/>
                </a:solidFill>
                <a:latin typeface="Calibri"/>
                <a:ea typeface="Calibri" charset="0"/>
                <a:cs typeface="Calibri"/>
                <a:sym typeface="Calibri" charset="0"/>
              </a:rPr>
              <a:t>	</a:t>
            </a:r>
            <a:r>
              <a:rPr lang="en-US" i="1" dirty="0" smtClean="0">
                <a:solidFill>
                  <a:schemeClr val="tx1"/>
                </a:solidFill>
                <a:latin typeface="Calibri"/>
                <a:ea typeface="Calibri Italic" charset="0"/>
                <a:cs typeface="Calibri"/>
                <a:sym typeface="Calibri Italic" charset="0"/>
              </a:rPr>
              <a:t>or </a:t>
            </a:r>
            <a:endParaRPr lang="en-US" i="1" dirty="0">
              <a:solidFill>
                <a:schemeClr val="tx1"/>
              </a:solidFill>
              <a:latin typeface="Calibri"/>
              <a:ea typeface="Calibri Italic" charset="0"/>
              <a:cs typeface="Calibri"/>
              <a:sym typeface="Calibri Italic" charset="0"/>
            </a:endParaRPr>
          </a:p>
          <a:p>
            <a:pPr marL="291600" indent="-342000"/>
            <a:r>
              <a:rPr lang="en-US" dirty="0">
                <a:solidFill>
                  <a:schemeClr val="tx1"/>
                </a:solidFill>
                <a:latin typeface="Calibri"/>
                <a:ea typeface="Calibri" charset="0"/>
                <a:cs typeface="Calibri"/>
                <a:sym typeface="Calibri" charset="0"/>
              </a:rPr>
              <a:t>	</a:t>
            </a:r>
            <a:r>
              <a:rPr lang="en-US" dirty="0" smtClean="0">
                <a:solidFill>
                  <a:schemeClr val="tx1"/>
                </a:solidFill>
                <a:latin typeface="Calibri"/>
                <a:ea typeface="Calibri" charset="0"/>
                <a:cs typeface="Calibri"/>
                <a:sym typeface="Calibri" charset="0"/>
              </a:rPr>
              <a:t>explain </a:t>
            </a:r>
            <a:r>
              <a:rPr lang="en-US" dirty="0">
                <a:solidFill>
                  <a:schemeClr val="tx1"/>
                </a:solidFill>
                <a:latin typeface="Calibri"/>
                <a:ea typeface="Calibri" charset="0"/>
                <a:cs typeface="Calibri"/>
                <a:sym typeface="Calibri" charset="0"/>
              </a:rPr>
              <a:t>some of your scoring to someone from another </a:t>
            </a:r>
            <a:r>
              <a:rPr lang="en-US" dirty="0" smtClean="0">
                <a:solidFill>
                  <a:schemeClr val="tx1"/>
                </a:solidFill>
                <a:latin typeface="Calibri"/>
                <a:ea typeface="Calibri" charset="0"/>
                <a:cs typeface="Calibri"/>
                <a:sym typeface="Calibri" charset="0"/>
              </a:rPr>
              <a:t>church.</a:t>
            </a:r>
            <a:endParaRPr lang="en-US" dirty="0">
              <a:solidFill>
                <a:schemeClr val="tx1"/>
              </a:solidFill>
              <a:latin typeface="Calibri"/>
              <a:ea typeface="Calibri" charset="0"/>
              <a:cs typeface="Calibri"/>
              <a:sym typeface="Calibri" charset="0"/>
            </a:endParaRPr>
          </a:p>
        </p:txBody>
      </p:sp>
      <p:pic>
        <p:nvPicPr>
          <p:cNvPr id="6" name="Picture 5"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5" name="TextBox 4"/>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my pew.jpg"/>
          <p:cNvPicPr>
            <a:picLocks noChangeAspect="1"/>
          </p:cNvPicPr>
          <p:nvPr/>
        </p:nvPicPr>
        <p:blipFill>
          <a:blip r:embed="rId3" cstate="screen"/>
          <a:stretch>
            <a:fillRect/>
          </a:stretch>
        </p:blipFill>
        <p:spPr>
          <a:xfrm>
            <a:off x="685800" y="1295400"/>
            <a:ext cx="6705600" cy="3910584"/>
          </a:xfrm>
          <a:prstGeom prst="rect">
            <a:avLst/>
          </a:prstGeom>
        </p:spPr>
      </p:pic>
      <p:pic>
        <p:nvPicPr>
          <p:cNvPr id="9" name="Picture 8" descr="First Impressions Count_grey.jpg"/>
          <p:cNvPicPr>
            <a:picLocks noChangeAspect="1"/>
          </p:cNvPicPr>
          <p:nvPr/>
        </p:nvPicPr>
        <p:blipFill>
          <a:blip r:embed="rId4" cstate="screen"/>
          <a:stretch>
            <a:fillRect/>
          </a:stretch>
        </p:blipFill>
        <p:spPr>
          <a:xfrm>
            <a:off x="7596336" y="476250"/>
            <a:ext cx="1150620" cy="880391"/>
          </a:xfrm>
          <a:prstGeom prst="rect">
            <a:avLst/>
          </a:prstGeom>
        </p:spPr>
      </p:pic>
      <p:sp>
        <p:nvSpPr>
          <p:cNvPr id="5" name="TextBox 4"/>
          <p:cNvSpPr txBox="1"/>
          <p:nvPr/>
        </p:nvSpPr>
        <p:spPr>
          <a:xfrm>
            <a:off x="2590800" y="5105400"/>
            <a:ext cx="2895600" cy="307777"/>
          </a:xfrm>
          <a:prstGeom prst="rect">
            <a:avLst/>
          </a:prstGeom>
          <a:noFill/>
        </p:spPr>
        <p:txBody>
          <a:bodyPr wrap="square" rtlCol="0">
            <a:spAutoFit/>
          </a:bodyPr>
          <a:lstStyle/>
          <a:p>
            <a:pPr algn="ctr"/>
            <a:r>
              <a:rPr lang="en-US" sz="1400" dirty="0" err="1" smtClean="0">
                <a:latin typeface="Calibri"/>
                <a:cs typeface="Calibri"/>
              </a:rPr>
              <a:t>www.cartoonchurch.com</a:t>
            </a:r>
            <a:endParaRPr lang="en-US" sz="1400" dirty="0">
              <a:latin typeface="Calibri"/>
              <a:cs typeface="Calibri"/>
            </a:endParaRPr>
          </a:p>
        </p:txBody>
      </p:sp>
      <p:sp>
        <p:nvSpPr>
          <p:cNvPr id="7" name="TextBox 6"/>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se back of yellow sheet.jpg"/>
          <p:cNvPicPr>
            <a:picLocks noChangeAspect="1"/>
          </p:cNvPicPr>
          <p:nvPr/>
        </p:nvPicPr>
        <p:blipFill>
          <a:blip r:embed="rId3" cstate="screen"/>
          <a:stretch>
            <a:fillRect/>
          </a:stretch>
        </p:blipFill>
        <p:spPr>
          <a:xfrm>
            <a:off x="457201" y="1181199"/>
            <a:ext cx="6172200" cy="4508485"/>
          </a:xfrm>
          <a:prstGeom prst="rect">
            <a:avLst/>
          </a:prstGeom>
        </p:spPr>
      </p:pic>
      <p:pic>
        <p:nvPicPr>
          <p:cNvPr id="9" name="Picture 8" descr="First Impressions Count_grey.jpg"/>
          <p:cNvPicPr>
            <a:picLocks noChangeAspect="1"/>
          </p:cNvPicPr>
          <p:nvPr/>
        </p:nvPicPr>
        <p:blipFill>
          <a:blip r:embed="rId4" cstate="screen"/>
          <a:stretch>
            <a:fillRect/>
          </a:stretch>
        </p:blipFill>
        <p:spPr>
          <a:xfrm>
            <a:off x="7596336" y="476250"/>
            <a:ext cx="1150620" cy="880391"/>
          </a:xfrm>
          <a:prstGeom prst="rect">
            <a:avLst/>
          </a:prstGeom>
        </p:spPr>
      </p:pic>
      <p:sp>
        <p:nvSpPr>
          <p:cNvPr id="7" name="TextBox 6"/>
          <p:cNvSpPr txBox="1"/>
          <p:nvPr/>
        </p:nvSpPr>
        <p:spPr>
          <a:xfrm>
            <a:off x="755650" y="5791200"/>
            <a:ext cx="5486400" cy="304800"/>
          </a:xfrm>
          <a:prstGeom prst="rect">
            <a:avLst/>
          </a:prstGeom>
          <a:noFill/>
        </p:spPr>
        <p:txBody>
          <a:bodyPr wrap="square" rtlCol="0">
            <a:spAutoFit/>
          </a:bodyPr>
          <a:lstStyle/>
          <a:p>
            <a:pPr algn="ctr"/>
            <a:r>
              <a:rPr lang="en-US" sz="1400" dirty="0" err="1" smtClean="0">
                <a:latin typeface="Calibri"/>
                <a:cs typeface="Calibri"/>
              </a:rPr>
              <a:t>www.cartoonchurch.com</a:t>
            </a:r>
            <a:endParaRPr lang="en-US" sz="1400" dirty="0">
              <a:latin typeface="Calibri"/>
              <a:cs typeface="Calibri"/>
            </a:endParaRPr>
          </a:p>
        </p:txBody>
      </p:sp>
      <p:sp>
        <p:nvSpPr>
          <p:cNvPr id="8" name="TextBox 7"/>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ngs you will be given.jpg"/>
          <p:cNvPicPr>
            <a:picLocks noChangeAspect="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81000" y="1143000"/>
            <a:ext cx="6400800" cy="5029200"/>
          </a:xfrm>
          <a:prstGeom prst="rect">
            <a:avLst/>
          </a:prstGeom>
        </p:spPr>
      </p:pic>
      <p:pic>
        <p:nvPicPr>
          <p:cNvPr id="4" name="Picture 3" descr="First Impressions Count_grey.jpg"/>
          <p:cNvPicPr>
            <a:picLocks noChangeAspect="1"/>
          </p:cNvPicPr>
          <p:nvPr/>
        </p:nvPicPr>
        <p:blipFill>
          <a:blip r:embed="rId4" cstate="screen"/>
          <a:stretch>
            <a:fillRect/>
          </a:stretch>
        </p:blipFill>
        <p:spPr>
          <a:xfrm>
            <a:off x="7596336" y="476250"/>
            <a:ext cx="1150620" cy="880391"/>
          </a:xfrm>
          <a:prstGeom prst="rect">
            <a:avLst/>
          </a:prstGeom>
        </p:spPr>
      </p:pic>
      <p:sp>
        <p:nvSpPr>
          <p:cNvPr id="6" name="TextBox 5"/>
          <p:cNvSpPr txBox="1"/>
          <p:nvPr/>
        </p:nvSpPr>
        <p:spPr>
          <a:xfrm>
            <a:off x="755650" y="6019800"/>
            <a:ext cx="5486400" cy="307777"/>
          </a:xfrm>
          <a:prstGeom prst="rect">
            <a:avLst/>
          </a:prstGeom>
          <a:noFill/>
        </p:spPr>
        <p:txBody>
          <a:bodyPr wrap="square" rtlCol="0">
            <a:spAutoFit/>
          </a:bodyPr>
          <a:lstStyle/>
          <a:p>
            <a:pPr algn="ctr"/>
            <a:r>
              <a:rPr lang="en-US" sz="1400" dirty="0" err="1" smtClean="0">
                <a:latin typeface="Calibri"/>
                <a:cs typeface="Calibri"/>
              </a:rPr>
              <a:t>www.cartoonchurch.com</a:t>
            </a:r>
            <a:endParaRPr lang="en-US" sz="1400" dirty="0">
              <a:latin typeface="Calibri"/>
              <a:cs typeface="Calibri"/>
            </a:endParaRPr>
          </a:p>
        </p:txBody>
      </p:sp>
      <p:sp>
        <p:nvSpPr>
          <p:cNvPr id="8" name="TextBox 7"/>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Peace.jpg"/>
          <p:cNvPicPr>
            <a:picLocks noChangeAspect="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609600" y="1066800"/>
            <a:ext cx="5676860" cy="4876423"/>
          </a:xfrm>
          <a:prstGeom prst="rect">
            <a:avLst/>
          </a:prstGeom>
        </p:spPr>
      </p:pic>
      <p:pic>
        <p:nvPicPr>
          <p:cNvPr id="5" name="Picture 4" descr="First Impressions Count_grey.jpg"/>
          <p:cNvPicPr>
            <a:picLocks noChangeAspect="1"/>
          </p:cNvPicPr>
          <p:nvPr/>
        </p:nvPicPr>
        <p:blipFill>
          <a:blip r:embed="rId4" cstate="screen"/>
          <a:stretch>
            <a:fillRect/>
          </a:stretch>
        </p:blipFill>
        <p:spPr>
          <a:xfrm>
            <a:off x="7596336" y="476250"/>
            <a:ext cx="1150620" cy="880391"/>
          </a:xfrm>
          <a:prstGeom prst="rect">
            <a:avLst/>
          </a:prstGeom>
        </p:spPr>
      </p:pic>
      <p:sp>
        <p:nvSpPr>
          <p:cNvPr id="8" name="TextBox 7"/>
          <p:cNvSpPr txBox="1"/>
          <p:nvPr/>
        </p:nvSpPr>
        <p:spPr>
          <a:xfrm>
            <a:off x="755650" y="6019800"/>
            <a:ext cx="5486400" cy="307777"/>
          </a:xfrm>
          <a:prstGeom prst="rect">
            <a:avLst/>
          </a:prstGeom>
          <a:noFill/>
        </p:spPr>
        <p:txBody>
          <a:bodyPr wrap="square" rtlCol="0">
            <a:spAutoFit/>
          </a:bodyPr>
          <a:lstStyle/>
          <a:p>
            <a:pPr algn="ctr"/>
            <a:r>
              <a:rPr lang="en-US" sz="1400" dirty="0" err="1" smtClean="0">
                <a:latin typeface="Calibri"/>
                <a:cs typeface="Calibri"/>
              </a:rPr>
              <a:t>www.cartoonchurch.com</a:t>
            </a:r>
            <a:endParaRPr lang="en-US" sz="1400" dirty="0">
              <a:latin typeface="Calibri"/>
              <a:cs typeface="Calibri"/>
            </a:endParaRPr>
          </a:p>
        </p:txBody>
      </p:sp>
      <p:sp>
        <p:nvSpPr>
          <p:cNvPr id="9" name="TextBox 8"/>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4"/>
          <p:cNvSpPr>
            <a:spLocks/>
          </p:cNvSpPr>
          <p:nvPr/>
        </p:nvSpPr>
        <p:spPr bwMode="auto">
          <a:xfrm>
            <a:off x="755650" y="1560513"/>
            <a:ext cx="8159750" cy="1872208"/>
          </a:xfrm>
          <a:prstGeom prst="rect">
            <a:avLst/>
          </a:prstGeom>
          <a:noFill/>
          <a:ln w="12700">
            <a:noFill/>
            <a:miter lim="800000"/>
            <a:headEnd/>
            <a:tailEnd/>
          </a:ln>
        </p:spPr>
        <p:txBody>
          <a:bodyPr lIns="0" tIns="0" rIns="40639" bIns="0"/>
          <a:lstStyle/>
          <a:p>
            <a:pPr marL="382588" indent="-342900"/>
            <a:r>
              <a:rPr lang="en-US" dirty="0" smtClean="0">
                <a:solidFill>
                  <a:schemeClr val="tx1"/>
                </a:solidFill>
                <a:latin typeface="Calibri"/>
                <a:ea typeface="Calibri" charset="0"/>
                <a:cs typeface="Calibri"/>
                <a:sym typeface="Calibri" charset="0"/>
              </a:rPr>
              <a:t>1) Creating </a:t>
            </a:r>
            <a:r>
              <a:rPr lang="en-US" dirty="0">
                <a:solidFill>
                  <a:schemeClr val="tx1"/>
                </a:solidFill>
                <a:latin typeface="Calibri"/>
                <a:ea typeface="Calibri" charset="0"/>
                <a:cs typeface="Calibri"/>
                <a:sym typeface="Calibri" charset="0"/>
              </a:rPr>
              <a:t>a </a:t>
            </a:r>
            <a:r>
              <a:rPr lang="en-US" dirty="0" smtClean="0">
                <a:solidFill>
                  <a:schemeClr val="tx1"/>
                </a:solidFill>
                <a:latin typeface="Calibri"/>
                <a:ea typeface="Calibri" charset="0"/>
                <a:cs typeface="Calibri"/>
                <a:sym typeface="Calibri" charset="0"/>
              </a:rPr>
              <a:t>welcoming building</a:t>
            </a:r>
            <a:endParaRPr lang="en-US" dirty="0">
              <a:solidFill>
                <a:schemeClr val="tx1"/>
              </a:solidFill>
              <a:latin typeface="Calibri"/>
              <a:ea typeface="Calibri" charset="0"/>
              <a:cs typeface="Calibri"/>
              <a:sym typeface="Calibri" charset="0"/>
            </a:endParaRPr>
          </a:p>
          <a:p>
            <a:pPr marL="382588" indent="-342900"/>
            <a:endParaRPr lang="en-US" dirty="0">
              <a:solidFill>
                <a:schemeClr val="tx1"/>
              </a:solidFill>
              <a:latin typeface="Calibri"/>
              <a:ea typeface="Calibri" charset="0"/>
              <a:cs typeface="Calibri"/>
              <a:sym typeface="Calibri" charset="0"/>
            </a:endParaRPr>
          </a:p>
          <a:p>
            <a:pPr marL="382588" indent="-342900"/>
            <a:r>
              <a:rPr lang="en-US" dirty="0" smtClean="0">
                <a:solidFill>
                  <a:schemeClr val="tx1"/>
                </a:solidFill>
                <a:latin typeface="Calibri"/>
                <a:ea typeface="Calibri" charset="0"/>
                <a:cs typeface="Calibri"/>
                <a:sym typeface="Calibri" charset="0"/>
              </a:rPr>
              <a:t>2) Being </a:t>
            </a:r>
            <a:r>
              <a:rPr lang="en-US" dirty="0">
                <a:solidFill>
                  <a:schemeClr val="tx1"/>
                </a:solidFill>
                <a:latin typeface="Calibri"/>
                <a:ea typeface="Calibri" charset="0"/>
                <a:cs typeface="Calibri"/>
                <a:sym typeface="Calibri" charset="0"/>
              </a:rPr>
              <a:t>a </a:t>
            </a:r>
            <a:r>
              <a:rPr lang="en-US" dirty="0" smtClean="0">
                <a:solidFill>
                  <a:schemeClr val="tx1"/>
                </a:solidFill>
                <a:latin typeface="Calibri"/>
                <a:ea typeface="Calibri" charset="0"/>
                <a:cs typeface="Calibri"/>
                <a:sym typeface="Calibri" charset="0"/>
              </a:rPr>
              <a:t>welcoming people</a:t>
            </a:r>
            <a:endParaRPr lang="en-US" dirty="0">
              <a:solidFill>
                <a:schemeClr val="tx1"/>
              </a:solidFill>
              <a:latin typeface="Calibri"/>
              <a:ea typeface="Calibri" charset="0"/>
              <a:cs typeface="Calibri"/>
              <a:sym typeface="Calibri" charset="0"/>
            </a:endParaRPr>
          </a:p>
          <a:p>
            <a:pPr marL="382588" indent="-342900"/>
            <a:endParaRPr lang="en-US" dirty="0">
              <a:solidFill>
                <a:schemeClr val="bg1">
                  <a:lumMod val="50000"/>
                </a:schemeClr>
              </a:solidFill>
              <a:latin typeface="Calibri"/>
              <a:ea typeface="Calibri" charset="0"/>
              <a:cs typeface="Calibri"/>
              <a:sym typeface="Calibri" charset="0"/>
            </a:endParaRPr>
          </a:p>
          <a:p>
            <a:pPr marL="382588" indent="-342900"/>
            <a:r>
              <a:rPr lang="en-US" dirty="0" smtClean="0">
                <a:solidFill>
                  <a:schemeClr val="tx1"/>
                </a:solidFill>
                <a:latin typeface="Calibri"/>
                <a:ea typeface="Calibri" charset="0"/>
                <a:cs typeface="Calibri"/>
                <a:sym typeface="Calibri" charset="0"/>
              </a:rPr>
              <a:t>3) Welcoming </a:t>
            </a:r>
            <a:r>
              <a:rPr lang="en-US" dirty="0">
                <a:solidFill>
                  <a:schemeClr val="tx1"/>
                </a:solidFill>
                <a:latin typeface="Calibri"/>
                <a:ea typeface="Calibri" charset="0"/>
                <a:cs typeface="Calibri"/>
                <a:sym typeface="Calibri" charset="0"/>
              </a:rPr>
              <a:t>through </a:t>
            </a:r>
            <a:r>
              <a:rPr lang="en-US" dirty="0" smtClean="0">
                <a:solidFill>
                  <a:schemeClr val="tx1"/>
                </a:solidFill>
                <a:latin typeface="Calibri"/>
                <a:ea typeface="Calibri" charset="0"/>
                <a:cs typeface="Calibri"/>
                <a:sym typeface="Calibri" charset="0"/>
              </a:rPr>
              <a:t>inclusion</a:t>
            </a:r>
            <a:endParaRPr lang="en-US" dirty="0">
              <a:solidFill>
                <a:schemeClr val="tx1"/>
              </a:solidFill>
              <a:latin typeface="Calibri"/>
              <a:ea typeface="Calibri" charset="0"/>
              <a:cs typeface="Calibri"/>
              <a:sym typeface="Calibri" charset="0"/>
            </a:endParaRPr>
          </a:p>
        </p:txBody>
      </p:sp>
      <p:pic>
        <p:nvPicPr>
          <p:cNvPr id="4" name="Picture 3" descr="First Impressions Count_grey.jpg"/>
          <p:cNvPicPr>
            <a:picLocks noChangeAspect="1"/>
          </p:cNvPicPr>
          <p:nvPr/>
        </p:nvPicPr>
        <p:blipFill>
          <a:blip r:embed="rId3" cstate="screen"/>
          <a:stretch>
            <a:fillRect/>
          </a:stretch>
        </p:blipFill>
        <p:spPr>
          <a:xfrm>
            <a:off x="7596336" y="476250"/>
            <a:ext cx="1150620" cy="880391"/>
          </a:xfrm>
          <a:prstGeom prst="rect">
            <a:avLst/>
          </a:prstGeom>
        </p:spPr>
      </p:pic>
      <p:sp>
        <p:nvSpPr>
          <p:cNvPr id="5" name="TextBox 4"/>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7" name="TextBox 6"/>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pic>
        <p:nvPicPr>
          <p:cNvPr id="6" name="Picture 5" descr="Welcome_building5.jpg"/>
          <p:cNvPicPr>
            <a:picLocks noChangeAspect="1"/>
          </p:cNvPicPr>
          <p:nvPr/>
        </p:nvPicPr>
        <p:blipFill>
          <a:blip r:embed="rId3" cstate="screen"/>
          <a:stretch>
            <a:fillRect/>
          </a:stretch>
        </p:blipFill>
        <p:spPr>
          <a:xfrm>
            <a:off x="755650" y="1560513"/>
            <a:ext cx="5511348" cy="3773487"/>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4294967295"/>
          </p:nvPr>
        </p:nvSpPr>
        <p:spPr bwMode="auto">
          <a:xfrm>
            <a:off x="755650" y="1560512"/>
            <a:ext cx="6026150" cy="3621087"/>
          </a:xfrm>
          <a:prstGeom prst="rect">
            <a:avLst/>
          </a:prstGeom>
          <a:noFill/>
          <a:ln w="12700">
            <a:miter lim="800000"/>
            <a:headEnd/>
            <a:tailEnd/>
          </a:ln>
        </p:spPr>
        <p:txBody>
          <a:bodyPr vert="horz" wrap="square" lIns="0" tIns="0" rIns="0" bIns="0" numCol="1" anchor="t" anchorCtr="0" compatLnSpc="1">
            <a:prstTxWarp prst="textNoShape">
              <a:avLst/>
            </a:prstTxWarp>
            <a:noAutofit/>
          </a:bodyPr>
          <a:lstStyle/>
          <a:p>
            <a:pPr marL="0" indent="0">
              <a:spcBef>
                <a:spcPts val="1800"/>
              </a:spcBef>
              <a:buNone/>
            </a:pPr>
            <a:r>
              <a:rPr lang="en-US" sz="2400" b="1" dirty="0">
                <a:solidFill>
                  <a:schemeClr val="tx1"/>
                </a:solidFill>
                <a:latin typeface="Calibri"/>
                <a:ea typeface="Calibri Bold" charset="0"/>
                <a:cs typeface="Calibri"/>
                <a:sym typeface="Calibri Bold" charset="0"/>
              </a:rPr>
              <a:t>Session 3 - Welcoming through inclusion</a:t>
            </a:r>
          </a:p>
          <a:p>
            <a:pPr marL="0" indent="0" eaLnBrk="1" hangingPunct="1">
              <a:spcBef>
                <a:spcPts val="1800"/>
              </a:spcBef>
              <a:buFont typeface="Arial" charset="0"/>
              <a:buNone/>
            </a:pPr>
            <a:r>
              <a:rPr lang="en-US" sz="2400" dirty="0" smtClean="0">
                <a:solidFill>
                  <a:schemeClr val="tx1"/>
                </a:solidFill>
                <a:latin typeface="Calibri"/>
                <a:cs typeface="Calibri"/>
              </a:rPr>
              <a:t>The </a:t>
            </a:r>
            <a:r>
              <a:rPr lang="en-US" sz="2400" b="1" i="1" dirty="0" smtClean="0">
                <a:solidFill>
                  <a:schemeClr val="tx1"/>
                </a:solidFill>
                <a:latin typeface="Calibri"/>
                <a:cs typeface="Calibri"/>
              </a:rPr>
              <a:t>aim</a:t>
            </a:r>
            <a:r>
              <a:rPr lang="en-US" sz="2400" dirty="0" smtClean="0">
                <a:solidFill>
                  <a:schemeClr val="tx1"/>
                </a:solidFill>
                <a:latin typeface="Calibri"/>
                <a:cs typeface="Calibri"/>
              </a:rPr>
              <a:t> of Session 3 is to help participants reflect on ways to welcome visitors who are unfamiliar with the culture of church.  </a:t>
            </a:r>
          </a:p>
          <a:p>
            <a:pPr marL="0" indent="0" eaLnBrk="1" hangingPunct="1">
              <a:spcBef>
                <a:spcPts val="1800"/>
              </a:spcBef>
              <a:buFont typeface="Arial" charset="0"/>
              <a:buNone/>
            </a:pPr>
            <a:r>
              <a:rPr lang="en-US" sz="2400" b="1" dirty="0" smtClean="0">
                <a:solidFill>
                  <a:schemeClr val="tx1"/>
                </a:solidFill>
                <a:latin typeface="Calibri"/>
                <a:cs typeface="Calibri"/>
              </a:rPr>
              <a:t>Outline of Session 3:</a:t>
            </a:r>
          </a:p>
          <a:p>
            <a:pPr marL="0" indent="0">
              <a:spcBef>
                <a:spcPts val="1800"/>
              </a:spcBef>
              <a:buNone/>
            </a:pPr>
            <a:r>
              <a:rPr lang="en-US" sz="2400" dirty="0">
                <a:solidFill>
                  <a:schemeClr val="tx1"/>
                </a:solidFill>
                <a:latin typeface="Calibri"/>
                <a:ea typeface="Calibri" charset="0"/>
                <a:cs typeface="Calibri"/>
                <a:sym typeface="Calibri" charset="0"/>
              </a:rPr>
              <a:t>• </a:t>
            </a:r>
            <a:r>
              <a:rPr lang="en-US" sz="2400" dirty="0" smtClean="0">
                <a:solidFill>
                  <a:schemeClr val="tx1"/>
                </a:solidFill>
                <a:latin typeface="Calibri"/>
                <a:cs typeface="Calibri"/>
              </a:rPr>
              <a:t>The culture gap </a:t>
            </a:r>
          </a:p>
          <a:p>
            <a:pPr marL="0" indent="0">
              <a:spcBef>
                <a:spcPts val="1800"/>
              </a:spcBef>
              <a:buNone/>
            </a:pPr>
            <a:r>
              <a:rPr lang="en-US" sz="2400" dirty="0">
                <a:solidFill>
                  <a:schemeClr val="tx1"/>
                </a:solidFill>
                <a:latin typeface="Calibri"/>
                <a:ea typeface="Calibri" charset="0"/>
                <a:cs typeface="Calibri"/>
                <a:sym typeface="Calibri" charset="0"/>
              </a:rPr>
              <a:t>• </a:t>
            </a:r>
            <a:r>
              <a:rPr lang="en-US" sz="2400" dirty="0" smtClean="0">
                <a:solidFill>
                  <a:schemeClr val="tx1"/>
                </a:solidFill>
                <a:latin typeface="Calibri"/>
                <a:cs typeface="Calibri"/>
              </a:rPr>
              <a:t>Creating inclusion in the church</a:t>
            </a:r>
          </a:p>
        </p:txBody>
      </p:sp>
      <p:pic>
        <p:nvPicPr>
          <p:cNvPr id="8" name="Picture 7" descr="First Impressions Count_grey.jpg"/>
          <p:cNvPicPr>
            <a:picLocks noChangeAspect="1"/>
          </p:cNvPicPr>
          <p:nvPr/>
        </p:nvPicPr>
        <p:blipFill>
          <a:blip r:embed="rId3" cstate="screen"/>
          <a:stretch>
            <a:fillRect/>
          </a:stretch>
        </p:blipFill>
        <p:spPr>
          <a:xfrm>
            <a:off x="7596336" y="476250"/>
            <a:ext cx="1150620" cy="880391"/>
          </a:xfrm>
          <a:prstGeom prst="rect">
            <a:avLst/>
          </a:prstGeom>
        </p:spPr>
      </p:pic>
      <p:sp>
        <p:nvSpPr>
          <p:cNvPr id="5" name="TextBox 4"/>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p:cNvSpPr>
          <p:nvPr/>
        </p:nvSpPr>
        <p:spPr bwMode="auto">
          <a:xfrm>
            <a:off x="0" y="228600"/>
            <a:ext cx="9144000" cy="406400"/>
          </a:xfrm>
          <a:prstGeom prst="rect">
            <a:avLst/>
          </a:prstGeom>
          <a:noFill/>
          <a:ln w="12700">
            <a:noFill/>
            <a:miter lim="800000"/>
            <a:headEnd/>
            <a:tailEnd/>
          </a:ln>
        </p:spPr>
        <p:txBody>
          <a:bodyPr lIns="0" tIns="0" rIns="40639" bIns="0"/>
          <a:lstStyle/>
          <a:p>
            <a:pPr marL="39688" algn="ctr">
              <a:tabLst>
                <a:tab pos="139700" algn="l"/>
                <a:tab pos="952500" algn="l"/>
              </a:tabLst>
            </a:pPr>
            <a:r>
              <a:rPr lang="en-US" sz="2000" dirty="0" smtClean="0">
                <a:latin typeface="Calibri"/>
                <a:cs typeface="Calibri"/>
              </a:rPr>
              <a:t>What was Ram </a:t>
            </a:r>
            <a:r>
              <a:rPr lang="en-US" sz="2000" dirty="0" err="1" smtClean="0">
                <a:latin typeface="Calibri"/>
                <a:cs typeface="Calibri"/>
              </a:rPr>
              <a:t>Gidoomal’s</a:t>
            </a:r>
            <a:r>
              <a:rPr lang="en-US" sz="2000" dirty="0" smtClean="0">
                <a:latin typeface="Calibri"/>
                <a:cs typeface="Calibri"/>
              </a:rPr>
              <a:t> first experience of visiting a church? </a:t>
            </a:r>
            <a:endParaRPr lang="en-US" sz="2000" dirty="0">
              <a:solidFill>
                <a:schemeClr val="tx1"/>
              </a:solidFill>
              <a:latin typeface="Calibri"/>
              <a:ea typeface="Calibri Bold" charset="0"/>
              <a:cs typeface="Calibri"/>
              <a:sym typeface="Calibri Bold" charset="0"/>
            </a:endParaRPr>
          </a:p>
        </p:txBody>
      </p:sp>
      <p:sp>
        <p:nvSpPr>
          <p:cNvPr id="6" name="Rectangle 5"/>
          <p:cNvSpPr/>
          <p:nvPr/>
        </p:nvSpPr>
        <p:spPr>
          <a:xfrm>
            <a:off x="2699792" y="1700808"/>
            <a:ext cx="3799502" cy="830997"/>
          </a:xfrm>
          <a:prstGeom prst="rect">
            <a:avLst/>
          </a:prstGeom>
        </p:spPr>
        <p:txBody>
          <a:bodyPr wrap="square">
            <a:spAutoFit/>
          </a:bodyPr>
          <a:lstStyle/>
          <a:p>
            <a:pPr algn="ctr"/>
            <a:r>
              <a:rPr lang="en-US" b="1" dirty="0" smtClean="0">
                <a:solidFill>
                  <a:schemeClr val="tx2"/>
                </a:solidFill>
                <a:latin typeface="Calibri"/>
                <a:ea typeface="Calibri Bold" charset="0"/>
                <a:cs typeface="Calibri"/>
                <a:sym typeface="Calibri Bold" charset="0"/>
                <a:hlinkClick r:id="rId2" action="ppaction://hlinkfile"/>
              </a:rPr>
              <a:t>Play the ‘Church Experience’ video </a:t>
            </a:r>
            <a:endParaRPr lang="en-US"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p:cNvSpPr>
          <p:nvPr/>
        </p:nvSpPr>
        <p:spPr bwMode="auto">
          <a:xfrm>
            <a:off x="0" y="304800"/>
            <a:ext cx="9144000" cy="307777"/>
          </a:xfrm>
          <a:prstGeom prst="rect">
            <a:avLst/>
          </a:prstGeom>
          <a:noFill/>
          <a:ln w="12700">
            <a:noFill/>
            <a:miter lim="800000"/>
            <a:headEnd/>
            <a:tailEnd/>
          </a:ln>
        </p:spPr>
        <p:txBody>
          <a:bodyPr wrap="square" lIns="0" tIns="0" rIns="40639" bIns="0">
            <a:spAutoFit/>
          </a:bodyPr>
          <a:lstStyle/>
          <a:p>
            <a:pPr algn="ctr">
              <a:spcBef>
                <a:spcPts val="738"/>
              </a:spcBef>
            </a:pPr>
            <a:r>
              <a:rPr lang="en-US" sz="2000" dirty="0" smtClean="0">
                <a:solidFill>
                  <a:schemeClr val="tx1"/>
                </a:solidFill>
                <a:latin typeface="Calibri" charset="0"/>
                <a:ea typeface="Calibri" charset="0"/>
                <a:cs typeface="Calibri" charset="0"/>
                <a:sym typeface="Calibri" charset="0"/>
              </a:rPr>
              <a:t>Why did Ram </a:t>
            </a:r>
            <a:r>
              <a:rPr lang="en-US" sz="2000" dirty="0" err="1">
                <a:solidFill>
                  <a:schemeClr val="tx1"/>
                </a:solidFill>
                <a:latin typeface="Calibri" charset="0"/>
                <a:ea typeface="Calibri" charset="0"/>
                <a:cs typeface="Calibri" charset="0"/>
                <a:sym typeface="Calibri" charset="0"/>
              </a:rPr>
              <a:t>Gidoomal</a:t>
            </a:r>
            <a:r>
              <a:rPr lang="en-US" sz="2000" dirty="0" smtClean="0">
                <a:solidFill>
                  <a:schemeClr val="tx1"/>
                </a:solidFill>
                <a:latin typeface="Calibri" charset="0"/>
                <a:ea typeface="Calibri" charset="0"/>
                <a:cs typeface="Calibri" charset="0"/>
                <a:sym typeface="Calibri" charset="0"/>
              </a:rPr>
              <a:t> decide to return to church? </a:t>
            </a:r>
            <a:endParaRPr lang="en-US" sz="2000" dirty="0">
              <a:solidFill>
                <a:schemeClr val="tx1"/>
              </a:solidFill>
              <a:latin typeface="Calibri" charset="0"/>
              <a:ea typeface="Calibri" charset="0"/>
              <a:cs typeface="Calibri" charset="0"/>
              <a:sym typeface="Calibri" charset="0"/>
            </a:endParaRPr>
          </a:p>
        </p:txBody>
      </p:sp>
      <p:sp>
        <p:nvSpPr>
          <p:cNvPr id="6" name="Rectangle 5"/>
          <p:cNvSpPr/>
          <p:nvPr/>
        </p:nvSpPr>
        <p:spPr>
          <a:xfrm>
            <a:off x="2699792" y="1700808"/>
            <a:ext cx="3799502" cy="830997"/>
          </a:xfrm>
          <a:prstGeom prst="rect">
            <a:avLst/>
          </a:prstGeom>
        </p:spPr>
        <p:txBody>
          <a:bodyPr wrap="square">
            <a:spAutoFit/>
          </a:bodyPr>
          <a:lstStyle/>
          <a:p>
            <a:pPr algn="ctr"/>
            <a:r>
              <a:rPr lang="en-US" b="1" dirty="0" smtClean="0">
                <a:solidFill>
                  <a:schemeClr val="tx2"/>
                </a:solidFill>
                <a:latin typeface="Calibri"/>
                <a:ea typeface="Calibri Bold" charset="0"/>
                <a:cs typeface="Calibri"/>
                <a:sym typeface="Calibri Bold" charset="0"/>
                <a:hlinkClick r:id="rId2" action="ppaction://hlinkfile"/>
              </a:rPr>
              <a:t>Play the ‘Church Attraction’ video </a:t>
            </a:r>
            <a:endParaRPr lang="en-US" dirty="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p:cNvSpPr>
          <p:nvPr/>
        </p:nvSpPr>
        <p:spPr bwMode="auto">
          <a:xfrm>
            <a:off x="0" y="304800"/>
            <a:ext cx="9144000" cy="307777"/>
          </a:xfrm>
          <a:prstGeom prst="rect">
            <a:avLst/>
          </a:prstGeom>
          <a:noFill/>
          <a:ln w="12700">
            <a:noFill/>
            <a:miter lim="800000"/>
            <a:headEnd/>
            <a:tailEnd/>
          </a:ln>
        </p:spPr>
        <p:txBody>
          <a:bodyPr wrap="square" lIns="0" tIns="0" rIns="40639" bIns="0">
            <a:spAutoFit/>
          </a:bodyPr>
          <a:lstStyle/>
          <a:p>
            <a:pPr algn="ctr">
              <a:spcBef>
                <a:spcPts val="738"/>
              </a:spcBef>
            </a:pPr>
            <a:r>
              <a:rPr lang="en-US" sz="2000" dirty="0">
                <a:solidFill>
                  <a:schemeClr val="tx1"/>
                </a:solidFill>
                <a:latin typeface="Calibri" charset="0"/>
                <a:ea typeface="Calibri" charset="0"/>
                <a:cs typeface="Calibri" charset="0"/>
                <a:sym typeface="Calibri" charset="0"/>
              </a:rPr>
              <a:t>What advice does Ram </a:t>
            </a:r>
            <a:r>
              <a:rPr lang="en-US" sz="2000" dirty="0" err="1">
                <a:solidFill>
                  <a:schemeClr val="tx1"/>
                </a:solidFill>
                <a:latin typeface="Calibri" charset="0"/>
                <a:ea typeface="Calibri" charset="0"/>
                <a:cs typeface="Calibri" charset="0"/>
                <a:sym typeface="Calibri" charset="0"/>
              </a:rPr>
              <a:t>Gidoomal</a:t>
            </a:r>
            <a:r>
              <a:rPr lang="en-US" sz="2000" dirty="0">
                <a:solidFill>
                  <a:schemeClr val="tx1"/>
                </a:solidFill>
                <a:latin typeface="Calibri" charset="0"/>
                <a:ea typeface="Calibri" charset="0"/>
                <a:cs typeface="Calibri" charset="0"/>
                <a:sym typeface="Calibri" charset="0"/>
              </a:rPr>
              <a:t> give to churches engaging with other cultures? </a:t>
            </a:r>
          </a:p>
        </p:txBody>
      </p:sp>
      <p:sp>
        <p:nvSpPr>
          <p:cNvPr id="5" name="Rectangle 4"/>
          <p:cNvSpPr/>
          <p:nvPr/>
        </p:nvSpPr>
        <p:spPr>
          <a:xfrm>
            <a:off x="2699792" y="1700808"/>
            <a:ext cx="3799502" cy="830997"/>
          </a:xfrm>
          <a:prstGeom prst="rect">
            <a:avLst/>
          </a:prstGeom>
        </p:spPr>
        <p:txBody>
          <a:bodyPr wrap="square">
            <a:spAutoFit/>
          </a:bodyPr>
          <a:lstStyle/>
          <a:p>
            <a:pPr algn="ctr"/>
            <a:r>
              <a:rPr lang="en-US" b="1" dirty="0" smtClean="0">
                <a:solidFill>
                  <a:schemeClr val="tx2"/>
                </a:solidFill>
                <a:latin typeface="Calibri"/>
                <a:ea typeface="Calibri Bold" charset="0"/>
                <a:cs typeface="Calibri"/>
                <a:sym typeface="Calibri Bold" charset="0"/>
                <a:hlinkClick r:id="rId2" action="ppaction://hlinkfile"/>
              </a:rPr>
              <a:t>Play the ‘Church Advice’ video </a:t>
            </a:r>
            <a:endParaRPr lang="en-US" dirty="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5"/>
          <p:cNvSpPr>
            <a:spLocks/>
          </p:cNvSpPr>
          <p:nvPr/>
        </p:nvSpPr>
        <p:spPr bwMode="auto">
          <a:xfrm>
            <a:off x="755650" y="1560513"/>
            <a:ext cx="7473950" cy="720080"/>
          </a:xfrm>
          <a:prstGeom prst="rect">
            <a:avLst/>
          </a:prstGeom>
          <a:noFill/>
          <a:ln w="12700">
            <a:noFill/>
            <a:miter lim="800000"/>
            <a:headEnd/>
            <a:tailEnd/>
          </a:ln>
        </p:spPr>
        <p:txBody>
          <a:bodyPr lIns="0" tIns="0" rIns="0" bIns="0" anchor="t" anchorCtr="0"/>
          <a:lstStyle/>
          <a:p>
            <a:pPr>
              <a:spcBef>
                <a:spcPts val="600"/>
              </a:spcBef>
              <a:tabLst>
                <a:tab pos="139700" algn="l"/>
                <a:tab pos="952500" algn="l"/>
              </a:tabLst>
            </a:pPr>
            <a:r>
              <a:rPr lang="en-US" b="1" dirty="0">
                <a:solidFill>
                  <a:schemeClr val="tx1"/>
                </a:solidFill>
                <a:latin typeface="Calibri"/>
                <a:ea typeface="Calibri Bold" charset="0"/>
                <a:cs typeface="Calibri"/>
                <a:sym typeface="Calibri Bold" charset="0"/>
              </a:rPr>
              <a:t>Session 3 - </a:t>
            </a:r>
            <a:r>
              <a:rPr lang="en-US" b="1" dirty="0" smtClean="0">
                <a:solidFill>
                  <a:schemeClr val="tx1"/>
                </a:solidFill>
                <a:latin typeface="Calibri"/>
                <a:ea typeface="Calibri Bold" charset="0"/>
                <a:cs typeface="Calibri Bold" charset="0"/>
                <a:sym typeface="Calibri Bold" charset="0"/>
              </a:rPr>
              <a:t>Welcoming </a:t>
            </a:r>
            <a:r>
              <a:rPr lang="en-US" b="1" dirty="0">
                <a:solidFill>
                  <a:schemeClr val="tx1"/>
                </a:solidFill>
                <a:latin typeface="Calibri"/>
                <a:ea typeface="Calibri Bold" charset="0"/>
                <a:cs typeface="Calibri Bold" charset="0"/>
                <a:sym typeface="Calibri Bold" charset="0"/>
              </a:rPr>
              <a:t>through </a:t>
            </a:r>
            <a:r>
              <a:rPr lang="en-US" b="1" dirty="0" smtClean="0">
                <a:solidFill>
                  <a:schemeClr val="tx1"/>
                </a:solidFill>
                <a:latin typeface="Calibri"/>
                <a:ea typeface="Calibri Bold" charset="0"/>
                <a:cs typeface="Calibri Bold" charset="0"/>
                <a:sym typeface="Calibri Bold" charset="0"/>
              </a:rPr>
              <a:t>inclusion</a:t>
            </a:r>
          </a:p>
          <a:p>
            <a:pPr>
              <a:spcBef>
                <a:spcPts val="600"/>
              </a:spcBef>
              <a:tabLst>
                <a:tab pos="139700" algn="l"/>
                <a:tab pos="952500" algn="l"/>
              </a:tabLst>
            </a:pPr>
            <a:r>
              <a:rPr lang="en-US" b="1" dirty="0">
                <a:solidFill>
                  <a:schemeClr val="tx1"/>
                </a:solidFill>
                <a:latin typeface="Calibri"/>
              </a:rPr>
              <a:t>Sunday School attendance, UK, 1900-</a:t>
            </a:r>
            <a:r>
              <a:rPr lang="en-US" b="1" dirty="0" smtClean="0">
                <a:solidFill>
                  <a:schemeClr val="tx1"/>
                </a:solidFill>
                <a:latin typeface="Calibri"/>
              </a:rPr>
              <a:t>2010</a:t>
            </a:r>
          </a:p>
          <a:p>
            <a:pPr>
              <a:spcBef>
                <a:spcPts val="600"/>
              </a:spcBef>
              <a:tabLst>
                <a:tab pos="139700" algn="l"/>
                <a:tab pos="952500" algn="l"/>
              </a:tabLst>
            </a:pPr>
            <a:endParaRPr lang="en-US" b="1" dirty="0">
              <a:solidFill>
                <a:schemeClr val="tx1"/>
              </a:solidFill>
              <a:latin typeface="Calibri"/>
              <a:ea typeface="Calibri Bold" charset="0"/>
              <a:cs typeface="Calibri Bold" charset="0"/>
              <a:sym typeface="Calibri Bold" charset="0"/>
            </a:endParaRPr>
          </a:p>
        </p:txBody>
      </p:sp>
      <p:pic>
        <p:nvPicPr>
          <p:cNvPr id="8" name="Picture 7" descr="First Impressions Count_grey.jpg"/>
          <p:cNvPicPr>
            <a:picLocks noChangeAspect="1"/>
          </p:cNvPicPr>
          <p:nvPr/>
        </p:nvPicPr>
        <p:blipFill>
          <a:blip r:embed="rId3" cstate="screen"/>
          <a:stretch>
            <a:fillRect/>
          </a:stretch>
        </p:blipFill>
        <p:spPr>
          <a:xfrm>
            <a:off x="7596336" y="476250"/>
            <a:ext cx="1150620" cy="880391"/>
          </a:xfrm>
          <a:prstGeom prst="rect">
            <a:avLst/>
          </a:prstGeom>
        </p:spPr>
      </p:pic>
      <p:sp>
        <p:nvSpPr>
          <p:cNvPr id="6" name="TextBox 5"/>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graphicFrame>
        <p:nvGraphicFramePr>
          <p:cNvPr id="7" name="Object 3"/>
          <p:cNvGraphicFramePr>
            <a:graphicFrameLocks/>
          </p:cNvGraphicFramePr>
          <p:nvPr/>
        </p:nvGraphicFramePr>
        <p:xfrm>
          <a:off x="468313" y="1773238"/>
          <a:ext cx="8675687" cy="44227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p:cNvSpPr>
          <p:nvPr/>
        </p:nvSpPr>
        <p:spPr bwMode="auto">
          <a:xfrm>
            <a:off x="755650" y="1560513"/>
            <a:ext cx="7776790" cy="4248472"/>
          </a:xfrm>
          <a:prstGeom prst="rect">
            <a:avLst/>
          </a:prstGeom>
          <a:noFill/>
          <a:ln w="12700">
            <a:noFill/>
            <a:miter lim="800000"/>
            <a:headEnd/>
            <a:tailEnd/>
          </a:ln>
        </p:spPr>
        <p:txBody>
          <a:bodyPr lIns="0" tIns="0" rIns="40639" bIns="0"/>
          <a:lstStyle/>
          <a:p>
            <a:pPr indent="-342900">
              <a:spcBef>
                <a:spcPts val="600"/>
              </a:spcBef>
              <a:spcAft>
                <a:spcPts val="1200"/>
              </a:spcAft>
            </a:pPr>
            <a:r>
              <a:rPr lang="en-US" b="1" dirty="0" smtClean="0">
                <a:solidFill>
                  <a:schemeClr val="tx1"/>
                </a:solidFill>
                <a:latin typeface="Calibri"/>
                <a:ea typeface="Calibri Bold" charset="0"/>
                <a:cs typeface="Calibri"/>
                <a:sym typeface="Calibri Bold" charset="0"/>
              </a:rPr>
              <a:t>Session 3 - Welcoming </a:t>
            </a:r>
            <a:r>
              <a:rPr lang="en-US" b="1" dirty="0">
                <a:solidFill>
                  <a:schemeClr val="tx1"/>
                </a:solidFill>
                <a:latin typeface="Calibri"/>
                <a:ea typeface="Calibri Bold" charset="0"/>
                <a:cs typeface="Calibri"/>
                <a:sym typeface="Calibri Bold" charset="0"/>
              </a:rPr>
              <a:t>through inclusion</a:t>
            </a:r>
          </a:p>
          <a:p>
            <a:pPr>
              <a:lnSpc>
                <a:spcPct val="70000"/>
              </a:lnSpc>
              <a:spcAft>
                <a:spcPts val="1800"/>
              </a:spcAft>
            </a:pPr>
            <a:r>
              <a:rPr lang="en-US" b="1" dirty="0" smtClean="0">
                <a:solidFill>
                  <a:schemeClr val="tx1"/>
                </a:solidFill>
                <a:latin typeface="Calibri"/>
                <a:ea typeface="Calibri Bold" charset="0"/>
                <a:cs typeface="Calibri"/>
                <a:sym typeface="Calibri Bold" charset="0"/>
              </a:rPr>
              <a:t>The culture gap</a:t>
            </a:r>
            <a:r>
              <a:rPr lang="en-US" b="1" dirty="0">
                <a:solidFill>
                  <a:schemeClr val="tx1"/>
                </a:solidFill>
                <a:latin typeface="Calibri"/>
                <a:ea typeface="Calibri Bold" charset="0"/>
                <a:cs typeface="Calibri"/>
                <a:sym typeface="Calibri Bold" charset="0"/>
              </a:rPr>
              <a:t>: </a:t>
            </a:r>
            <a:r>
              <a:rPr lang="en-US" b="1" dirty="0" smtClean="0">
                <a:solidFill>
                  <a:schemeClr val="tx1"/>
                </a:solidFill>
                <a:latin typeface="Calibri"/>
                <a:ea typeface="Calibri Bold" charset="0"/>
                <a:cs typeface="Calibri"/>
                <a:sym typeface="Calibri Bold" charset="0"/>
              </a:rPr>
              <a:t>less knowledge </a:t>
            </a:r>
            <a:r>
              <a:rPr lang="en-US" b="1" dirty="0">
                <a:solidFill>
                  <a:schemeClr val="tx1"/>
                </a:solidFill>
                <a:latin typeface="Calibri"/>
                <a:ea typeface="Calibri Bold" charset="0"/>
                <a:cs typeface="Calibri"/>
                <a:sym typeface="Calibri Bold" charset="0"/>
              </a:rPr>
              <a:t>of </a:t>
            </a:r>
            <a:r>
              <a:rPr lang="en-US" b="1" dirty="0" smtClean="0">
                <a:solidFill>
                  <a:schemeClr val="tx1"/>
                </a:solidFill>
                <a:latin typeface="Calibri"/>
                <a:ea typeface="Calibri Bold" charset="0"/>
                <a:cs typeface="Calibri"/>
                <a:sym typeface="Calibri Bold" charset="0"/>
              </a:rPr>
              <a:t>faith</a:t>
            </a:r>
            <a:endParaRPr lang="en-US" b="1" dirty="0" smtClean="0">
              <a:solidFill>
                <a:schemeClr val="tx1"/>
              </a:solidFill>
              <a:latin typeface="Calibri"/>
              <a:ea typeface="Calibri" charset="0"/>
              <a:cs typeface="Calibri"/>
              <a:sym typeface="Calibri" charset="0"/>
            </a:endParaRPr>
          </a:p>
          <a:p>
            <a:pPr indent="-342900">
              <a:lnSpc>
                <a:spcPct val="120000"/>
              </a:lnSpc>
              <a:spcAft>
                <a:spcPts val="1800"/>
              </a:spcAft>
            </a:pPr>
            <a:r>
              <a:rPr lang="en-US" dirty="0" smtClean="0">
                <a:solidFill>
                  <a:schemeClr val="tx1"/>
                </a:solidFill>
                <a:latin typeface="Calibri"/>
                <a:ea typeface="Calibri" charset="0"/>
                <a:cs typeface="Calibri"/>
                <a:sym typeface="Calibri" charset="0"/>
              </a:rPr>
              <a:t>With </a:t>
            </a:r>
            <a:r>
              <a:rPr lang="en-US" dirty="0">
                <a:solidFill>
                  <a:schemeClr val="tx1"/>
                </a:solidFill>
                <a:latin typeface="Calibri"/>
                <a:ea typeface="Calibri" charset="0"/>
                <a:cs typeface="Calibri"/>
                <a:sym typeface="Calibri" charset="0"/>
              </a:rPr>
              <a:t>every generation, people know less</a:t>
            </a:r>
            <a:r>
              <a:rPr lang="en-US" dirty="0" smtClean="0">
                <a:solidFill>
                  <a:schemeClr val="tx1"/>
                </a:solidFill>
                <a:latin typeface="Calibri"/>
                <a:ea typeface="Calibri" charset="0"/>
                <a:cs typeface="Calibri"/>
                <a:sym typeface="Calibri" charset="0"/>
              </a:rPr>
              <a:t> and </a:t>
            </a:r>
            <a:r>
              <a:rPr lang="en-US" dirty="0">
                <a:solidFill>
                  <a:schemeClr val="tx1"/>
                </a:solidFill>
                <a:latin typeface="Calibri"/>
                <a:ea typeface="Calibri" charset="0"/>
                <a:cs typeface="Calibri"/>
                <a:sym typeface="Calibri" charset="0"/>
              </a:rPr>
              <a:t>less</a:t>
            </a:r>
            <a:r>
              <a:rPr lang="en-US" dirty="0" smtClean="0">
                <a:solidFill>
                  <a:schemeClr val="tx1"/>
                </a:solidFill>
                <a:latin typeface="Calibri"/>
                <a:ea typeface="Calibri" charset="0"/>
                <a:cs typeface="Calibri"/>
                <a:sym typeface="Calibri" charset="0"/>
              </a:rPr>
              <a:t> </a:t>
            </a:r>
            <a:br>
              <a:rPr lang="en-US" dirty="0" smtClean="0">
                <a:solidFill>
                  <a:schemeClr val="tx1"/>
                </a:solidFill>
                <a:latin typeface="Calibri"/>
                <a:ea typeface="Calibri" charset="0"/>
                <a:cs typeface="Calibri"/>
                <a:sym typeface="Calibri" charset="0"/>
              </a:rPr>
            </a:br>
            <a:r>
              <a:rPr lang="en-US" dirty="0" smtClean="0">
                <a:solidFill>
                  <a:schemeClr val="tx1"/>
                </a:solidFill>
                <a:latin typeface="Calibri"/>
                <a:ea typeface="Calibri" charset="0"/>
                <a:cs typeface="Calibri"/>
                <a:sym typeface="Calibri" charset="0"/>
              </a:rPr>
              <a:t>about </a:t>
            </a:r>
            <a:r>
              <a:rPr lang="en-US" dirty="0">
                <a:solidFill>
                  <a:schemeClr val="tx1"/>
                </a:solidFill>
                <a:latin typeface="Calibri"/>
                <a:ea typeface="Calibri" charset="0"/>
                <a:cs typeface="Calibri"/>
                <a:sym typeface="Calibri" charset="0"/>
              </a:rPr>
              <a:t>the Christian faith... </a:t>
            </a:r>
            <a:endParaRPr lang="en-US" dirty="0" smtClean="0">
              <a:solidFill>
                <a:schemeClr val="tx1"/>
              </a:solidFill>
              <a:latin typeface="Calibri"/>
              <a:ea typeface="Calibri" charset="0"/>
              <a:cs typeface="Calibri"/>
              <a:sym typeface="Calibri" charset="0"/>
            </a:endParaRPr>
          </a:p>
          <a:p>
            <a:pPr indent="-342900">
              <a:lnSpc>
                <a:spcPct val="120000"/>
              </a:lnSpc>
              <a:spcAft>
                <a:spcPts val="600"/>
              </a:spcAft>
            </a:pPr>
            <a:r>
              <a:rPr lang="en-US" dirty="0" smtClean="0">
                <a:solidFill>
                  <a:schemeClr val="tx1"/>
                </a:solidFill>
                <a:latin typeface="Calibri"/>
                <a:ea typeface="Calibri" charset="0"/>
                <a:cs typeface="Calibri"/>
                <a:sym typeface="Calibri" charset="0"/>
              </a:rPr>
              <a:t>A </a:t>
            </a:r>
            <a:r>
              <a:rPr lang="en-US" dirty="0">
                <a:solidFill>
                  <a:schemeClr val="tx1"/>
                </a:solidFill>
                <a:latin typeface="Calibri"/>
                <a:ea typeface="Calibri" charset="0"/>
                <a:cs typeface="Calibri"/>
                <a:sym typeface="Calibri" charset="0"/>
              </a:rPr>
              <a:t>2009 </a:t>
            </a:r>
            <a:r>
              <a:rPr lang="en-US" dirty="0" smtClean="0">
                <a:solidFill>
                  <a:schemeClr val="tx1"/>
                </a:solidFill>
                <a:latin typeface="Calibri"/>
                <a:ea typeface="Calibri" charset="0"/>
                <a:cs typeface="Calibri"/>
                <a:sym typeface="Calibri" charset="0"/>
              </a:rPr>
              <a:t>biblical </a:t>
            </a:r>
            <a:r>
              <a:rPr lang="en-US" dirty="0">
                <a:solidFill>
                  <a:schemeClr val="tx1"/>
                </a:solidFill>
                <a:latin typeface="Calibri"/>
                <a:ea typeface="Calibri" charset="0"/>
                <a:cs typeface="Calibri"/>
                <a:sym typeface="Calibri" charset="0"/>
              </a:rPr>
              <a:t>literacy </a:t>
            </a:r>
            <a:r>
              <a:rPr lang="en-US" dirty="0" smtClean="0">
                <a:solidFill>
                  <a:schemeClr val="tx1"/>
                </a:solidFill>
                <a:latin typeface="Calibri"/>
                <a:ea typeface="Calibri" charset="0"/>
                <a:cs typeface="Calibri"/>
                <a:sym typeface="Calibri" charset="0"/>
              </a:rPr>
              <a:t>survey </a:t>
            </a:r>
            <a:r>
              <a:rPr lang="en-US" dirty="0">
                <a:solidFill>
                  <a:schemeClr val="tx1"/>
                </a:solidFill>
                <a:latin typeface="Calibri"/>
                <a:ea typeface="Calibri" charset="0"/>
                <a:cs typeface="Calibri"/>
                <a:sym typeface="Calibri" charset="0"/>
              </a:rPr>
              <a:t>found that: </a:t>
            </a:r>
          </a:p>
          <a:p>
            <a:pPr indent="-342900">
              <a:lnSpc>
                <a:spcPct val="120000"/>
              </a:lnSpc>
              <a:spcAft>
                <a:spcPts val="600"/>
              </a:spcAft>
            </a:pPr>
            <a:r>
              <a:rPr lang="en-US" dirty="0" smtClean="0">
                <a:solidFill>
                  <a:schemeClr val="tx1"/>
                </a:solidFill>
                <a:latin typeface="Calibri"/>
                <a:ea typeface="Calibri" charset="0"/>
                <a:cs typeface="Calibri"/>
                <a:sym typeface="Calibri" charset="0"/>
              </a:rPr>
              <a:t>• fewer </a:t>
            </a:r>
            <a:r>
              <a:rPr lang="en-US" dirty="0">
                <a:solidFill>
                  <a:schemeClr val="tx1"/>
                </a:solidFill>
                <a:latin typeface="Calibri"/>
                <a:ea typeface="Calibri" charset="0"/>
                <a:cs typeface="Calibri"/>
                <a:sym typeface="Calibri" charset="0"/>
              </a:rPr>
              <a:t>than 1 in 20 can name all the </a:t>
            </a:r>
            <a:r>
              <a:rPr lang="en-US" dirty="0" smtClean="0">
                <a:solidFill>
                  <a:schemeClr val="tx1"/>
                </a:solidFill>
                <a:latin typeface="Calibri"/>
                <a:ea typeface="Calibri" charset="0"/>
                <a:cs typeface="Calibri"/>
                <a:sym typeface="Calibri" charset="0"/>
              </a:rPr>
              <a:t>10 </a:t>
            </a:r>
            <a:r>
              <a:rPr lang="en-US" dirty="0">
                <a:solidFill>
                  <a:schemeClr val="tx1"/>
                </a:solidFill>
                <a:latin typeface="Calibri"/>
                <a:ea typeface="Calibri" charset="0"/>
                <a:cs typeface="Calibri"/>
                <a:sym typeface="Calibri" charset="0"/>
              </a:rPr>
              <a:t>Commandments</a:t>
            </a:r>
          </a:p>
          <a:p>
            <a:pPr indent="-342900">
              <a:lnSpc>
                <a:spcPct val="120000"/>
              </a:lnSpc>
              <a:spcAft>
                <a:spcPts val="600"/>
              </a:spcAft>
            </a:pPr>
            <a:r>
              <a:rPr lang="en-US" dirty="0" smtClean="0">
                <a:solidFill>
                  <a:schemeClr val="tx1"/>
                </a:solidFill>
                <a:latin typeface="Calibri"/>
                <a:ea typeface="Calibri" charset="0"/>
                <a:cs typeface="Calibri"/>
                <a:sym typeface="Calibri" charset="0"/>
              </a:rPr>
              <a:t>• </a:t>
            </a:r>
            <a:r>
              <a:rPr lang="en-US" dirty="0">
                <a:solidFill>
                  <a:schemeClr val="tx1"/>
                </a:solidFill>
                <a:latin typeface="Calibri"/>
                <a:ea typeface="Calibri" charset="0"/>
                <a:cs typeface="Calibri"/>
                <a:sym typeface="Calibri" charset="0"/>
              </a:rPr>
              <a:t>62% didn’t know the</a:t>
            </a:r>
            <a:r>
              <a:rPr lang="en-US" dirty="0" smtClean="0">
                <a:solidFill>
                  <a:schemeClr val="tx1"/>
                </a:solidFill>
                <a:latin typeface="Calibri"/>
                <a:ea typeface="Calibri" charset="0"/>
                <a:cs typeface="Calibri"/>
                <a:sym typeface="Calibri" charset="0"/>
              </a:rPr>
              <a:t> Parable </a:t>
            </a:r>
            <a:r>
              <a:rPr lang="en-US" dirty="0">
                <a:solidFill>
                  <a:schemeClr val="tx1"/>
                </a:solidFill>
                <a:latin typeface="Calibri"/>
                <a:ea typeface="Calibri" charset="0"/>
                <a:cs typeface="Calibri"/>
                <a:sym typeface="Calibri" charset="0"/>
              </a:rPr>
              <a:t>of the Prodigal Son</a:t>
            </a:r>
          </a:p>
          <a:p>
            <a:pPr indent="-342900">
              <a:lnSpc>
                <a:spcPct val="120000"/>
              </a:lnSpc>
              <a:spcAft>
                <a:spcPts val="600"/>
              </a:spcAft>
            </a:pPr>
            <a:r>
              <a:rPr lang="en-US" dirty="0" smtClean="0">
                <a:solidFill>
                  <a:schemeClr val="tx1"/>
                </a:solidFill>
                <a:latin typeface="Calibri"/>
                <a:ea typeface="Calibri" charset="0"/>
                <a:cs typeface="Calibri"/>
                <a:sym typeface="Calibri" charset="0"/>
              </a:rPr>
              <a:t>• 60</a:t>
            </a:r>
            <a:r>
              <a:rPr lang="en-US" dirty="0">
                <a:solidFill>
                  <a:schemeClr val="tx1"/>
                </a:solidFill>
                <a:latin typeface="Calibri"/>
                <a:ea typeface="Calibri" charset="0"/>
                <a:cs typeface="Calibri"/>
                <a:sym typeface="Calibri" charset="0"/>
              </a:rPr>
              <a:t>% couldn’t name anything about the Good Samaritan</a:t>
            </a:r>
            <a:r>
              <a:rPr lang="en-US" dirty="0" smtClean="0">
                <a:solidFill>
                  <a:schemeClr val="tx1"/>
                </a:solidFill>
                <a:latin typeface="Calibri"/>
                <a:ea typeface="Calibri" charset="0"/>
                <a:cs typeface="Calibri"/>
                <a:sym typeface="Calibri" charset="0"/>
              </a:rPr>
              <a:t>.</a:t>
            </a:r>
            <a:endParaRPr lang="en-US" dirty="0">
              <a:solidFill>
                <a:schemeClr val="tx1"/>
              </a:solidFill>
              <a:latin typeface="Calibri"/>
              <a:ea typeface="Calibri" charset="0"/>
              <a:cs typeface="Calibri"/>
              <a:sym typeface="Calibri" charset="0"/>
            </a:endParaRPr>
          </a:p>
          <a:p>
            <a:pPr indent="-342900">
              <a:lnSpc>
                <a:spcPct val="120000"/>
              </a:lnSpc>
              <a:spcAft>
                <a:spcPts val="1200"/>
              </a:spcAft>
            </a:pPr>
            <a:endParaRPr lang="en-US" dirty="0">
              <a:solidFill>
                <a:schemeClr val="tx1"/>
              </a:solidFill>
              <a:latin typeface="Calibri"/>
              <a:ea typeface="Calibri" charset="0"/>
              <a:cs typeface="Calibri"/>
              <a:sym typeface="Calibri" charset="0"/>
            </a:endParaRPr>
          </a:p>
          <a:p>
            <a:pPr indent="-342900">
              <a:lnSpc>
                <a:spcPct val="90000"/>
              </a:lnSpc>
              <a:spcAft>
                <a:spcPts val="1200"/>
              </a:spcAft>
            </a:pPr>
            <a:endParaRPr lang="en-US" dirty="0">
              <a:solidFill>
                <a:schemeClr val="tx1"/>
              </a:solidFill>
              <a:latin typeface="Calibri"/>
              <a:ea typeface="Calibri" charset="0"/>
              <a:cs typeface="Calibri"/>
              <a:sym typeface="Calibri" charset="0"/>
            </a:endParaRPr>
          </a:p>
          <a:p>
            <a:pPr indent="-342900">
              <a:lnSpc>
                <a:spcPct val="90000"/>
              </a:lnSpc>
              <a:spcAft>
                <a:spcPts val="1200"/>
              </a:spcAft>
            </a:pPr>
            <a:endParaRPr lang="en-US" dirty="0">
              <a:solidFill>
                <a:schemeClr val="tx1"/>
              </a:solidFill>
              <a:latin typeface="Calibri"/>
              <a:ea typeface="Calibri" charset="0"/>
              <a:cs typeface="Calibri"/>
              <a:sym typeface="Calibri" charset="0"/>
            </a:endParaRPr>
          </a:p>
          <a:p>
            <a:pPr indent="-342900">
              <a:lnSpc>
                <a:spcPct val="90000"/>
              </a:lnSpc>
              <a:spcAft>
                <a:spcPts val="1200"/>
              </a:spcAft>
            </a:pPr>
            <a:r>
              <a:rPr lang="en-US" dirty="0">
                <a:solidFill>
                  <a:schemeClr val="tx1"/>
                </a:solidFill>
                <a:latin typeface="Calibri"/>
                <a:ea typeface="Calibri" charset="0"/>
                <a:cs typeface="Calibri"/>
                <a:sym typeface="Calibri" charset="0"/>
              </a:rPr>
              <a:t> </a:t>
            </a:r>
          </a:p>
        </p:txBody>
      </p:sp>
      <p:sp>
        <p:nvSpPr>
          <p:cNvPr id="26629" name="Rectangle 4"/>
          <p:cNvSpPr>
            <a:spLocks/>
          </p:cNvSpPr>
          <p:nvPr/>
        </p:nvSpPr>
        <p:spPr bwMode="auto">
          <a:xfrm>
            <a:off x="468313" y="549275"/>
            <a:ext cx="8229600" cy="965200"/>
          </a:xfrm>
          <a:prstGeom prst="rect">
            <a:avLst/>
          </a:prstGeom>
          <a:noFill/>
          <a:ln w="12700">
            <a:noFill/>
            <a:miter lim="800000"/>
            <a:headEnd/>
            <a:tailEnd/>
          </a:ln>
        </p:spPr>
        <p:txBody>
          <a:bodyPr lIns="0" tIns="0" rIns="40639" bIns="0"/>
          <a:lstStyle/>
          <a:p>
            <a:pPr marL="39688" algn="ctr">
              <a:tabLst>
                <a:tab pos="139700" algn="l"/>
                <a:tab pos="952500" algn="l"/>
              </a:tabLst>
            </a:pPr>
            <a:endParaRPr lang="en-US" sz="2000" dirty="0">
              <a:solidFill>
                <a:srgbClr val="002060"/>
              </a:solidFill>
              <a:latin typeface="Calibri Bold" charset="0"/>
              <a:ea typeface="Calibri Bold" charset="0"/>
              <a:cs typeface="Calibri Bold" charset="0"/>
              <a:sym typeface="Calibri Bold" charset="0"/>
            </a:endParaRPr>
          </a:p>
        </p:txBody>
      </p:sp>
      <p:pic>
        <p:nvPicPr>
          <p:cNvPr id="7" name="Picture 6" descr="First Impressions Count_grey.jpg"/>
          <p:cNvPicPr>
            <a:picLocks noChangeAspect="1"/>
          </p:cNvPicPr>
          <p:nvPr/>
        </p:nvPicPr>
        <p:blipFill>
          <a:blip r:embed="rId3" cstate="screen"/>
          <a:stretch>
            <a:fillRect/>
          </a:stretch>
        </p:blipFill>
        <p:spPr>
          <a:xfrm>
            <a:off x="7596336" y="476250"/>
            <a:ext cx="1150620" cy="880391"/>
          </a:xfrm>
          <a:prstGeom prst="rect">
            <a:avLst/>
          </a:prstGeom>
        </p:spPr>
      </p:pic>
      <p:sp>
        <p:nvSpPr>
          <p:cNvPr id="6" name="TextBox 5"/>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p:cNvSpPr>
          <p:nvPr/>
        </p:nvSpPr>
        <p:spPr bwMode="auto">
          <a:xfrm>
            <a:off x="755650" y="1560513"/>
            <a:ext cx="6559550" cy="4536504"/>
          </a:xfrm>
          <a:prstGeom prst="rect">
            <a:avLst/>
          </a:prstGeom>
          <a:noFill/>
          <a:ln w="12700">
            <a:noFill/>
            <a:miter lim="800000"/>
            <a:headEnd/>
            <a:tailEnd/>
          </a:ln>
        </p:spPr>
        <p:txBody>
          <a:bodyPr lIns="0" tIns="0" rIns="0" bIns="0"/>
          <a:lstStyle/>
          <a:p>
            <a:pPr indent="-342900">
              <a:spcBef>
                <a:spcPts val="600"/>
              </a:spcBef>
              <a:spcAft>
                <a:spcPts val="1200"/>
              </a:spcAft>
            </a:pPr>
            <a:r>
              <a:rPr lang="en-US" b="1" dirty="0" smtClean="0">
                <a:solidFill>
                  <a:schemeClr val="tx1"/>
                </a:solidFill>
                <a:latin typeface="Calibri"/>
                <a:ea typeface="Calibri Bold" charset="0"/>
                <a:cs typeface="Calibri"/>
                <a:sym typeface="Calibri Bold" charset="0"/>
              </a:rPr>
              <a:t>Session 3 - Welcoming through inclusion</a:t>
            </a:r>
          </a:p>
          <a:p>
            <a:pPr>
              <a:lnSpc>
                <a:spcPct val="70000"/>
              </a:lnSpc>
              <a:spcAft>
                <a:spcPts val="1800"/>
              </a:spcAft>
            </a:pPr>
            <a:r>
              <a:rPr lang="en-US" b="1" dirty="0" smtClean="0">
                <a:solidFill>
                  <a:schemeClr val="tx1"/>
                </a:solidFill>
                <a:latin typeface="Calibri"/>
                <a:ea typeface="Calibri Bold" charset="0"/>
                <a:cs typeface="Calibri"/>
                <a:sym typeface="Calibri Bold" charset="0"/>
              </a:rPr>
              <a:t>The culture gap: less knowledge of faith</a:t>
            </a:r>
            <a:endParaRPr lang="en-US" b="1" dirty="0" smtClean="0">
              <a:solidFill>
                <a:schemeClr val="tx1"/>
              </a:solidFill>
              <a:latin typeface="Calibri"/>
              <a:ea typeface="Calibri" charset="0"/>
              <a:cs typeface="Calibri"/>
              <a:sym typeface="Calibri" charset="0"/>
            </a:endParaRPr>
          </a:p>
          <a:p>
            <a:pPr marL="180000" lvl="1" indent="-457200">
              <a:spcBef>
                <a:spcPts val="0"/>
              </a:spcBef>
              <a:spcAft>
                <a:spcPts val="1800"/>
              </a:spcAft>
            </a:pPr>
            <a:r>
              <a:rPr lang="en-US" dirty="0" smtClean="0">
                <a:solidFill>
                  <a:schemeClr val="tx1"/>
                </a:solidFill>
                <a:latin typeface="Calibri"/>
                <a:ea typeface="Calibri" charset="0"/>
                <a:cs typeface="Calibri"/>
                <a:sym typeface="Calibri" charset="0"/>
              </a:rPr>
              <a:t>• Belief </a:t>
            </a:r>
            <a:r>
              <a:rPr lang="en-US" dirty="0">
                <a:solidFill>
                  <a:schemeClr val="tx1"/>
                </a:solidFill>
                <a:latin typeface="Calibri"/>
                <a:ea typeface="Calibri" charset="0"/>
                <a:cs typeface="Calibri"/>
                <a:sym typeface="Calibri" charset="0"/>
              </a:rPr>
              <a:t>in a personal God dropped from 57% of the population</a:t>
            </a:r>
            <a:r>
              <a:rPr lang="en-US" dirty="0" smtClean="0">
                <a:solidFill>
                  <a:schemeClr val="tx1"/>
                </a:solidFill>
                <a:latin typeface="Calibri"/>
                <a:ea typeface="Calibri" charset="0"/>
                <a:cs typeface="Calibri"/>
                <a:sym typeface="Calibri" charset="0"/>
              </a:rPr>
              <a:t> in 1961 </a:t>
            </a:r>
            <a:r>
              <a:rPr lang="en-US" dirty="0">
                <a:solidFill>
                  <a:schemeClr val="tx1"/>
                </a:solidFill>
                <a:latin typeface="Calibri"/>
                <a:ea typeface="Calibri" charset="0"/>
                <a:cs typeface="Calibri"/>
                <a:sym typeface="Calibri" charset="0"/>
              </a:rPr>
              <a:t>to 26% of the population in</a:t>
            </a:r>
            <a:r>
              <a:rPr lang="en-US" dirty="0" smtClean="0">
                <a:solidFill>
                  <a:schemeClr val="tx1"/>
                </a:solidFill>
                <a:latin typeface="Calibri"/>
                <a:ea typeface="Calibri" charset="0"/>
                <a:cs typeface="Calibri"/>
                <a:sym typeface="Calibri" charset="0"/>
              </a:rPr>
              <a:t> 2000</a:t>
            </a:r>
            <a:r>
              <a:rPr lang="en-US" dirty="0">
                <a:solidFill>
                  <a:schemeClr val="tx1"/>
                </a:solidFill>
                <a:latin typeface="Calibri"/>
                <a:ea typeface="Calibri" charset="0"/>
                <a:cs typeface="Calibri"/>
                <a:sym typeface="Calibri" charset="0"/>
              </a:rPr>
              <a:t>. During the same period</a:t>
            </a:r>
            <a:r>
              <a:rPr lang="en-US" dirty="0" smtClean="0">
                <a:solidFill>
                  <a:schemeClr val="tx1"/>
                </a:solidFill>
                <a:latin typeface="Calibri"/>
                <a:ea typeface="Calibri" charset="0"/>
                <a:cs typeface="Calibri"/>
                <a:sym typeface="Calibri" charset="0"/>
              </a:rPr>
              <a:t>, belief </a:t>
            </a:r>
            <a:r>
              <a:rPr lang="en-US" dirty="0">
                <a:solidFill>
                  <a:schemeClr val="tx1"/>
                </a:solidFill>
                <a:latin typeface="Calibri"/>
                <a:ea typeface="Calibri" charset="0"/>
                <a:cs typeface="Calibri"/>
                <a:sym typeface="Calibri" charset="0"/>
              </a:rPr>
              <a:t>in a ‘spirit or life force’ rose from 22% to 44%.</a:t>
            </a:r>
            <a:r>
              <a:rPr lang="en-US" dirty="0" smtClean="0">
                <a:solidFill>
                  <a:schemeClr val="tx1"/>
                </a:solidFill>
                <a:latin typeface="Calibri"/>
                <a:ea typeface="Calibri" charset="0"/>
                <a:cs typeface="Calibri"/>
                <a:sym typeface="Calibri" charset="0"/>
              </a:rPr>
              <a:t> </a:t>
            </a:r>
          </a:p>
        </p:txBody>
      </p:sp>
      <p:pic>
        <p:nvPicPr>
          <p:cNvPr id="6" name="Picture 5" descr="First Impressions Count_grey.jpg"/>
          <p:cNvPicPr>
            <a:picLocks noChangeAspect="1"/>
          </p:cNvPicPr>
          <p:nvPr/>
        </p:nvPicPr>
        <p:blipFill>
          <a:blip r:embed="rId3" cstate="screen"/>
          <a:stretch>
            <a:fillRect/>
          </a:stretch>
        </p:blipFill>
        <p:spPr>
          <a:xfrm>
            <a:off x="7596336" y="476250"/>
            <a:ext cx="1150620" cy="880391"/>
          </a:xfrm>
          <a:prstGeom prst="rect">
            <a:avLst/>
          </a:prstGeom>
        </p:spPr>
      </p:pic>
      <p:sp>
        <p:nvSpPr>
          <p:cNvPr id="5" name="TextBox 4"/>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p:cNvSpPr>
          <p:nvPr/>
        </p:nvSpPr>
        <p:spPr bwMode="auto">
          <a:xfrm>
            <a:off x="755650" y="1560512"/>
            <a:ext cx="6407150" cy="4992687"/>
          </a:xfrm>
          <a:prstGeom prst="rect">
            <a:avLst/>
          </a:prstGeom>
          <a:noFill/>
          <a:ln w="12700">
            <a:noFill/>
            <a:miter lim="800000"/>
            <a:headEnd/>
            <a:tailEnd/>
          </a:ln>
        </p:spPr>
        <p:txBody>
          <a:bodyPr lIns="0" tIns="0" rIns="0" bIns="0"/>
          <a:lstStyle/>
          <a:p>
            <a:pPr>
              <a:spcBef>
                <a:spcPts val="0"/>
              </a:spcBef>
              <a:spcAft>
                <a:spcPts val="1200"/>
              </a:spcAft>
            </a:pPr>
            <a:r>
              <a:rPr lang="en-US" b="1" dirty="0" smtClean="0">
                <a:solidFill>
                  <a:schemeClr val="tx1"/>
                </a:solidFill>
                <a:latin typeface="Calibri"/>
                <a:ea typeface="Calibri Bold" charset="0"/>
                <a:cs typeface="Calibri"/>
                <a:sym typeface="Calibri Bold" charset="0"/>
              </a:rPr>
              <a:t>Session 3 - Welcoming through inclusion</a:t>
            </a:r>
          </a:p>
          <a:p>
            <a:pPr>
              <a:lnSpc>
                <a:spcPct val="70000"/>
              </a:lnSpc>
              <a:spcAft>
                <a:spcPts val="1800"/>
              </a:spcAft>
            </a:pPr>
            <a:r>
              <a:rPr lang="en-US" b="1" dirty="0" smtClean="0">
                <a:solidFill>
                  <a:schemeClr val="tx1"/>
                </a:solidFill>
                <a:latin typeface="Calibri"/>
                <a:ea typeface="Calibri Bold" charset="0"/>
                <a:cs typeface="Calibri"/>
                <a:sym typeface="Calibri Bold" charset="0"/>
              </a:rPr>
              <a:t>The culture gap: less knowledge of faith</a:t>
            </a:r>
            <a:endParaRPr lang="en-US" b="1" dirty="0" smtClean="0">
              <a:solidFill>
                <a:schemeClr val="tx1"/>
              </a:solidFill>
              <a:latin typeface="Calibri"/>
              <a:ea typeface="Calibri" charset="0"/>
              <a:cs typeface="Calibri"/>
              <a:sym typeface="Calibri" charset="0"/>
            </a:endParaRPr>
          </a:p>
          <a:p>
            <a:pPr marL="180000" lvl="1" indent="-457200">
              <a:spcBef>
                <a:spcPts val="0"/>
              </a:spcBef>
              <a:spcAft>
                <a:spcPts val="600"/>
              </a:spcAft>
            </a:pPr>
            <a:r>
              <a:rPr lang="en-US" sz="2000" dirty="0" smtClean="0">
                <a:solidFill>
                  <a:schemeClr val="tx1"/>
                </a:solidFill>
                <a:latin typeface="Calibri"/>
                <a:ea typeface="Calibri" charset="0"/>
                <a:cs typeface="Calibri"/>
                <a:sym typeface="Calibri" charset="0"/>
              </a:rPr>
              <a:t>• A 2003 MORI survey gave participants a list of possibilities and asked them what best described them: </a:t>
            </a:r>
          </a:p>
          <a:p>
            <a:pPr marL="360000" indent="-180000">
              <a:spcBef>
                <a:spcPts val="0"/>
              </a:spcBef>
              <a:spcAft>
                <a:spcPts val="600"/>
              </a:spcAft>
            </a:pPr>
            <a:r>
              <a:rPr lang="en-US" sz="2000" dirty="0" smtClean="0">
                <a:solidFill>
                  <a:schemeClr val="tx1"/>
                </a:solidFill>
                <a:latin typeface="Calibri"/>
                <a:ea typeface="Calibri" charset="0"/>
                <a:cs typeface="Calibri"/>
                <a:sym typeface="Calibri" charset="0"/>
              </a:rPr>
              <a:t>- 	18% said that they were </a:t>
            </a:r>
            <a:r>
              <a:rPr lang="en-US" sz="2000" dirty="0" err="1" smtClean="0">
                <a:solidFill>
                  <a:schemeClr val="tx1"/>
                </a:solidFill>
                <a:latin typeface="Calibri"/>
                <a:ea typeface="Calibri" charset="0"/>
                <a:cs typeface="Calibri"/>
                <a:sym typeface="Calibri" charset="0"/>
              </a:rPr>
              <a:t>practising</a:t>
            </a:r>
            <a:r>
              <a:rPr lang="en-US" sz="2000" dirty="0" smtClean="0">
                <a:solidFill>
                  <a:schemeClr val="tx1"/>
                </a:solidFill>
                <a:latin typeface="Calibri"/>
                <a:ea typeface="Calibri" charset="0"/>
                <a:cs typeface="Calibri"/>
                <a:sym typeface="Calibri" charset="0"/>
              </a:rPr>
              <a:t> members of an </a:t>
            </a:r>
            <a:r>
              <a:rPr lang="en-US" sz="2000" dirty="0" err="1" smtClean="0">
                <a:solidFill>
                  <a:schemeClr val="tx1"/>
                </a:solidFill>
                <a:latin typeface="Calibri"/>
                <a:ea typeface="Calibri" charset="0"/>
                <a:cs typeface="Calibri"/>
                <a:sym typeface="Calibri" charset="0"/>
              </a:rPr>
              <a:t>organised</a:t>
            </a:r>
            <a:r>
              <a:rPr lang="en-US" sz="2000" dirty="0" smtClean="0">
                <a:solidFill>
                  <a:schemeClr val="tx1"/>
                </a:solidFill>
                <a:latin typeface="Calibri"/>
                <a:ea typeface="Calibri" charset="0"/>
                <a:cs typeface="Calibri"/>
                <a:sym typeface="Calibri" charset="0"/>
              </a:rPr>
              <a:t> religion</a:t>
            </a:r>
          </a:p>
          <a:p>
            <a:pPr marL="360000" indent="-180000">
              <a:spcBef>
                <a:spcPts val="0"/>
              </a:spcBef>
              <a:spcAft>
                <a:spcPts val="600"/>
              </a:spcAft>
            </a:pPr>
            <a:r>
              <a:rPr lang="en-US" sz="2000" dirty="0" smtClean="0">
                <a:solidFill>
                  <a:schemeClr val="tx1"/>
                </a:solidFill>
                <a:latin typeface="Calibri"/>
                <a:ea typeface="Calibri" charset="0"/>
                <a:cs typeface="Calibri"/>
                <a:sym typeface="Calibri" charset="0"/>
              </a:rPr>
              <a:t>- 	25% said that they were non-</a:t>
            </a:r>
            <a:r>
              <a:rPr lang="en-US" sz="2000" dirty="0" err="1" smtClean="0">
                <a:solidFill>
                  <a:schemeClr val="tx1"/>
                </a:solidFill>
                <a:latin typeface="Calibri"/>
                <a:ea typeface="Calibri" charset="0"/>
                <a:cs typeface="Calibri"/>
                <a:sym typeface="Calibri" charset="0"/>
              </a:rPr>
              <a:t>practising</a:t>
            </a:r>
            <a:r>
              <a:rPr lang="en-US" sz="2000" dirty="0" smtClean="0">
                <a:solidFill>
                  <a:schemeClr val="tx1"/>
                </a:solidFill>
                <a:latin typeface="Calibri"/>
                <a:ea typeface="Calibri" charset="0"/>
                <a:cs typeface="Calibri"/>
                <a:sym typeface="Calibri" charset="0"/>
              </a:rPr>
              <a:t> members of an </a:t>
            </a:r>
            <a:r>
              <a:rPr lang="en-US" sz="2000" dirty="0" err="1" smtClean="0">
                <a:solidFill>
                  <a:schemeClr val="tx1"/>
                </a:solidFill>
                <a:latin typeface="Calibri"/>
                <a:ea typeface="Calibri" charset="0"/>
                <a:cs typeface="Calibri"/>
                <a:sym typeface="Calibri" charset="0"/>
              </a:rPr>
              <a:t>organised</a:t>
            </a:r>
            <a:r>
              <a:rPr lang="en-US" sz="2000" dirty="0" smtClean="0">
                <a:solidFill>
                  <a:schemeClr val="tx1"/>
                </a:solidFill>
                <a:latin typeface="Calibri"/>
                <a:ea typeface="Calibri" charset="0"/>
                <a:cs typeface="Calibri"/>
                <a:sym typeface="Calibri" charset="0"/>
              </a:rPr>
              <a:t> religion</a:t>
            </a:r>
          </a:p>
          <a:p>
            <a:pPr marL="360000" indent="-180000">
              <a:spcBef>
                <a:spcPts val="0"/>
              </a:spcBef>
              <a:spcAft>
                <a:spcPts val="600"/>
              </a:spcAft>
            </a:pPr>
            <a:r>
              <a:rPr lang="en-US" sz="2000" dirty="0" smtClean="0">
                <a:solidFill>
                  <a:schemeClr val="tx1"/>
                </a:solidFill>
                <a:latin typeface="Calibri"/>
                <a:ea typeface="Calibri" charset="0"/>
                <a:cs typeface="Calibri"/>
                <a:sym typeface="Calibri" charset="0"/>
              </a:rPr>
              <a:t>- 	24% said that they were spiritually inclined but don’t really ‘belong’ to an </a:t>
            </a:r>
            <a:r>
              <a:rPr lang="en-US" sz="2000" dirty="0" err="1" smtClean="0">
                <a:solidFill>
                  <a:schemeClr val="tx1"/>
                </a:solidFill>
                <a:latin typeface="Calibri"/>
                <a:ea typeface="Calibri" charset="0"/>
                <a:cs typeface="Calibri"/>
                <a:sym typeface="Calibri" charset="0"/>
              </a:rPr>
              <a:t>organised</a:t>
            </a:r>
            <a:r>
              <a:rPr lang="en-US" sz="2000" dirty="0" smtClean="0">
                <a:solidFill>
                  <a:schemeClr val="tx1"/>
                </a:solidFill>
                <a:latin typeface="Calibri"/>
                <a:ea typeface="Calibri" charset="0"/>
                <a:cs typeface="Calibri"/>
                <a:sym typeface="Calibri" charset="0"/>
              </a:rPr>
              <a:t> religion</a:t>
            </a:r>
          </a:p>
          <a:p>
            <a:pPr marL="360000" indent="-180000">
              <a:spcBef>
                <a:spcPts val="0"/>
              </a:spcBef>
              <a:spcAft>
                <a:spcPts val="600"/>
              </a:spcAft>
            </a:pPr>
            <a:r>
              <a:rPr lang="en-US" sz="2000" dirty="0" smtClean="0">
                <a:solidFill>
                  <a:schemeClr val="tx1"/>
                </a:solidFill>
                <a:latin typeface="Calibri"/>
                <a:ea typeface="Calibri" charset="0"/>
                <a:cs typeface="Calibri"/>
                <a:sym typeface="Calibri" charset="0"/>
              </a:rPr>
              <a:t>- 	14% said that they were agnostic</a:t>
            </a:r>
          </a:p>
          <a:p>
            <a:pPr marL="360000" indent="-180000">
              <a:spcBef>
                <a:spcPts val="0"/>
              </a:spcBef>
              <a:spcAft>
                <a:spcPts val="600"/>
              </a:spcAft>
            </a:pPr>
            <a:r>
              <a:rPr lang="en-US" sz="2000" dirty="0" smtClean="0">
                <a:solidFill>
                  <a:schemeClr val="tx1"/>
                </a:solidFill>
                <a:latin typeface="Calibri"/>
                <a:ea typeface="Calibri" charset="0"/>
                <a:cs typeface="Calibri"/>
                <a:sym typeface="Calibri" charset="0"/>
              </a:rPr>
              <a:t>- 	12% said that they were atheist</a:t>
            </a:r>
          </a:p>
          <a:p>
            <a:pPr marL="360000" indent="-180000">
              <a:spcBef>
                <a:spcPts val="0"/>
              </a:spcBef>
              <a:spcAft>
                <a:spcPts val="600"/>
              </a:spcAft>
            </a:pPr>
            <a:r>
              <a:rPr lang="en-US" sz="2000" dirty="0" smtClean="0">
                <a:solidFill>
                  <a:schemeClr val="tx1"/>
                </a:solidFill>
                <a:latin typeface="Calibri"/>
                <a:ea typeface="Calibri" charset="0"/>
                <a:cs typeface="Calibri"/>
                <a:sym typeface="Calibri" charset="0"/>
              </a:rPr>
              <a:t>- 	7% said that they were ‘none of these’.</a:t>
            </a:r>
            <a:endParaRPr lang="en-US" sz="2000" dirty="0">
              <a:solidFill>
                <a:schemeClr val="tx1"/>
              </a:solidFill>
              <a:latin typeface="Calibri"/>
              <a:ea typeface="Calibri" charset="0"/>
              <a:cs typeface="Calibri"/>
              <a:sym typeface="Calibri" charset="0"/>
            </a:endParaRPr>
          </a:p>
        </p:txBody>
      </p:sp>
      <p:pic>
        <p:nvPicPr>
          <p:cNvPr id="3" name="Picture 2"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4" name="TextBox 3"/>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8" name="Group 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 val="1642891331"/>
              </p:ext>
            </p:extLst>
          </p:nvPr>
        </p:nvGraphicFramePr>
        <p:xfrm>
          <a:off x="755651" y="2743200"/>
          <a:ext cx="7992813" cy="2971800"/>
        </p:xfrm>
        <a:graphic>
          <a:graphicData uri="http://schemas.openxmlformats.org/drawingml/2006/table">
            <a:tbl>
              <a:tblPr/>
              <a:tblGrid>
                <a:gridCol w="1247341"/>
                <a:gridCol w="1035645"/>
                <a:gridCol w="1142280"/>
                <a:gridCol w="1140707"/>
                <a:gridCol w="1142280"/>
                <a:gridCol w="1142280"/>
                <a:gridCol w="1142280"/>
              </a:tblGrid>
              <a:tr h="609600">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Bold" charset="0"/>
                          <a:cs typeface="Calibri"/>
                          <a:sym typeface="Calibri Bold" charset="0"/>
                        </a:rPr>
                        <a:t>England</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Bold" charset="0"/>
                          <a:cs typeface="Calibri"/>
                          <a:sym typeface="Calibri Bold" charset="0"/>
                        </a:rPr>
                        <a:t>1980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Bold" charset="0"/>
                          <a:cs typeface="Calibri"/>
                          <a:sym typeface="Calibri Bold" charset="0"/>
                        </a:rPr>
                        <a:t>1985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Bold" charset="0"/>
                          <a:cs typeface="Calibri"/>
                          <a:sym typeface="Calibri Bold" charset="0"/>
                        </a:rPr>
                        <a:t>1990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Bold" charset="0"/>
                          <a:cs typeface="Calibri"/>
                          <a:sym typeface="Calibri Bold" charset="0"/>
                        </a:rPr>
                        <a:t>1995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Bold" charset="0"/>
                          <a:cs typeface="Calibri"/>
                          <a:sym typeface="Calibri Bold" charset="0"/>
                        </a:rPr>
                        <a:t>2000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Bold" charset="0"/>
                          <a:cs typeface="Calibri"/>
                          <a:sym typeface="Calibri Bold" charset="0"/>
                        </a:rPr>
                        <a:t>2005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751372">
                <a:tc>
                  <a:txBody>
                    <a:bodyPr/>
                    <a:lstStyle/>
                    <a:p>
                      <a:pPr marL="68263" marR="0" lvl="0" indent="0" algn="l" defTabSz="914400" rtl="0" eaLnBrk="1" fontAlgn="base" latinLnBrk="0" hangingPunct="1">
                        <a:lnSpc>
                          <a:spcPct val="100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Methodist Churches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00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431,300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00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403,900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00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374,100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00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328,900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00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274,200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00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290,100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0228">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All Churches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5,201,300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4,845,100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4,544,000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4,084,400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3,544,200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3,166,200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0600">
                <a:tc>
                  <a:txBody>
                    <a:bodyPr/>
                    <a:lstStyle/>
                    <a:p>
                      <a:pPr marL="68263" marR="0" lvl="0" indent="0" algn="l" defTabSz="914400" rtl="0" eaLnBrk="1" fontAlgn="base" latinLnBrk="0" hangingPunct="1">
                        <a:lnSpc>
                          <a:spcPct val="100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Percentage </a:t>
                      </a:r>
                      <a:b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b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of population</a:t>
                      </a:r>
                      <a:b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b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(all churches)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11.1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10.2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9.4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8.3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7.2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15000"/>
                        </a:lnSpc>
                        <a:spcBef>
                          <a:spcPct val="0"/>
                        </a:spcBef>
                        <a:spcAft>
                          <a:spcPts val="600"/>
                        </a:spcAft>
                        <a:buClrTx/>
                        <a:buSzPct val="100000"/>
                        <a:buFont typeface="Arial" charset="0"/>
                        <a:buNone/>
                        <a:tabLst/>
                      </a:pPr>
                      <a:r>
                        <a:rPr kumimoji="0" lang="en-US" sz="1600" b="0" i="0" u="none" strike="noStrike" cap="none" normalizeH="0" baseline="0" dirty="0" smtClean="0">
                          <a:ln>
                            <a:noFill/>
                          </a:ln>
                          <a:solidFill>
                            <a:schemeClr val="tx1"/>
                          </a:solidFill>
                          <a:effectLst/>
                          <a:latin typeface="Calibri"/>
                          <a:ea typeface="Calibri" charset="0"/>
                          <a:cs typeface="Calibri"/>
                          <a:sym typeface="Calibri" charset="0"/>
                        </a:rPr>
                        <a:t>6.3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719" name="Rectangle 100"/>
          <p:cNvSpPr>
            <a:spLocks/>
          </p:cNvSpPr>
          <p:nvPr/>
        </p:nvSpPr>
        <p:spPr bwMode="auto">
          <a:xfrm>
            <a:off x="0" y="-184150"/>
            <a:ext cx="242888" cy="381000"/>
          </a:xfrm>
          <a:prstGeom prst="rect">
            <a:avLst/>
          </a:prstGeom>
          <a:noFill/>
          <a:ln w="12700">
            <a:noFill/>
            <a:miter lim="800000"/>
            <a:headEnd/>
            <a:tailEnd/>
          </a:ln>
        </p:spPr>
        <p:txBody>
          <a:bodyPr wrap="none" lIns="0" tIns="0" rIns="40639" bIns="0" anchor="ctr">
            <a:spAutoFit/>
          </a:bodyPr>
          <a:lstStyle/>
          <a:p>
            <a:pPr marL="39688"/>
            <a:r>
              <a:rPr lang="en-US" sz="1100">
                <a:solidFill>
                  <a:schemeClr val="tx1"/>
                </a:solidFill>
                <a:latin typeface="MS PGothic" pitchFamily="34" charset="-128"/>
                <a:sym typeface="MS PGothic" pitchFamily="34" charset="-128"/>
              </a:rPr>
              <a:t/>
            </a:r>
            <a:br>
              <a:rPr lang="en-US" sz="1100">
                <a:solidFill>
                  <a:schemeClr val="tx1"/>
                </a:solidFill>
                <a:latin typeface="MS PGothic" pitchFamily="34" charset="-128"/>
                <a:sym typeface="MS PGothic" pitchFamily="34" charset="-128"/>
              </a:rPr>
            </a:br>
            <a:r>
              <a:rPr lang="en-US" sz="1100">
                <a:solidFill>
                  <a:schemeClr val="tx1"/>
                </a:solidFill>
                <a:latin typeface="MS PGothic" pitchFamily="34" charset="-128"/>
                <a:sym typeface="MS PGothic" pitchFamily="34" charset="-128"/>
              </a:rPr>
              <a:t/>
            </a:r>
            <a:br>
              <a:rPr lang="en-US" sz="1100">
                <a:solidFill>
                  <a:schemeClr val="tx1"/>
                </a:solidFill>
                <a:latin typeface="MS PGothic" pitchFamily="34" charset="-128"/>
                <a:sym typeface="MS PGothic" pitchFamily="34" charset="-128"/>
              </a:rPr>
            </a:br>
            <a:endParaRPr lang="en-US" sz="1100">
              <a:solidFill>
                <a:schemeClr val="tx1"/>
              </a:solidFill>
              <a:latin typeface="MS PGothic" pitchFamily="34" charset="-128"/>
              <a:sym typeface="MS PGothic" pitchFamily="34" charset="-128"/>
            </a:endParaRPr>
          </a:p>
        </p:txBody>
      </p:sp>
      <p:sp>
        <p:nvSpPr>
          <p:cNvPr id="28721" name="Rectangle 102"/>
          <p:cNvSpPr>
            <a:spLocks/>
          </p:cNvSpPr>
          <p:nvPr/>
        </p:nvSpPr>
        <p:spPr bwMode="auto">
          <a:xfrm>
            <a:off x="755650" y="1560513"/>
            <a:ext cx="5416550" cy="892696"/>
          </a:xfrm>
          <a:prstGeom prst="rect">
            <a:avLst/>
          </a:prstGeom>
          <a:noFill/>
          <a:ln w="12700">
            <a:noFill/>
            <a:miter lim="800000"/>
            <a:headEnd/>
            <a:tailEnd/>
          </a:ln>
        </p:spPr>
        <p:txBody>
          <a:bodyPr lIns="0" tIns="0" rIns="40639" bIns="0"/>
          <a:lstStyle/>
          <a:p>
            <a:pPr>
              <a:spcBef>
                <a:spcPts val="0"/>
              </a:spcBef>
              <a:spcAft>
                <a:spcPts val="1200"/>
              </a:spcAft>
            </a:pPr>
            <a:r>
              <a:rPr lang="en-US" b="1" dirty="0" smtClean="0">
                <a:solidFill>
                  <a:schemeClr val="tx1"/>
                </a:solidFill>
                <a:latin typeface="Calibri"/>
                <a:ea typeface="Calibri Bold" charset="0"/>
                <a:cs typeface="Calibri"/>
                <a:sym typeface="Calibri Bold" charset="0"/>
              </a:rPr>
              <a:t>Session 3 - Welcoming through inclusion</a:t>
            </a:r>
          </a:p>
          <a:p>
            <a:pPr>
              <a:lnSpc>
                <a:spcPct val="70000"/>
              </a:lnSpc>
              <a:spcAft>
                <a:spcPts val="1800"/>
              </a:spcAft>
            </a:pPr>
            <a:r>
              <a:rPr lang="en-US" b="1" dirty="0" smtClean="0">
                <a:solidFill>
                  <a:schemeClr val="tx1"/>
                </a:solidFill>
                <a:latin typeface="Calibri"/>
                <a:ea typeface="Calibri Bold" charset="0"/>
                <a:cs typeface="Calibri"/>
                <a:sym typeface="Calibri Bold" charset="0"/>
              </a:rPr>
              <a:t>The culture gap: church attendance</a:t>
            </a:r>
            <a:endParaRPr lang="en-US" b="1" dirty="0" smtClean="0">
              <a:solidFill>
                <a:schemeClr val="tx1"/>
              </a:solidFill>
              <a:latin typeface="Calibri"/>
              <a:ea typeface="Calibri" charset="0"/>
              <a:cs typeface="Calibri"/>
              <a:sym typeface="Calibri" charset="0"/>
            </a:endParaRPr>
          </a:p>
          <a:p>
            <a:pPr marL="39688">
              <a:spcAft>
                <a:spcPts val="600"/>
              </a:spcAft>
              <a:tabLst>
                <a:tab pos="139700" algn="l"/>
                <a:tab pos="952500" algn="l"/>
              </a:tabLst>
            </a:pPr>
            <a:endParaRPr lang="en-US" dirty="0">
              <a:solidFill>
                <a:schemeClr val="tx1"/>
              </a:solidFill>
              <a:latin typeface="Calibri"/>
              <a:ea typeface="Calibri Bold" charset="0"/>
              <a:cs typeface="Calibri"/>
              <a:sym typeface="Calibri Bold" charset="0"/>
            </a:endParaRPr>
          </a:p>
        </p:txBody>
      </p:sp>
      <p:pic>
        <p:nvPicPr>
          <p:cNvPr id="9" name="Picture 8" descr="First Impressions Count_grey.jpg"/>
          <p:cNvPicPr>
            <a:picLocks noChangeAspect="1"/>
          </p:cNvPicPr>
          <p:nvPr/>
        </p:nvPicPr>
        <p:blipFill>
          <a:blip r:embed="rId3" cstate="screen"/>
          <a:stretch>
            <a:fillRect/>
          </a:stretch>
        </p:blipFill>
        <p:spPr>
          <a:xfrm>
            <a:off x="7596336" y="476250"/>
            <a:ext cx="1150620" cy="880391"/>
          </a:xfrm>
          <a:prstGeom prst="rect">
            <a:avLst/>
          </a:prstGeom>
        </p:spPr>
      </p:pic>
      <p:sp>
        <p:nvSpPr>
          <p:cNvPr id="7" name="TextBox 6"/>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73550" y="3535487"/>
            <a:ext cx="1968500" cy="830997"/>
          </a:xfrm>
          <a:prstGeom prst="rect">
            <a:avLst/>
          </a:prstGeom>
          <a:noFill/>
        </p:spPr>
        <p:txBody>
          <a:bodyPr wrap="square" lIns="0" tIns="0" rIns="0" bIns="0" rtlCol="0">
            <a:spAutoFit/>
          </a:bodyPr>
          <a:lstStyle/>
          <a:p>
            <a:r>
              <a:rPr lang="en-US" sz="1200" dirty="0" smtClean="0">
                <a:latin typeface="Calibri"/>
                <a:cs typeface="Calibri"/>
              </a:rPr>
              <a:t>The crucifixion, </a:t>
            </a:r>
          </a:p>
          <a:p>
            <a:r>
              <a:rPr lang="en-US" sz="1050" b="1" dirty="0" smtClean="0">
                <a:latin typeface="Calibri"/>
                <a:cs typeface="Calibri"/>
              </a:rPr>
              <a:t>Francis N Souza (1924-2002). </a:t>
            </a:r>
          </a:p>
          <a:p>
            <a:r>
              <a:rPr lang="en-US" sz="1050" b="1" dirty="0" smtClean="0">
                <a:latin typeface="Calibri"/>
                <a:cs typeface="Calibri"/>
              </a:rPr>
              <a:t>Used by permission of the Trustees of the Methodist Modern Art Collection.</a:t>
            </a:r>
            <a:r>
              <a:rPr lang="en-US" sz="1050" dirty="0" smtClean="0">
                <a:latin typeface="Calibri"/>
                <a:cs typeface="Calibri"/>
              </a:rPr>
              <a:t> </a:t>
            </a:r>
            <a:endParaRPr lang="en-US" sz="1050" dirty="0">
              <a:latin typeface="Calibri"/>
              <a:cs typeface="Calibri"/>
            </a:endParaRPr>
          </a:p>
        </p:txBody>
      </p:sp>
      <p:pic>
        <p:nvPicPr>
          <p:cNvPr id="6" name="Picture 5" descr="First Impressions Count_grey.jpg"/>
          <p:cNvPicPr>
            <a:picLocks noChangeAspect="1"/>
          </p:cNvPicPr>
          <p:nvPr/>
        </p:nvPicPr>
        <p:blipFill>
          <a:blip r:embed="rId3" cstate="screen"/>
          <a:stretch>
            <a:fillRect/>
          </a:stretch>
        </p:blipFill>
        <p:spPr>
          <a:xfrm>
            <a:off x="7596336" y="476250"/>
            <a:ext cx="1150620" cy="880391"/>
          </a:xfrm>
          <a:prstGeom prst="rect">
            <a:avLst/>
          </a:prstGeom>
        </p:spPr>
      </p:pic>
      <p:sp>
        <p:nvSpPr>
          <p:cNvPr id="8" name="TextBox 7"/>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pic>
        <p:nvPicPr>
          <p:cNvPr id="10" name="Picture 9" descr="crucifixion.jpg"/>
          <p:cNvPicPr>
            <a:picLocks noChangeAspect="1"/>
          </p:cNvPicPr>
          <p:nvPr/>
        </p:nvPicPr>
        <p:blipFill>
          <a:blip r:embed="rId4" cstate="screen"/>
          <a:stretch>
            <a:fillRect/>
          </a:stretch>
        </p:blipFill>
        <p:spPr>
          <a:xfrm>
            <a:off x="755650" y="1560513"/>
            <a:ext cx="3359150" cy="476960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4"/>
          <p:cNvSpPr>
            <a:spLocks/>
          </p:cNvSpPr>
          <p:nvPr/>
        </p:nvSpPr>
        <p:spPr bwMode="auto">
          <a:xfrm>
            <a:off x="755650" y="1560513"/>
            <a:ext cx="6407150" cy="4764087"/>
          </a:xfrm>
          <a:prstGeom prst="rect">
            <a:avLst/>
          </a:prstGeom>
          <a:noFill/>
          <a:ln w="12700">
            <a:noFill/>
            <a:miter lim="800000"/>
            <a:headEnd/>
            <a:tailEnd/>
          </a:ln>
        </p:spPr>
        <p:txBody>
          <a:bodyPr lIns="0" tIns="0" rIns="40639" bIns="0"/>
          <a:lstStyle/>
          <a:p>
            <a:pPr>
              <a:spcAft>
                <a:spcPts val="600"/>
              </a:spcAft>
            </a:pPr>
            <a:r>
              <a:rPr lang="en-US" b="1" dirty="0" smtClean="0">
                <a:solidFill>
                  <a:schemeClr val="tx1"/>
                </a:solidFill>
                <a:latin typeface="Calibri"/>
                <a:ea typeface="Calibri Bold" charset="0"/>
                <a:cs typeface="Calibri"/>
                <a:sym typeface="Calibri Bold" charset="0"/>
              </a:rPr>
              <a:t>Session 3 - Welcoming through inclusion</a:t>
            </a:r>
            <a:endParaRPr lang="en-US" b="1" dirty="0" smtClean="0">
              <a:solidFill>
                <a:schemeClr val="tx1"/>
              </a:solidFill>
              <a:latin typeface="Calibri"/>
              <a:cs typeface="Calibri"/>
            </a:endParaRPr>
          </a:p>
          <a:p>
            <a:pPr>
              <a:spcAft>
                <a:spcPts val="1200"/>
              </a:spcAft>
            </a:pPr>
            <a:r>
              <a:rPr lang="en-US" b="1" dirty="0" smtClean="0">
                <a:solidFill>
                  <a:schemeClr val="tx1"/>
                </a:solidFill>
                <a:latin typeface="Calibri"/>
                <a:cs typeface="Calibri"/>
              </a:rPr>
              <a:t>Scenario 1</a:t>
            </a:r>
          </a:p>
          <a:p>
            <a:pPr>
              <a:spcAft>
                <a:spcPts val="600"/>
              </a:spcAft>
            </a:pPr>
            <a:r>
              <a:rPr lang="en-US" sz="2100" dirty="0" smtClean="0">
                <a:solidFill>
                  <a:schemeClr val="tx1"/>
                </a:solidFill>
                <a:latin typeface="Calibri"/>
                <a:cs typeface="Calibri"/>
              </a:rPr>
              <a:t>Adult Care Services in your area have opened a residential home for adults with learning disabilities just down the road from your church. A small group of them have started coming to church with a couple of their </a:t>
            </a:r>
            <a:r>
              <a:rPr lang="en-US" sz="2100" dirty="0" err="1" smtClean="0">
                <a:solidFill>
                  <a:schemeClr val="tx1"/>
                </a:solidFill>
                <a:latin typeface="Calibri"/>
                <a:cs typeface="Calibri"/>
              </a:rPr>
              <a:t>carers</a:t>
            </a:r>
            <a:r>
              <a:rPr lang="en-US" sz="2100" dirty="0" smtClean="0">
                <a:solidFill>
                  <a:schemeClr val="tx1"/>
                </a:solidFill>
                <a:latin typeface="Calibri"/>
                <a:cs typeface="Calibri"/>
              </a:rPr>
              <a:t>. Their abilities vary, but some are unable to speak and one or two have mannerisms which others might find distracting, such as rocking in their seats and making gratuitous noises. What are the issues here? How can they be helped to feel welcome and be integrated into the life and worship of the church?</a:t>
            </a:r>
          </a:p>
          <a:p>
            <a:pPr>
              <a:spcAft>
                <a:spcPts val="600"/>
              </a:spcAft>
            </a:pPr>
            <a:endParaRPr lang="en-US" b="1" dirty="0" smtClean="0">
              <a:solidFill>
                <a:schemeClr val="tx1"/>
              </a:solidFill>
              <a:latin typeface="Calibri"/>
              <a:cs typeface="Calibri"/>
            </a:endParaRPr>
          </a:p>
          <a:p>
            <a:pPr>
              <a:spcAft>
                <a:spcPts val="600"/>
              </a:spcAft>
            </a:pPr>
            <a:endParaRPr lang="en-US" b="1" dirty="0">
              <a:solidFill>
                <a:schemeClr val="tx1"/>
              </a:solidFill>
              <a:latin typeface="Calibri"/>
              <a:cs typeface="Calibri"/>
            </a:endParaRPr>
          </a:p>
        </p:txBody>
      </p:sp>
      <p:pic>
        <p:nvPicPr>
          <p:cNvPr id="6" name="Picture 5"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5" name="TextBox 4"/>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4"/>
          <p:cNvSpPr>
            <a:spLocks/>
          </p:cNvSpPr>
          <p:nvPr/>
        </p:nvSpPr>
        <p:spPr bwMode="auto">
          <a:xfrm>
            <a:off x="755650" y="1560513"/>
            <a:ext cx="5873750" cy="4764087"/>
          </a:xfrm>
          <a:prstGeom prst="rect">
            <a:avLst/>
          </a:prstGeom>
          <a:noFill/>
          <a:ln w="12700">
            <a:noFill/>
            <a:miter lim="800000"/>
            <a:headEnd/>
            <a:tailEnd/>
          </a:ln>
        </p:spPr>
        <p:txBody>
          <a:bodyPr lIns="0" tIns="0" rIns="40639" bIns="0"/>
          <a:lstStyle/>
          <a:p>
            <a:pPr>
              <a:spcAft>
                <a:spcPts val="600"/>
              </a:spcAft>
            </a:pPr>
            <a:r>
              <a:rPr lang="en-US" b="1" dirty="0" smtClean="0">
                <a:solidFill>
                  <a:schemeClr val="tx1"/>
                </a:solidFill>
                <a:latin typeface="Calibri"/>
                <a:ea typeface="Calibri Bold" charset="0"/>
                <a:cs typeface="Calibri"/>
                <a:sym typeface="Calibri Bold" charset="0"/>
              </a:rPr>
              <a:t>Session 3 - Welcoming through inclusion</a:t>
            </a:r>
            <a:endParaRPr lang="en-US" b="1" dirty="0" smtClean="0">
              <a:solidFill>
                <a:schemeClr val="tx1"/>
              </a:solidFill>
              <a:latin typeface="Calibri"/>
              <a:cs typeface="Calibri"/>
            </a:endParaRPr>
          </a:p>
          <a:p>
            <a:pPr>
              <a:spcAft>
                <a:spcPts val="1200"/>
              </a:spcAft>
            </a:pPr>
            <a:r>
              <a:rPr lang="en-US" b="1" dirty="0" smtClean="0">
                <a:solidFill>
                  <a:schemeClr val="tx1"/>
                </a:solidFill>
                <a:latin typeface="Calibri"/>
                <a:cs typeface="Calibri"/>
              </a:rPr>
              <a:t>Scenario 2</a:t>
            </a:r>
          </a:p>
          <a:p>
            <a:pPr>
              <a:spcAft>
                <a:spcPts val="600"/>
              </a:spcAft>
            </a:pPr>
            <a:r>
              <a:rPr lang="en-US" sz="2100" dirty="0" smtClean="0">
                <a:latin typeface="Calibri"/>
                <a:cs typeface="Calibri"/>
              </a:rPr>
              <a:t>For the first time in your community an ecumenical service is due to take place at the Methodist church on Remembrance Sunday. The congregation of the local parish church will be attending. What needs to be considered and how can you plan for a warm welcome?</a:t>
            </a:r>
            <a:endParaRPr lang="en-US" sz="2100" dirty="0" smtClean="0">
              <a:solidFill>
                <a:schemeClr val="tx1"/>
              </a:solidFill>
              <a:latin typeface="Calibri"/>
              <a:cs typeface="Calibri"/>
            </a:endParaRPr>
          </a:p>
          <a:p>
            <a:pPr>
              <a:spcAft>
                <a:spcPts val="600"/>
              </a:spcAft>
            </a:pPr>
            <a:endParaRPr lang="en-US" b="1" dirty="0" smtClean="0">
              <a:solidFill>
                <a:schemeClr val="tx1"/>
              </a:solidFill>
              <a:latin typeface="Calibri"/>
              <a:cs typeface="Calibri"/>
            </a:endParaRPr>
          </a:p>
          <a:p>
            <a:pPr>
              <a:spcAft>
                <a:spcPts val="600"/>
              </a:spcAft>
            </a:pPr>
            <a:endParaRPr lang="en-US" b="1" dirty="0">
              <a:solidFill>
                <a:schemeClr val="tx1"/>
              </a:solidFill>
              <a:latin typeface="Calibri"/>
              <a:cs typeface="Calibri"/>
            </a:endParaRPr>
          </a:p>
        </p:txBody>
      </p:sp>
      <p:pic>
        <p:nvPicPr>
          <p:cNvPr id="6" name="Picture 5"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5" name="TextBox 4"/>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4"/>
          <p:cNvSpPr>
            <a:spLocks/>
          </p:cNvSpPr>
          <p:nvPr/>
        </p:nvSpPr>
        <p:spPr bwMode="auto">
          <a:xfrm>
            <a:off x="755650" y="1560513"/>
            <a:ext cx="5486400" cy="4764087"/>
          </a:xfrm>
          <a:prstGeom prst="rect">
            <a:avLst/>
          </a:prstGeom>
          <a:noFill/>
          <a:ln w="12700">
            <a:noFill/>
            <a:miter lim="800000"/>
            <a:headEnd/>
            <a:tailEnd/>
          </a:ln>
        </p:spPr>
        <p:txBody>
          <a:bodyPr lIns="0" tIns="0" rIns="40639" bIns="0"/>
          <a:lstStyle/>
          <a:p>
            <a:pPr>
              <a:spcAft>
                <a:spcPts val="600"/>
              </a:spcAft>
            </a:pPr>
            <a:r>
              <a:rPr lang="en-US" b="1" dirty="0" smtClean="0">
                <a:solidFill>
                  <a:schemeClr val="tx1"/>
                </a:solidFill>
                <a:latin typeface="Calibri"/>
                <a:ea typeface="Calibri Bold" charset="0"/>
                <a:cs typeface="Calibri"/>
                <a:sym typeface="Calibri Bold" charset="0"/>
              </a:rPr>
              <a:t>Session 3 - Welcoming through inclusion</a:t>
            </a:r>
            <a:endParaRPr lang="en-US" b="1" dirty="0" smtClean="0">
              <a:solidFill>
                <a:schemeClr val="tx1"/>
              </a:solidFill>
              <a:latin typeface="Calibri"/>
              <a:cs typeface="Calibri"/>
            </a:endParaRPr>
          </a:p>
          <a:p>
            <a:pPr>
              <a:spcAft>
                <a:spcPts val="1200"/>
              </a:spcAft>
            </a:pPr>
            <a:r>
              <a:rPr lang="en-US" b="1" dirty="0" smtClean="0">
                <a:solidFill>
                  <a:schemeClr val="tx1"/>
                </a:solidFill>
                <a:latin typeface="Calibri"/>
                <a:cs typeface="Calibri"/>
              </a:rPr>
              <a:t>Scenario 3</a:t>
            </a:r>
          </a:p>
          <a:p>
            <a:pPr>
              <a:spcAft>
                <a:spcPts val="600"/>
              </a:spcAft>
            </a:pPr>
            <a:r>
              <a:rPr lang="en-US" sz="2100" dirty="0" smtClean="0">
                <a:latin typeface="Calibri"/>
                <a:cs typeface="Calibri"/>
              </a:rPr>
              <a:t>A Baptism is taking place during a morning service (one set of grandparents are very active members of the church). The baptism party includes a number of non-churchgoing friends of the family, including people of other faiths and young children. How can they best be welcomed, made to feel comfortable and helped to join in?</a:t>
            </a:r>
          </a:p>
          <a:p>
            <a:pPr>
              <a:spcAft>
                <a:spcPts val="600"/>
              </a:spcAft>
            </a:pPr>
            <a:endParaRPr lang="en-US" sz="2100" dirty="0" smtClean="0">
              <a:solidFill>
                <a:schemeClr val="tx1"/>
              </a:solidFill>
              <a:latin typeface="Calibri"/>
              <a:cs typeface="Calibri"/>
            </a:endParaRPr>
          </a:p>
          <a:p>
            <a:pPr>
              <a:spcAft>
                <a:spcPts val="600"/>
              </a:spcAft>
            </a:pPr>
            <a:endParaRPr lang="en-US" b="1" dirty="0" smtClean="0">
              <a:solidFill>
                <a:schemeClr val="tx1"/>
              </a:solidFill>
              <a:latin typeface="Calibri"/>
              <a:cs typeface="Calibri"/>
            </a:endParaRPr>
          </a:p>
          <a:p>
            <a:pPr>
              <a:spcAft>
                <a:spcPts val="600"/>
              </a:spcAft>
            </a:pPr>
            <a:endParaRPr lang="en-US" b="1" dirty="0">
              <a:solidFill>
                <a:schemeClr val="tx1"/>
              </a:solidFill>
              <a:latin typeface="Calibri"/>
              <a:cs typeface="Calibri"/>
            </a:endParaRPr>
          </a:p>
        </p:txBody>
      </p:sp>
      <p:pic>
        <p:nvPicPr>
          <p:cNvPr id="6" name="Picture 5"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5" name="TextBox 4"/>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4"/>
          <p:cNvSpPr>
            <a:spLocks/>
          </p:cNvSpPr>
          <p:nvPr/>
        </p:nvSpPr>
        <p:spPr bwMode="auto">
          <a:xfrm>
            <a:off x="755650" y="1560513"/>
            <a:ext cx="6254750" cy="4764087"/>
          </a:xfrm>
          <a:prstGeom prst="rect">
            <a:avLst/>
          </a:prstGeom>
          <a:noFill/>
          <a:ln w="12700">
            <a:noFill/>
            <a:miter lim="800000"/>
            <a:headEnd/>
            <a:tailEnd/>
          </a:ln>
        </p:spPr>
        <p:txBody>
          <a:bodyPr lIns="0" tIns="0" rIns="40639" bIns="0"/>
          <a:lstStyle/>
          <a:p>
            <a:pPr>
              <a:spcAft>
                <a:spcPts val="600"/>
              </a:spcAft>
            </a:pPr>
            <a:r>
              <a:rPr lang="en-US" b="1" dirty="0" smtClean="0">
                <a:solidFill>
                  <a:schemeClr val="tx1"/>
                </a:solidFill>
                <a:latin typeface="Calibri"/>
                <a:ea typeface="Calibri Bold" charset="0"/>
                <a:cs typeface="Calibri"/>
                <a:sym typeface="Calibri Bold" charset="0"/>
              </a:rPr>
              <a:t>Session 3 - Welcoming through inclusion</a:t>
            </a:r>
            <a:endParaRPr lang="en-US" b="1" dirty="0" smtClean="0">
              <a:solidFill>
                <a:schemeClr val="tx1"/>
              </a:solidFill>
              <a:latin typeface="Calibri"/>
              <a:cs typeface="Calibri"/>
            </a:endParaRPr>
          </a:p>
          <a:p>
            <a:pPr>
              <a:spcAft>
                <a:spcPts val="1200"/>
              </a:spcAft>
            </a:pPr>
            <a:r>
              <a:rPr lang="en-US" b="1" dirty="0" smtClean="0">
                <a:solidFill>
                  <a:schemeClr val="tx1"/>
                </a:solidFill>
                <a:latin typeface="Calibri"/>
                <a:cs typeface="Calibri"/>
              </a:rPr>
              <a:t>Scenario 4</a:t>
            </a:r>
          </a:p>
          <a:p>
            <a:pPr>
              <a:spcAft>
                <a:spcPts val="600"/>
              </a:spcAft>
            </a:pPr>
            <a:r>
              <a:rPr lang="en-US" sz="2100" dirty="0" smtClean="0">
                <a:latin typeface="Calibri"/>
              </a:rPr>
              <a:t>A special service has been arranged for Mission in Britain Sunday, to which </a:t>
            </a:r>
            <a:r>
              <a:rPr lang="en-US" sz="2100" dirty="0" err="1" smtClean="0">
                <a:latin typeface="Calibri"/>
              </a:rPr>
              <a:t>Revd</a:t>
            </a:r>
            <a:r>
              <a:rPr lang="en-US" sz="2100" dirty="0" smtClean="0">
                <a:latin typeface="Calibri"/>
              </a:rPr>
              <a:t> P has been invited to preach. </a:t>
            </a:r>
            <a:r>
              <a:rPr lang="en-US" sz="2100" dirty="0" err="1" smtClean="0">
                <a:latin typeface="Calibri"/>
              </a:rPr>
              <a:t>Revd</a:t>
            </a:r>
            <a:r>
              <a:rPr lang="en-US" sz="2100" dirty="0" smtClean="0">
                <a:latin typeface="Calibri"/>
              </a:rPr>
              <a:t> P is the chaplain to a big name football club, an interesting speaker and talented in his ability to use multimedia presentations to illustrate his message. A Thursday night youth club is also run at the church, and the young people who attend do not normally attend worship and have no church connections. How would you plan to involve the young people?</a:t>
            </a:r>
            <a:endParaRPr lang="en-US" sz="2100" dirty="0" smtClean="0">
              <a:solidFill>
                <a:schemeClr val="tx1"/>
              </a:solidFill>
              <a:latin typeface="Calibri"/>
              <a:cs typeface="Calibri"/>
            </a:endParaRPr>
          </a:p>
          <a:p>
            <a:pPr>
              <a:spcAft>
                <a:spcPts val="600"/>
              </a:spcAft>
            </a:pPr>
            <a:endParaRPr lang="en-US" b="1" dirty="0" smtClean="0">
              <a:solidFill>
                <a:schemeClr val="tx1"/>
              </a:solidFill>
              <a:latin typeface="Calibri"/>
              <a:cs typeface="Calibri"/>
            </a:endParaRPr>
          </a:p>
          <a:p>
            <a:pPr>
              <a:spcAft>
                <a:spcPts val="600"/>
              </a:spcAft>
            </a:pPr>
            <a:endParaRPr lang="en-US" b="1" dirty="0">
              <a:solidFill>
                <a:schemeClr val="tx1"/>
              </a:solidFill>
              <a:latin typeface="Calibri"/>
              <a:cs typeface="Calibri"/>
            </a:endParaRPr>
          </a:p>
        </p:txBody>
      </p:sp>
      <p:pic>
        <p:nvPicPr>
          <p:cNvPr id="6" name="Picture 5"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5" name="TextBox 4"/>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4"/>
          <p:cNvSpPr>
            <a:spLocks/>
          </p:cNvSpPr>
          <p:nvPr/>
        </p:nvSpPr>
        <p:spPr bwMode="auto">
          <a:xfrm>
            <a:off x="755650" y="1560513"/>
            <a:ext cx="9144000" cy="444500"/>
          </a:xfrm>
          <a:prstGeom prst="rect">
            <a:avLst/>
          </a:prstGeom>
          <a:noFill/>
          <a:ln w="12700">
            <a:noFill/>
            <a:miter lim="800000"/>
            <a:headEnd/>
            <a:tailEnd/>
          </a:ln>
        </p:spPr>
        <p:txBody>
          <a:bodyPr lIns="0" tIns="0" rIns="40639" bIns="0"/>
          <a:lstStyle/>
          <a:p>
            <a:r>
              <a:rPr lang="en-US" b="1" dirty="0">
                <a:solidFill>
                  <a:schemeClr val="tx1"/>
                </a:solidFill>
                <a:latin typeface="Calibri"/>
                <a:cs typeface="Calibri"/>
              </a:rPr>
              <a:t>Complete </a:t>
            </a:r>
            <a:r>
              <a:rPr lang="en-US" b="1" dirty="0" smtClean="0">
                <a:solidFill>
                  <a:schemeClr val="tx1"/>
                </a:solidFill>
                <a:latin typeface="Calibri"/>
                <a:cs typeface="Calibri"/>
              </a:rPr>
              <a:t>action </a:t>
            </a:r>
            <a:r>
              <a:rPr lang="en-US" b="1" dirty="0">
                <a:solidFill>
                  <a:schemeClr val="tx1"/>
                </a:solidFill>
                <a:latin typeface="Calibri"/>
                <a:cs typeface="Calibri"/>
              </a:rPr>
              <a:t>and </a:t>
            </a:r>
            <a:r>
              <a:rPr lang="en-US" b="1" dirty="0" smtClean="0">
                <a:solidFill>
                  <a:schemeClr val="tx1"/>
                </a:solidFill>
                <a:latin typeface="Calibri"/>
                <a:cs typeface="Calibri"/>
              </a:rPr>
              <a:t>feedback sheets</a:t>
            </a:r>
            <a:endParaRPr lang="en-US" b="1" dirty="0">
              <a:solidFill>
                <a:schemeClr val="tx1"/>
              </a:solidFill>
              <a:latin typeface="Calibri"/>
              <a:cs typeface="Calibri"/>
            </a:endParaRPr>
          </a:p>
        </p:txBody>
      </p:sp>
      <p:pic>
        <p:nvPicPr>
          <p:cNvPr id="6" name="Picture 5"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5" name="TextBox 4"/>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st Impressions Count_grey.jpg"/>
          <p:cNvPicPr>
            <a:picLocks noChangeAspect="1"/>
          </p:cNvPicPr>
          <p:nvPr/>
        </p:nvPicPr>
        <p:blipFill>
          <a:blip r:embed="rId2" cstate="screen"/>
          <a:stretch>
            <a:fillRect/>
          </a:stretch>
        </p:blipFill>
        <p:spPr>
          <a:xfrm>
            <a:off x="2735580" y="1916832"/>
            <a:ext cx="3672840" cy="2810256"/>
          </a:xfrm>
          <a:prstGeom prst="rect">
            <a:avLst/>
          </a:prstGeom>
        </p:spPr>
      </p:pic>
      <p:sp>
        <p:nvSpPr>
          <p:cNvPr id="7" name="TextBox 6"/>
          <p:cNvSpPr txBox="1"/>
          <p:nvPr/>
        </p:nvSpPr>
        <p:spPr>
          <a:xfrm>
            <a:off x="0" y="5117232"/>
            <a:ext cx="9144000" cy="543738"/>
          </a:xfrm>
          <a:prstGeom prst="rect">
            <a:avLst/>
          </a:prstGeom>
          <a:noFill/>
        </p:spPr>
        <p:txBody>
          <a:bodyPr wrap="square" rtlCol="0">
            <a:spAutoFit/>
          </a:bodyPr>
          <a:lstStyle/>
          <a:p>
            <a:pPr algn="ctr"/>
            <a:r>
              <a:rPr lang="en-US" sz="4400" spc="70" baseline="30000" dirty="0" smtClean="0">
                <a:latin typeface="Calibri"/>
                <a:cs typeface="Calibri"/>
              </a:rPr>
              <a:t>Deepening your church’s culture of welcome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p:cNvSpPr>
          <p:nvPr/>
        </p:nvSpPr>
        <p:spPr bwMode="auto">
          <a:xfrm>
            <a:off x="755650" y="1560513"/>
            <a:ext cx="7416800" cy="2963367"/>
          </a:xfrm>
          <a:prstGeom prst="rect">
            <a:avLst/>
          </a:prstGeom>
          <a:noFill/>
          <a:ln w="12700">
            <a:noFill/>
            <a:miter lim="800000"/>
            <a:headEnd/>
            <a:tailEnd/>
          </a:ln>
        </p:spPr>
        <p:txBody>
          <a:bodyPr lIns="0" tIns="0" rIns="40639" bIns="0"/>
          <a:lstStyle/>
          <a:p>
            <a:r>
              <a:rPr lang="en-US" dirty="0">
                <a:solidFill>
                  <a:schemeClr val="tx1"/>
                </a:solidFill>
                <a:latin typeface="Calibri"/>
                <a:ea typeface="Calibri" charset="0"/>
                <a:cs typeface="Calibri"/>
                <a:sym typeface="Calibri" charset="0"/>
              </a:rPr>
              <a:t>God of welcome, </a:t>
            </a:r>
            <a:br>
              <a:rPr lang="en-US" dirty="0">
                <a:solidFill>
                  <a:schemeClr val="tx1"/>
                </a:solidFill>
                <a:latin typeface="Calibri"/>
                <a:ea typeface="Calibri" charset="0"/>
                <a:cs typeface="Calibri"/>
                <a:sym typeface="Calibri" charset="0"/>
              </a:rPr>
            </a:br>
            <a:r>
              <a:rPr lang="en-US" dirty="0">
                <a:solidFill>
                  <a:schemeClr val="tx1"/>
                </a:solidFill>
                <a:latin typeface="Calibri"/>
                <a:ea typeface="Calibri" charset="0"/>
                <a:cs typeface="Calibri"/>
                <a:sym typeface="Calibri" charset="0"/>
              </a:rPr>
              <a:t>who sends your Spirit into our hearts,</a:t>
            </a:r>
            <a:r>
              <a:rPr lang="en-US" dirty="0" smtClean="0">
                <a:solidFill>
                  <a:schemeClr val="tx1"/>
                </a:solidFill>
                <a:latin typeface="Calibri"/>
                <a:ea typeface="Calibri" charset="0"/>
                <a:cs typeface="Calibri"/>
                <a:sym typeface="Calibri" charset="0"/>
              </a:rPr>
              <a:t/>
            </a:r>
            <a:br>
              <a:rPr lang="en-US" dirty="0" smtClean="0">
                <a:solidFill>
                  <a:schemeClr val="tx1"/>
                </a:solidFill>
                <a:latin typeface="Calibri"/>
                <a:ea typeface="Calibri" charset="0"/>
                <a:cs typeface="Calibri"/>
                <a:sym typeface="Calibri" charset="0"/>
              </a:rPr>
            </a:br>
            <a:r>
              <a:rPr lang="en-US" dirty="0" smtClean="0">
                <a:solidFill>
                  <a:schemeClr val="tx1"/>
                </a:solidFill>
                <a:latin typeface="Calibri"/>
                <a:ea typeface="Calibri" charset="0"/>
                <a:cs typeface="Calibri"/>
                <a:sym typeface="Calibri" charset="0"/>
              </a:rPr>
              <a:t>shape </a:t>
            </a:r>
            <a:r>
              <a:rPr lang="en-US" dirty="0">
                <a:solidFill>
                  <a:schemeClr val="tx1"/>
                </a:solidFill>
                <a:latin typeface="Calibri"/>
                <a:ea typeface="Calibri" charset="0"/>
                <a:cs typeface="Calibri"/>
                <a:sym typeface="Calibri" charset="0"/>
              </a:rPr>
              <a:t>our lives to reflect your </a:t>
            </a:r>
            <a:r>
              <a:rPr lang="en-US" dirty="0" smtClean="0">
                <a:solidFill>
                  <a:schemeClr val="tx1"/>
                </a:solidFill>
                <a:latin typeface="Calibri"/>
                <a:ea typeface="Calibri" charset="0"/>
                <a:cs typeface="Calibri"/>
                <a:sym typeface="Calibri" charset="0"/>
              </a:rPr>
              <a:t>Son, </a:t>
            </a:r>
            <a:r>
              <a:rPr lang="en-US" dirty="0">
                <a:solidFill>
                  <a:schemeClr val="tx1"/>
                </a:solidFill>
                <a:latin typeface="Calibri"/>
                <a:ea typeface="Calibri" charset="0"/>
                <a:cs typeface="Calibri"/>
                <a:sym typeface="Calibri" charset="0"/>
              </a:rPr>
              <a:t/>
            </a:r>
            <a:br>
              <a:rPr lang="en-US" dirty="0">
                <a:solidFill>
                  <a:schemeClr val="tx1"/>
                </a:solidFill>
                <a:latin typeface="Calibri"/>
                <a:ea typeface="Calibri" charset="0"/>
                <a:cs typeface="Calibri"/>
                <a:sym typeface="Calibri" charset="0"/>
              </a:rPr>
            </a:br>
            <a:r>
              <a:rPr lang="en-US" dirty="0">
                <a:solidFill>
                  <a:schemeClr val="tx1"/>
                </a:solidFill>
                <a:latin typeface="Calibri"/>
                <a:ea typeface="Calibri" charset="0"/>
                <a:cs typeface="Calibri"/>
                <a:sym typeface="Calibri" charset="0"/>
              </a:rPr>
              <a:t>to welcome the </a:t>
            </a:r>
            <a:r>
              <a:rPr lang="en-US" dirty="0" smtClean="0">
                <a:solidFill>
                  <a:schemeClr val="tx1"/>
                </a:solidFill>
                <a:latin typeface="Calibri"/>
                <a:ea typeface="Calibri" charset="0"/>
                <a:cs typeface="Calibri"/>
                <a:sym typeface="Calibri" charset="0"/>
              </a:rPr>
              <a:t>outsider,</a:t>
            </a:r>
            <a:br>
              <a:rPr lang="en-US" dirty="0" smtClean="0">
                <a:solidFill>
                  <a:schemeClr val="tx1"/>
                </a:solidFill>
                <a:latin typeface="Calibri"/>
                <a:ea typeface="Calibri" charset="0"/>
                <a:cs typeface="Calibri"/>
                <a:sym typeface="Calibri" charset="0"/>
              </a:rPr>
            </a:br>
            <a:r>
              <a:rPr lang="en-US" dirty="0">
                <a:solidFill>
                  <a:schemeClr val="tx1"/>
                </a:solidFill>
                <a:latin typeface="Calibri"/>
                <a:ea typeface="Calibri" charset="0"/>
                <a:cs typeface="Calibri"/>
                <a:sym typeface="Calibri" charset="0"/>
              </a:rPr>
              <a:t>to greet the </a:t>
            </a:r>
            <a:r>
              <a:rPr lang="en-US" dirty="0" smtClean="0">
                <a:solidFill>
                  <a:schemeClr val="tx1"/>
                </a:solidFill>
                <a:latin typeface="Calibri"/>
                <a:ea typeface="Calibri" charset="0"/>
                <a:cs typeface="Calibri"/>
                <a:sym typeface="Calibri" charset="0"/>
              </a:rPr>
              <a:t>stranger,</a:t>
            </a:r>
            <a:br>
              <a:rPr lang="en-US" dirty="0" smtClean="0">
                <a:solidFill>
                  <a:schemeClr val="tx1"/>
                </a:solidFill>
                <a:latin typeface="Calibri"/>
                <a:ea typeface="Calibri" charset="0"/>
                <a:cs typeface="Calibri"/>
                <a:sym typeface="Calibri" charset="0"/>
              </a:rPr>
            </a:br>
            <a:r>
              <a:rPr lang="en-US" dirty="0">
                <a:solidFill>
                  <a:schemeClr val="tx1"/>
                </a:solidFill>
                <a:latin typeface="Calibri"/>
                <a:ea typeface="Calibri" charset="0"/>
                <a:cs typeface="Calibri"/>
                <a:sym typeface="Calibri" charset="0"/>
              </a:rPr>
              <a:t>and to seek the lost,</a:t>
            </a:r>
            <a:r>
              <a:rPr lang="en-US" dirty="0" smtClean="0">
                <a:solidFill>
                  <a:schemeClr val="tx1"/>
                </a:solidFill>
                <a:latin typeface="Calibri"/>
                <a:ea typeface="Calibri" charset="0"/>
                <a:cs typeface="Calibri"/>
                <a:sym typeface="Calibri" charset="0"/>
              </a:rPr>
              <a:t/>
            </a:r>
            <a:br>
              <a:rPr lang="en-US" dirty="0" smtClean="0">
                <a:solidFill>
                  <a:schemeClr val="tx1"/>
                </a:solidFill>
                <a:latin typeface="Calibri"/>
                <a:ea typeface="Calibri" charset="0"/>
                <a:cs typeface="Calibri"/>
                <a:sym typeface="Calibri" charset="0"/>
              </a:rPr>
            </a:br>
            <a:r>
              <a:rPr lang="en-US" dirty="0" smtClean="0">
                <a:solidFill>
                  <a:schemeClr val="tx1"/>
                </a:solidFill>
                <a:latin typeface="Calibri"/>
                <a:ea typeface="Calibri" charset="0"/>
                <a:cs typeface="Calibri"/>
                <a:sym typeface="Calibri" charset="0"/>
              </a:rPr>
              <a:t>in </a:t>
            </a:r>
            <a:r>
              <a:rPr lang="en-US" dirty="0">
                <a:solidFill>
                  <a:schemeClr val="tx1"/>
                </a:solidFill>
                <a:latin typeface="Calibri"/>
                <a:ea typeface="Calibri" charset="0"/>
                <a:cs typeface="Calibri"/>
                <a:sym typeface="Calibri" charset="0"/>
              </a:rPr>
              <a:t>the name of our Lord Jesus </a:t>
            </a:r>
            <a:r>
              <a:rPr lang="en-US" dirty="0" smtClean="0">
                <a:solidFill>
                  <a:schemeClr val="tx1"/>
                </a:solidFill>
                <a:latin typeface="Calibri"/>
                <a:ea typeface="Calibri" charset="0"/>
                <a:cs typeface="Calibri"/>
                <a:sym typeface="Calibri" charset="0"/>
              </a:rPr>
              <a:t>Christ. </a:t>
            </a:r>
            <a:r>
              <a:rPr lang="en-US" dirty="0">
                <a:solidFill>
                  <a:schemeClr val="tx1"/>
                </a:solidFill>
                <a:latin typeface="Calibri"/>
                <a:ea typeface="Calibri" charset="0"/>
                <a:cs typeface="Calibri"/>
                <a:sym typeface="Calibri" charset="0"/>
              </a:rPr>
              <a:t/>
            </a:r>
            <a:br>
              <a:rPr lang="en-US" dirty="0">
                <a:solidFill>
                  <a:schemeClr val="tx1"/>
                </a:solidFill>
                <a:latin typeface="Calibri"/>
                <a:ea typeface="Calibri" charset="0"/>
                <a:cs typeface="Calibri"/>
                <a:sym typeface="Calibri" charset="0"/>
              </a:rPr>
            </a:br>
            <a:r>
              <a:rPr lang="en-US" b="1" dirty="0">
                <a:solidFill>
                  <a:schemeClr val="tx1"/>
                </a:solidFill>
                <a:latin typeface="Calibri"/>
                <a:ea typeface="Calibri Bold" charset="0"/>
                <a:cs typeface="Calibri"/>
                <a:sym typeface="Calibri Bold" charset="0"/>
              </a:rPr>
              <a:t>Amen.</a:t>
            </a:r>
          </a:p>
        </p:txBody>
      </p:sp>
      <p:pic>
        <p:nvPicPr>
          <p:cNvPr id="5" name="Picture 4"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7" name="TextBox 6"/>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idx="4294967295"/>
          </p:nvPr>
        </p:nvSpPr>
        <p:spPr bwMode="auto">
          <a:xfrm>
            <a:off x="755650" y="1560513"/>
            <a:ext cx="6102350" cy="3773487"/>
          </a:xfrm>
          <a:prstGeom prst="rect">
            <a:avLst/>
          </a:prstGeom>
          <a:noFill/>
          <a:ln w="12700">
            <a:miter lim="800000"/>
            <a:headEnd/>
            <a:tailEnd/>
          </a:ln>
        </p:spPr>
        <p:txBody>
          <a:bodyPr vert="horz" wrap="square" lIns="0" tIns="0" rIns="0" bIns="0" numCol="1" anchor="t" anchorCtr="0" compatLnSpc="1">
            <a:prstTxWarp prst="textNoShape">
              <a:avLst/>
            </a:prstTxWarp>
            <a:noAutofit/>
          </a:bodyPr>
          <a:lstStyle/>
          <a:p>
            <a:pPr marL="0">
              <a:spcBef>
                <a:spcPts val="0"/>
              </a:spcBef>
              <a:buNone/>
            </a:pPr>
            <a:r>
              <a:rPr lang="en-US" sz="2400" b="1" dirty="0">
                <a:solidFill>
                  <a:schemeClr val="tx1"/>
                </a:solidFill>
                <a:latin typeface="Calibri"/>
                <a:ea typeface="Calibri Bold" charset="0"/>
                <a:cs typeface="Calibri"/>
                <a:sym typeface="Calibri Bold" charset="0"/>
              </a:rPr>
              <a:t>Session 1 - Creating a</a:t>
            </a:r>
            <a:r>
              <a:rPr lang="en-US" sz="2400" b="1" dirty="0" smtClean="0">
                <a:solidFill>
                  <a:schemeClr val="tx1"/>
                </a:solidFill>
                <a:latin typeface="Calibri"/>
                <a:ea typeface="Calibri Bold" charset="0"/>
                <a:cs typeface="Calibri"/>
                <a:sym typeface="Calibri Bold" charset="0"/>
              </a:rPr>
              <a:t> welcoming building</a:t>
            </a:r>
          </a:p>
          <a:p>
            <a:pPr marL="0">
              <a:spcBef>
                <a:spcPts val="0"/>
              </a:spcBef>
              <a:buNone/>
            </a:pPr>
            <a:endParaRPr lang="en-US" sz="2400" dirty="0" smtClean="0">
              <a:solidFill>
                <a:schemeClr val="tx1"/>
              </a:solidFill>
              <a:latin typeface="Calibri"/>
              <a:cs typeface="Calibri"/>
            </a:endParaRPr>
          </a:p>
          <a:p>
            <a:pPr marL="0" eaLnBrk="1" hangingPunct="1">
              <a:spcBef>
                <a:spcPts val="0"/>
              </a:spcBef>
              <a:buFont typeface="Arial" charset="0"/>
              <a:buNone/>
            </a:pPr>
            <a:r>
              <a:rPr lang="en-US" sz="2400" dirty="0" smtClean="0">
                <a:solidFill>
                  <a:schemeClr val="tx1"/>
                </a:solidFill>
                <a:latin typeface="Calibri"/>
                <a:cs typeface="Calibri"/>
              </a:rPr>
              <a:t>The </a:t>
            </a:r>
            <a:r>
              <a:rPr lang="en-US" sz="2400" b="1" i="1" dirty="0" smtClean="0">
                <a:solidFill>
                  <a:schemeClr val="tx1"/>
                </a:solidFill>
                <a:latin typeface="Calibri"/>
                <a:cs typeface="Calibri"/>
              </a:rPr>
              <a:t>aim</a:t>
            </a:r>
            <a:r>
              <a:rPr lang="en-US" sz="2400" dirty="0" smtClean="0">
                <a:solidFill>
                  <a:schemeClr val="tx1"/>
                </a:solidFill>
                <a:latin typeface="Calibri"/>
                <a:cs typeface="Calibri"/>
              </a:rPr>
              <a:t> of Session 1 is to help participants reflect on the welcome communicated by the church building.</a:t>
            </a:r>
          </a:p>
          <a:p>
            <a:pPr marL="0" eaLnBrk="1" hangingPunct="1">
              <a:spcBef>
                <a:spcPts val="0"/>
              </a:spcBef>
              <a:buFont typeface="Arial" charset="0"/>
              <a:buNone/>
            </a:pPr>
            <a:endParaRPr lang="en-US" sz="2400" dirty="0" smtClean="0">
              <a:solidFill>
                <a:schemeClr val="tx1"/>
              </a:solidFill>
              <a:latin typeface="Calibri"/>
              <a:cs typeface="Calibri"/>
            </a:endParaRPr>
          </a:p>
          <a:p>
            <a:pPr marL="0">
              <a:spcBef>
                <a:spcPts val="600"/>
              </a:spcBef>
              <a:buNone/>
            </a:pPr>
            <a:r>
              <a:rPr lang="en-US" sz="2400" b="1" dirty="0" smtClean="0">
                <a:cs typeface="Calibri"/>
              </a:rPr>
              <a:t>Outline of Session 1:</a:t>
            </a:r>
          </a:p>
          <a:p>
            <a:pPr marL="0" indent="0">
              <a:spcBef>
                <a:spcPts val="1200"/>
              </a:spcBef>
              <a:buNone/>
            </a:pPr>
            <a:r>
              <a:rPr lang="en-US" sz="2400" dirty="0" smtClean="0">
                <a:ea typeface="Calibri" charset="0"/>
                <a:cs typeface="Calibri"/>
                <a:sym typeface="Calibri" charset="0"/>
              </a:rPr>
              <a:t>• </a:t>
            </a:r>
            <a:r>
              <a:rPr lang="en-US" sz="2400" dirty="0" smtClean="0">
                <a:cs typeface="Calibri"/>
              </a:rPr>
              <a:t>Hospitality audit 1 </a:t>
            </a:r>
          </a:p>
          <a:p>
            <a:pPr marL="0" indent="0">
              <a:spcBef>
                <a:spcPts val="1200"/>
              </a:spcBef>
              <a:buNone/>
            </a:pPr>
            <a:r>
              <a:rPr lang="en-US" sz="2400" dirty="0" smtClean="0">
                <a:ea typeface="Calibri" charset="0"/>
                <a:cs typeface="Calibri"/>
                <a:sym typeface="Calibri" charset="0"/>
              </a:rPr>
              <a:t>• </a:t>
            </a:r>
            <a:r>
              <a:rPr lang="en-US" sz="2400" dirty="0" smtClean="0">
                <a:cs typeface="Calibri"/>
              </a:rPr>
              <a:t>Your experience of welcome</a:t>
            </a:r>
          </a:p>
        </p:txBody>
      </p:sp>
      <p:sp>
        <p:nvSpPr>
          <p:cNvPr id="6149" name="Rectangle 4"/>
          <p:cNvSpPr>
            <a:spLocks/>
          </p:cNvSpPr>
          <p:nvPr/>
        </p:nvSpPr>
        <p:spPr bwMode="auto">
          <a:xfrm>
            <a:off x="468313" y="549275"/>
            <a:ext cx="8229600" cy="965200"/>
          </a:xfrm>
          <a:prstGeom prst="rect">
            <a:avLst/>
          </a:prstGeom>
          <a:noFill/>
          <a:ln w="12700">
            <a:noFill/>
            <a:miter lim="800000"/>
            <a:headEnd/>
            <a:tailEnd/>
          </a:ln>
        </p:spPr>
        <p:txBody>
          <a:bodyPr lIns="0" tIns="0" rIns="40639" bIns="0"/>
          <a:lstStyle/>
          <a:p>
            <a:pPr marL="39688" algn="ctr">
              <a:tabLst>
                <a:tab pos="139700" algn="l"/>
                <a:tab pos="952500" algn="l"/>
              </a:tabLst>
            </a:pPr>
            <a:endParaRPr lang="en-US" sz="2000" dirty="0">
              <a:solidFill>
                <a:srgbClr val="002060"/>
              </a:solidFill>
              <a:latin typeface="Calibri Bold" charset="0"/>
              <a:ea typeface="Calibri Bold" charset="0"/>
              <a:cs typeface="Calibri Bold" charset="0"/>
              <a:sym typeface="Calibri Bold" charset="0"/>
            </a:endParaRPr>
          </a:p>
        </p:txBody>
      </p:sp>
      <p:pic>
        <p:nvPicPr>
          <p:cNvPr id="6" name="Picture 5"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8" name="TextBox 7"/>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p:cNvSpPr>
          <p:nvPr/>
        </p:nvSpPr>
        <p:spPr bwMode="auto">
          <a:xfrm>
            <a:off x="755650" y="1560513"/>
            <a:ext cx="6483350" cy="4032448"/>
          </a:xfrm>
          <a:prstGeom prst="rect">
            <a:avLst/>
          </a:prstGeom>
          <a:noFill/>
          <a:ln w="12700">
            <a:noFill/>
            <a:miter lim="800000"/>
            <a:headEnd/>
            <a:tailEnd/>
          </a:ln>
        </p:spPr>
        <p:txBody>
          <a:bodyPr lIns="0" tIns="0" rIns="0" bIns="0"/>
          <a:lstStyle/>
          <a:p>
            <a:pPr marL="291600" indent="-342900"/>
            <a:r>
              <a:rPr lang="en-US" b="1" dirty="0" smtClean="0">
                <a:solidFill>
                  <a:schemeClr val="tx1"/>
                </a:solidFill>
                <a:latin typeface="Calibri"/>
                <a:ea typeface="Calibri Bold" charset="0"/>
                <a:cs typeface="Calibri"/>
                <a:sym typeface="Calibri Bold" charset="0"/>
              </a:rPr>
              <a:t>Session 1 - Creating </a:t>
            </a:r>
            <a:r>
              <a:rPr lang="en-US" b="1" dirty="0">
                <a:solidFill>
                  <a:schemeClr val="tx1"/>
                </a:solidFill>
                <a:latin typeface="Calibri"/>
                <a:ea typeface="Calibri Bold" charset="0"/>
                <a:cs typeface="Calibri"/>
                <a:sym typeface="Calibri Bold" charset="0"/>
              </a:rPr>
              <a:t>a welcoming building</a:t>
            </a:r>
          </a:p>
          <a:p>
            <a:pPr marL="291600" indent="-342900"/>
            <a:endParaRPr lang="en-US" dirty="0" smtClean="0">
              <a:solidFill>
                <a:schemeClr val="tx1"/>
              </a:solidFill>
              <a:latin typeface="Calibri"/>
              <a:ea typeface="Calibri Bold" charset="0"/>
              <a:cs typeface="Calibri"/>
              <a:sym typeface="Calibri Bold" charset="0"/>
            </a:endParaRPr>
          </a:p>
          <a:p>
            <a:pPr marL="291600" indent="-342900"/>
            <a:r>
              <a:rPr lang="en-US" b="1" dirty="0" smtClean="0">
                <a:solidFill>
                  <a:schemeClr val="tx1"/>
                </a:solidFill>
                <a:latin typeface="Calibri"/>
                <a:ea typeface="Calibri Bold" charset="0"/>
                <a:cs typeface="Calibri"/>
                <a:sym typeface="Calibri Bold" charset="0"/>
              </a:rPr>
              <a:t>Hospitality audit </a:t>
            </a:r>
            <a:r>
              <a:rPr lang="en-US" b="1" dirty="0">
                <a:solidFill>
                  <a:schemeClr val="tx1"/>
                </a:solidFill>
                <a:latin typeface="Calibri"/>
                <a:ea typeface="Calibri Bold" charset="0"/>
                <a:cs typeface="Calibri"/>
                <a:sym typeface="Calibri Bold" charset="0"/>
              </a:rPr>
              <a:t>1</a:t>
            </a:r>
          </a:p>
          <a:p>
            <a:pPr marL="382588" indent="-342900">
              <a:buFontTx/>
              <a:buChar char="•"/>
            </a:pPr>
            <a:endParaRPr lang="en-US" dirty="0">
              <a:solidFill>
                <a:schemeClr val="tx1"/>
              </a:solidFill>
              <a:latin typeface="Calibri"/>
              <a:ea typeface="Calibri" charset="0"/>
              <a:cs typeface="Calibri"/>
              <a:sym typeface="Calibri" charset="0"/>
            </a:endParaRPr>
          </a:p>
          <a:p>
            <a:pPr marL="237600" indent="-342900"/>
            <a:r>
              <a:rPr lang="en-US" dirty="0">
                <a:solidFill>
                  <a:schemeClr val="tx1"/>
                </a:solidFill>
                <a:latin typeface="Calibri"/>
                <a:ea typeface="Calibri" charset="0"/>
                <a:cs typeface="Calibri"/>
                <a:sym typeface="Calibri" charset="0"/>
              </a:rPr>
              <a:t>• </a:t>
            </a:r>
            <a:r>
              <a:rPr lang="en-US" dirty="0" smtClean="0">
                <a:solidFill>
                  <a:schemeClr val="tx1"/>
                </a:solidFill>
                <a:latin typeface="Calibri"/>
                <a:ea typeface="Calibri" charset="0"/>
                <a:cs typeface="Calibri"/>
                <a:sym typeface="Calibri" charset="0"/>
              </a:rPr>
              <a:t>Complete </a:t>
            </a:r>
            <a:r>
              <a:rPr lang="en-US" dirty="0">
                <a:solidFill>
                  <a:schemeClr val="tx1"/>
                </a:solidFill>
                <a:latin typeface="Calibri"/>
                <a:ea typeface="Calibri" charset="0"/>
                <a:cs typeface="Calibri"/>
                <a:sym typeface="Calibri" charset="0"/>
              </a:rPr>
              <a:t>the audit. ‘Score’ your church according to </a:t>
            </a:r>
            <a:r>
              <a:rPr lang="en-US" dirty="0" smtClean="0">
                <a:solidFill>
                  <a:schemeClr val="tx1"/>
                </a:solidFill>
                <a:latin typeface="Calibri"/>
                <a:ea typeface="Calibri" charset="0"/>
                <a:cs typeface="Calibri"/>
                <a:sym typeface="Calibri" charset="0"/>
              </a:rPr>
              <a:t>the note </a:t>
            </a:r>
            <a:r>
              <a:rPr lang="en-US" dirty="0">
                <a:solidFill>
                  <a:schemeClr val="tx1"/>
                </a:solidFill>
                <a:latin typeface="Calibri"/>
                <a:ea typeface="Calibri" charset="0"/>
                <a:cs typeface="Calibri"/>
                <a:sym typeface="Calibri" charset="0"/>
              </a:rPr>
              <a:t>at the top of the sheet. </a:t>
            </a:r>
          </a:p>
          <a:p>
            <a:pPr marL="237600" indent="-342900"/>
            <a:endParaRPr lang="en-US" dirty="0">
              <a:solidFill>
                <a:schemeClr val="tx1"/>
              </a:solidFill>
              <a:latin typeface="Calibri"/>
              <a:cs typeface="Calibri"/>
            </a:endParaRPr>
          </a:p>
          <a:p>
            <a:pPr marL="237600" indent="-342900"/>
            <a:r>
              <a:rPr lang="en-US" dirty="0">
                <a:solidFill>
                  <a:schemeClr val="tx1"/>
                </a:solidFill>
                <a:latin typeface="Calibri"/>
                <a:ea typeface="Calibri" charset="0"/>
                <a:cs typeface="Calibri"/>
                <a:sym typeface="Calibri" charset="0"/>
              </a:rPr>
              <a:t>• </a:t>
            </a:r>
            <a:r>
              <a:rPr lang="en-US" dirty="0" smtClean="0">
                <a:solidFill>
                  <a:schemeClr val="tx1"/>
                </a:solidFill>
                <a:latin typeface="Calibri"/>
                <a:ea typeface="Calibri" charset="0"/>
                <a:cs typeface="Calibri"/>
                <a:sym typeface="Calibri" charset="0"/>
              </a:rPr>
              <a:t>Compare </a:t>
            </a:r>
            <a:r>
              <a:rPr lang="en-US" dirty="0">
                <a:solidFill>
                  <a:schemeClr val="tx1"/>
                </a:solidFill>
                <a:latin typeface="Calibri"/>
                <a:ea typeface="Calibri" charset="0"/>
                <a:cs typeface="Calibri"/>
                <a:sym typeface="Calibri" charset="0"/>
              </a:rPr>
              <a:t>your scores with someone from the same </a:t>
            </a:r>
            <a:r>
              <a:rPr lang="en-US" dirty="0" smtClean="0">
                <a:solidFill>
                  <a:schemeClr val="tx1"/>
                </a:solidFill>
                <a:latin typeface="Calibri"/>
                <a:ea typeface="Calibri" charset="0"/>
                <a:cs typeface="Calibri"/>
                <a:sym typeface="Calibri" charset="0"/>
              </a:rPr>
              <a:t>church</a:t>
            </a:r>
            <a:br>
              <a:rPr lang="en-US" dirty="0" smtClean="0">
                <a:solidFill>
                  <a:schemeClr val="tx1"/>
                </a:solidFill>
                <a:latin typeface="Calibri"/>
                <a:ea typeface="Calibri" charset="0"/>
                <a:cs typeface="Calibri"/>
                <a:sym typeface="Calibri" charset="0"/>
              </a:rPr>
            </a:br>
            <a:r>
              <a:rPr lang="en-US" i="1" dirty="0" smtClean="0">
                <a:solidFill>
                  <a:schemeClr val="tx1"/>
                </a:solidFill>
                <a:latin typeface="Calibri"/>
                <a:ea typeface="Calibri Italic" charset="0"/>
                <a:cs typeface="Calibri"/>
                <a:sym typeface="Calibri Italic" charset="0"/>
              </a:rPr>
              <a:t>or </a:t>
            </a:r>
            <a:br>
              <a:rPr lang="en-US" i="1" dirty="0" smtClean="0">
                <a:solidFill>
                  <a:schemeClr val="tx1"/>
                </a:solidFill>
                <a:latin typeface="Calibri"/>
                <a:ea typeface="Calibri Italic" charset="0"/>
                <a:cs typeface="Calibri"/>
                <a:sym typeface="Calibri Italic" charset="0"/>
              </a:rPr>
            </a:br>
            <a:r>
              <a:rPr lang="en-US" dirty="0" smtClean="0">
                <a:solidFill>
                  <a:schemeClr val="tx1"/>
                </a:solidFill>
                <a:latin typeface="Calibri"/>
                <a:ea typeface="Calibri" charset="0"/>
                <a:cs typeface="Calibri"/>
                <a:sym typeface="Calibri" charset="0"/>
              </a:rPr>
              <a:t>explain </a:t>
            </a:r>
            <a:r>
              <a:rPr lang="en-US" dirty="0">
                <a:solidFill>
                  <a:schemeClr val="tx1"/>
                </a:solidFill>
                <a:latin typeface="Calibri"/>
                <a:ea typeface="Calibri" charset="0"/>
                <a:cs typeface="Calibri"/>
                <a:sym typeface="Calibri" charset="0"/>
              </a:rPr>
              <a:t>some of your scoring to someone from </a:t>
            </a:r>
            <a:r>
              <a:rPr lang="en-US" dirty="0" smtClean="0">
                <a:solidFill>
                  <a:schemeClr val="tx1"/>
                </a:solidFill>
                <a:latin typeface="Calibri"/>
                <a:ea typeface="Calibri" charset="0"/>
                <a:cs typeface="Calibri"/>
                <a:sym typeface="Calibri" charset="0"/>
              </a:rPr>
              <a:t>another church.</a:t>
            </a:r>
            <a:endParaRPr lang="en-US" dirty="0">
              <a:solidFill>
                <a:schemeClr val="tx1"/>
              </a:solidFill>
              <a:latin typeface="Calibri"/>
              <a:ea typeface="Calibri" charset="0"/>
              <a:cs typeface="Calibri"/>
              <a:sym typeface="Calibri" charset="0"/>
            </a:endParaRPr>
          </a:p>
        </p:txBody>
      </p:sp>
      <p:pic>
        <p:nvPicPr>
          <p:cNvPr id="4" name="Picture 3"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6" name="TextBox 5"/>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5" name="TextBox 4"/>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pic>
        <p:nvPicPr>
          <p:cNvPr id="7" name="Picture 6" descr="Welcome_building1.jpg"/>
          <p:cNvPicPr>
            <a:picLocks noChangeAspect="1"/>
          </p:cNvPicPr>
          <p:nvPr/>
        </p:nvPicPr>
        <p:blipFill>
          <a:blip r:embed="rId3" cstate="screen"/>
          <a:stretch>
            <a:fillRect/>
          </a:stretch>
        </p:blipFill>
        <p:spPr>
          <a:xfrm>
            <a:off x="755650" y="1560513"/>
            <a:ext cx="5492750" cy="4126677"/>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5" name="TextBox 4"/>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pic>
        <p:nvPicPr>
          <p:cNvPr id="8" name="Picture 7" descr="Welcome_building2.jpg"/>
          <p:cNvPicPr>
            <a:picLocks noChangeAspect="1"/>
          </p:cNvPicPr>
          <p:nvPr/>
        </p:nvPicPr>
        <p:blipFill>
          <a:blip r:embed="rId3" cstate="screen"/>
          <a:stretch>
            <a:fillRect/>
          </a:stretch>
        </p:blipFill>
        <p:spPr>
          <a:xfrm>
            <a:off x="755650" y="1560512"/>
            <a:ext cx="6378136" cy="3544887"/>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st Impressions Count_grey.jpg"/>
          <p:cNvPicPr>
            <a:picLocks noChangeAspect="1"/>
          </p:cNvPicPr>
          <p:nvPr/>
        </p:nvPicPr>
        <p:blipFill>
          <a:blip r:embed="rId2" cstate="screen"/>
          <a:stretch>
            <a:fillRect/>
          </a:stretch>
        </p:blipFill>
        <p:spPr>
          <a:xfrm>
            <a:off x="7596336" y="476250"/>
            <a:ext cx="1150620" cy="880391"/>
          </a:xfrm>
          <a:prstGeom prst="rect">
            <a:avLst/>
          </a:prstGeom>
        </p:spPr>
      </p:pic>
      <p:sp>
        <p:nvSpPr>
          <p:cNvPr id="7" name="TextBox 6"/>
          <p:cNvSpPr txBox="1"/>
          <p:nvPr/>
        </p:nvSpPr>
        <p:spPr>
          <a:xfrm>
            <a:off x="7404906" y="1538208"/>
            <a:ext cx="1535088" cy="738664"/>
          </a:xfrm>
          <a:prstGeom prst="rect">
            <a:avLst/>
          </a:prstGeom>
          <a:noFill/>
        </p:spPr>
        <p:txBody>
          <a:bodyPr wrap="square" rtlCol="0" anchor="ctr">
            <a:spAutoFit/>
          </a:bodyPr>
          <a:lstStyle/>
          <a:p>
            <a:pPr algn="ctr"/>
            <a:r>
              <a:rPr lang="en-US" sz="2100" baseline="30000" dirty="0" smtClean="0">
                <a:latin typeface="Calibri"/>
                <a:cs typeface="Calibri"/>
              </a:rPr>
              <a:t>Deepening your </a:t>
            </a:r>
          </a:p>
          <a:p>
            <a:pPr algn="ctr"/>
            <a:r>
              <a:rPr lang="en-US" sz="2100" baseline="30000" dirty="0" smtClean="0">
                <a:latin typeface="Calibri"/>
                <a:cs typeface="Calibri"/>
              </a:rPr>
              <a:t>church’s culture </a:t>
            </a:r>
          </a:p>
          <a:p>
            <a:pPr algn="ctr"/>
            <a:r>
              <a:rPr lang="en-US" sz="2100" baseline="30000" dirty="0" smtClean="0">
                <a:latin typeface="Calibri"/>
                <a:cs typeface="Calibri"/>
              </a:rPr>
              <a:t>of welcome</a:t>
            </a:r>
          </a:p>
        </p:txBody>
      </p:sp>
      <p:pic>
        <p:nvPicPr>
          <p:cNvPr id="5" name="Picture 4" descr="Welcome_building3.jpg"/>
          <p:cNvPicPr>
            <a:picLocks noChangeAspect="1"/>
          </p:cNvPicPr>
          <p:nvPr/>
        </p:nvPicPr>
        <p:blipFill>
          <a:blip r:embed="rId3" cstate="screen"/>
          <a:stretch>
            <a:fillRect/>
          </a:stretch>
        </p:blipFill>
        <p:spPr>
          <a:xfrm>
            <a:off x="755650" y="1560513"/>
            <a:ext cx="5486400" cy="4500563"/>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1170</TotalTime>
  <Pages>0</Pages>
  <Words>1225</Words>
  <Characters>0</Characters>
  <Application>Microsoft Office PowerPoint</Application>
  <PresentationFormat>On-screen Show (4:3)</PresentationFormat>
  <Lines>0</Lines>
  <Paragraphs>240</Paragraphs>
  <Slides>35</Slides>
  <Notes>12</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Cubbage</dc:creator>
  <cp:lastModifiedBy>websterd</cp:lastModifiedBy>
  <cp:revision>240</cp:revision>
  <dcterms:created xsi:type="dcterms:W3CDTF">2013-05-03T09:52:18Z</dcterms:created>
  <dcterms:modified xsi:type="dcterms:W3CDTF">2013-05-20T09:37:50Z</dcterms:modified>
</cp:coreProperties>
</file>