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77" r:id="rId2"/>
    <p:sldMasterId id="2147483825" r:id="rId3"/>
  </p:sldMasterIdLst>
  <p:notesMasterIdLst>
    <p:notesMasterId r:id="rId14"/>
  </p:notesMasterIdLst>
  <p:handoutMasterIdLst>
    <p:handoutMasterId r:id="rId15"/>
  </p:handoutMasterIdLst>
  <p:sldIdLst>
    <p:sldId id="324" r:id="rId4"/>
    <p:sldId id="300" r:id="rId5"/>
    <p:sldId id="326" r:id="rId6"/>
    <p:sldId id="320" r:id="rId7"/>
    <p:sldId id="301" r:id="rId8"/>
    <p:sldId id="315" r:id="rId9"/>
    <p:sldId id="314" r:id="rId10"/>
    <p:sldId id="303" r:id="rId11"/>
    <p:sldId id="316" r:id="rId12"/>
    <p:sldId id="325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528"/>
    <a:srgbClr val="C60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39699" autoAdjust="0"/>
  </p:normalViewPr>
  <p:slideViewPr>
    <p:cSldViewPr>
      <p:cViewPr varScale="1">
        <p:scale>
          <a:sx n="26" d="100"/>
          <a:sy n="26" d="100"/>
        </p:scale>
        <p:origin x="1956" y="42"/>
      </p:cViewPr>
      <p:guideLst>
        <p:guide orient="horz" pos="311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8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C5AE9-8129-094A-908A-25D5AB497EA1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12D4-6EE8-C54E-B269-C36F03F8D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70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08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re-solutions.com/" TargetMode="External"/><Relationship Id="rId3" Type="http://schemas.openxmlformats.org/officeDocument/2006/relationships/hyperlink" Target="http://www.placeforhope.org.uk/" TargetMode="External"/><Relationship Id="rId7" Type="http://schemas.openxmlformats.org/officeDocument/2006/relationships/hyperlink" Target="http://www.fammed.co.uk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emu.edu/cjp/publications/" TargetMode="External"/><Relationship Id="rId5" Type="http://schemas.openxmlformats.org/officeDocument/2006/relationships/hyperlink" Target="https://www.stethelburgas.org/" TargetMode="External"/><Relationship Id="rId4" Type="http://schemas.openxmlformats.org/officeDocument/2006/relationships/hyperlink" Target="http://www.bbministries.org.uk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pPr algn="l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l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Gives an update of the implementation of </a:t>
            </a:r>
          </a:p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‘Positive Working Together’</a:t>
            </a:r>
          </a:p>
          <a:p>
            <a:pPr algn="l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Gives information about available resources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041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Add a name for</a:t>
            </a:r>
            <a:r>
              <a:rPr lang="en-GB" baseline="0" dirty="0" smtClean="0"/>
              <a:t> who to contact locally for more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871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Positive Working Together Conference Report focuses on combating bullying and harassment in the life of the Methodist Church.  Bullying and Harassment are a source of conflict within the life of the church.  Working</a:t>
            </a:r>
            <a:r>
              <a:rPr lang="en-GB" baseline="0" dirty="0" smtClean="0"/>
              <a:t> with Conflict more generally is also a part of this work</a:t>
            </a:r>
          </a:p>
          <a:p>
            <a:endParaRPr lang="en-GB" baseline="0" dirty="0" smtClean="0"/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The Positive Working Together short guide identifies the following as typical causes of conflict in church settings: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Power struggles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Spiritual bullying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Different perspectives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Different goals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Different values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Personality clashes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Unrealistic expectations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Personal issues and insecurities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Ideological and theological differences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2015 Conference</a:t>
            </a:r>
            <a:r>
              <a:rPr lang="en-GB" baseline="0" dirty="0" smtClean="0"/>
              <a:t> approved 3 years funding on reducing basis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65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This led to 40 page document with Guidelines for promoting positive behaviour and what to do if there is bullying and harassment in the life of the church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document covers:</a:t>
            </a:r>
          </a:p>
          <a:p>
            <a:r>
              <a:rPr lang="en-GB" baseline="0" dirty="0" smtClean="0"/>
              <a:t>Theological themes</a:t>
            </a:r>
          </a:p>
          <a:p>
            <a:r>
              <a:rPr lang="en-GB" baseline="0" dirty="0" smtClean="0"/>
              <a:t>Common causes of Conflict within church life</a:t>
            </a:r>
          </a:p>
          <a:p>
            <a:r>
              <a:rPr lang="en-GB" dirty="0" smtClean="0"/>
              <a:t>Promoting</a:t>
            </a:r>
            <a:r>
              <a:rPr lang="en-GB" baseline="0" dirty="0" smtClean="0"/>
              <a:t> positive relationships</a:t>
            </a:r>
          </a:p>
          <a:p>
            <a:r>
              <a:rPr lang="en-GB" baseline="0" dirty="0" smtClean="0"/>
              <a:t>Seeking support</a:t>
            </a:r>
          </a:p>
          <a:p>
            <a:r>
              <a:rPr lang="en-GB" baseline="0" dirty="0" smtClean="0"/>
              <a:t>Formal routes to resolving conflict</a:t>
            </a:r>
            <a:endParaRPr lang="en-GB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You’ll be pleased to know that there is also a short version of these Guidelines!</a:t>
            </a:r>
          </a:p>
          <a:p>
            <a:endParaRPr lang="en-GB" baseline="0" dirty="0" smtClean="0"/>
          </a:p>
          <a:p>
            <a:r>
              <a:rPr lang="en-GB" baseline="0" dirty="0" smtClean="0"/>
              <a:t>Districts were asked to appoint a PWT officer – (name your officer if one is appointed) – to act to signpost when necessary, not to give advice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55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r>
              <a:rPr lang="en-GB" baseline="0" dirty="0" smtClean="0"/>
              <a:t>Each District has a DRG</a:t>
            </a:r>
          </a:p>
          <a:p>
            <a:endParaRPr lang="en-GB" baseline="0" dirty="0" smtClean="0"/>
          </a:p>
          <a:p>
            <a:r>
              <a:rPr lang="en-GB" baseline="0" dirty="0" smtClean="0"/>
              <a:t>DRG – you could choose to name the members of your DRG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925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PWT conference – conversations are taking place about</a:t>
            </a:r>
            <a:r>
              <a:rPr lang="en-GB" baseline="0" dirty="0" smtClean="0"/>
              <a:t> this becoming a b</a:t>
            </a:r>
            <a:r>
              <a:rPr lang="en-GB" dirty="0" smtClean="0"/>
              <a:t>i-annual event for DRG’s and</a:t>
            </a:r>
            <a:r>
              <a:rPr lang="en-GB" baseline="0" dirty="0" smtClean="0"/>
              <a:t> members of District Complaint group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day workshop</a:t>
            </a:r>
            <a:r>
              <a:rPr lang="en-GB" baseline="0" dirty="0" smtClean="0"/>
              <a:t> originated within the ecumenical work within the Cumbria District, along side Place for Hope, where, to date, 86 people have attended this one-day workshop over a two year period.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41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Shared Commitments</a:t>
            </a:r>
            <a:r>
              <a:rPr lang="en-GB" baseline="0" dirty="0" smtClean="0"/>
              <a:t> – this session can be found on the PWT page of the </a:t>
            </a:r>
            <a:r>
              <a:rPr lang="en-GB" baseline="0" dirty="0" err="1" smtClean="0"/>
              <a:t>connexional</a:t>
            </a:r>
            <a:r>
              <a:rPr lang="en-GB" baseline="0" dirty="0" smtClean="0"/>
              <a:t> website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Bullying and </a:t>
            </a:r>
            <a:r>
              <a:rPr lang="en-GB" dirty="0" err="1" smtClean="0"/>
              <a:t>Harrassment</a:t>
            </a:r>
            <a:r>
              <a:rPr lang="en-GB" dirty="0" smtClean="0"/>
              <a:t> –</a:t>
            </a:r>
            <a:r>
              <a:rPr lang="en-GB" baseline="0" dirty="0" smtClean="0"/>
              <a:t> two one-day workshops will be piloted in the NWM region in March 2017 and will then be offered across the connexion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792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DRGs</a:t>
            </a:r>
            <a:r>
              <a:rPr lang="en-GB" baseline="0" dirty="0" smtClean="0"/>
              <a:t> – expect this meeting to assess what needs there are for training and support – as there is a wide spectrum of knowledge and skill amongst different DRGs and how these are used by each District  - from those who are mediators in their day job, to skilled others, and those with little training or experience.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Exploring a mediator network across the connexion – this is in the early stages, and M&amp;S district have requested more in-depth training for their DRG.  This 2-day training will be piloted with a view to this becoming part of the training and support offered </a:t>
            </a:r>
            <a:r>
              <a:rPr lang="en-GB" baseline="0" dirty="0" err="1" smtClean="0"/>
              <a:t>connexionally</a:t>
            </a:r>
            <a:r>
              <a:rPr lang="en-GB" baseline="0" dirty="0" smtClean="0"/>
              <a:t> to DRGs</a:t>
            </a:r>
          </a:p>
          <a:p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807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Details</a:t>
            </a:r>
            <a:r>
              <a:rPr lang="en-GB" baseline="0" dirty="0" smtClean="0"/>
              <a:t> can be found on the Bridge Builder website and CPAS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587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for Hope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www.placeforhope.org.uk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Team of practitioner/trainer working across all faith traditions to accompany congregations in conflict, and to equip/train churches and church leaders in the art of peacebuilding.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Builders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http://www.bbministries.org.uk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for church leaders in peacebuilding and conflict transformation.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</a:t>
            </a:r>
            <a:r>
              <a:rPr lang="en-GB" dirty="0" err="1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Ethelburga’s</a:t>
            </a:r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https://www.stethelburgas.org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Centre for Reconciliation and peace, in the heart of London </a:t>
            </a:r>
          </a:p>
          <a:p>
            <a:endParaRPr lang="en-GB" dirty="0" smtClean="0">
              <a:solidFill>
                <a:srgbClr val="A705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Mennonite University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www.emu.edu/cjp/publications/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publications pages of Conflict Transformation Programme at EMU, Virginia, with full articles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Conflict Institute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www.highconflictinstitute.com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for understanding conflict, and high conflict.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Mediation Consortium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www.fammed.co.uk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Trained mediators who are members of the Family Mediation Council and have backgrounds in family law and interpersonal relationships. Based in NW  England. </a:t>
            </a:r>
          </a:p>
          <a:p>
            <a:endParaRPr lang="en-GB" dirty="0" smtClean="0">
              <a:solidFill>
                <a:srgbClr val="A705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A705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Solutions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http://www.core-solutions.com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Mediation, training, facilitation, coaching.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92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796268-F749-0F43-9BEC-F1576A892ED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FB4673-C1C6-B842-95F7-3C89C35CC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8400" y="6396335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  <p:pic>
        <p:nvPicPr>
          <p:cNvPr id="9" name="Picture 8" descr="Corporate Style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1313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4B94B-5185-FF43-9C6F-05154CA04A10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4015E-17B8-3549-972B-7E50599A8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8400" y="6396335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hodist.org.uk/media/1761798/positive-working-together-short-report-0715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thodist.org.uk/media/1726656/positive-working-together-long-report-0615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hodist.org.uk/ministers-and-office-holders/positive-working-togeth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Positive Working Together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933056"/>
            <a:ext cx="676875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6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68760"/>
            <a:ext cx="6696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further information, please contact</a:t>
            </a:r>
          </a:p>
          <a:p>
            <a:endParaRPr lang="en-GB" dirty="0"/>
          </a:p>
          <a:p>
            <a:pPr algn="ctr"/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Positive Working Together – A Short Guide is </a:t>
            </a: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available on the </a:t>
            </a:r>
            <a:r>
              <a:rPr lang="en-GB" dirty="0" smtClean="0">
                <a:solidFill>
                  <a:schemeClr val="tx1"/>
                </a:solidFill>
              </a:rPr>
              <a:t>Methodist </a:t>
            </a:r>
            <a:r>
              <a:rPr lang="en-GB" dirty="0">
                <a:solidFill>
                  <a:schemeClr val="tx1"/>
                </a:solidFill>
              </a:rPr>
              <a:t>Church website </a:t>
            </a:r>
            <a:r>
              <a:rPr lang="en-GB" dirty="0" smtClean="0">
                <a:solidFill>
                  <a:schemeClr val="tx1"/>
                </a:solidFill>
              </a:rPr>
              <a:t>at 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GB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www.methodist.org.uk/media/1761798/positive-working-together-short-report-0715.pdf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Full Conference report is </a:t>
            </a:r>
            <a:r>
              <a:rPr lang="en-GB" dirty="0">
                <a:solidFill>
                  <a:schemeClr val="tx1"/>
                </a:solidFill>
              </a:rPr>
              <a:t>available on the Methodist Church website at </a:t>
            </a:r>
            <a:r>
              <a:rPr lang="en-GB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GB" dirty="0" smtClean="0">
                <a:solidFill>
                  <a:schemeClr val="tx1"/>
                </a:solidFill>
                <a:hlinkClick r:id="rId4"/>
              </a:rPr>
              <a:t>www.methodist.org.uk/media/1726656/positive-working-together-long-report-0615.pdf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951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64807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Positive Working Together</a:t>
            </a:r>
          </a:p>
          <a:p>
            <a:pPr algn="ctr"/>
            <a:endParaRPr lang="en-GB" b="1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Background…</a:t>
            </a:r>
          </a:p>
          <a:p>
            <a:endParaRPr lang="en-GB" b="1" dirty="0"/>
          </a:p>
          <a:p>
            <a:r>
              <a:rPr lang="en-GB" dirty="0" smtClean="0"/>
              <a:t>Memorial from the Basingstoke Circuit (2013)</a:t>
            </a:r>
          </a:p>
          <a:p>
            <a:endParaRPr lang="en-GB" b="1" dirty="0" smtClean="0"/>
          </a:p>
          <a:p>
            <a:r>
              <a:rPr lang="en-GB" dirty="0" smtClean="0"/>
              <a:t>Focussing on Bullying and Harassment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Leading to…</a:t>
            </a:r>
          </a:p>
          <a:p>
            <a:endParaRPr lang="en-GB" dirty="0"/>
          </a:p>
          <a:p>
            <a:r>
              <a:rPr lang="en-GB" dirty="0" smtClean="0"/>
              <a:t>Positive Working Together Conference Report 2015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64807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Positive Working Together Report: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r>
              <a:rPr lang="en-GB" b="1" dirty="0" smtClean="0"/>
              <a:t>Resolutions:</a:t>
            </a:r>
          </a:p>
          <a:p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smtClean="0"/>
              <a:t>Guidelines for promoting good working relationships and managing conflict within the church</a:t>
            </a:r>
          </a:p>
          <a:p>
            <a:pPr marL="342900" indent="-342900">
              <a:buFontTx/>
              <a:buChar char="-"/>
            </a:pP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Appoint a suitable person to provide information</a:t>
            </a:r>
          </a:p>
          <a:p>
            <a:pPr marL="342900" indent="-342900">
              <a:buFontTx/>
              <a:buChar char="-"/>
            </a:pP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District Reconciliation Groups to receive annual training and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023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Function of the District </a:t>
            </a:r>
            <a:r>
              <a:rPr lang="en-US" b="1" dirty="0">
                <a:solidFill>
                  <a:schemeClr val="tx1"/>
                </a:solidFill>
              </a:rPr>
              <a:t>Reconciliation Group:</a:t>
            </a:r>
            <a:endParaRPr lang="en-GB" dirty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provide a resource within the relevant District offering assistance (including assistance by way of the provision of information) in achieving reconciliation between persons in dispute; and</a:t>
            </a:r>
            <a:endParaRPr lang="en-GB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respond to requests for assistance from that resource made in accordance with these Standing Orders and in such additional circumstances as the relevant District may decide.                                                                                          </a:t>
            </a:r>
            <a:endParaRPr lang="en-US" dirty="0" smtClean="0"/>
          </a:p>
          <a:p>
            <a:pPr lvl="0" algn="r"/>
            <a:r>
              <a:rPr lang="en-US" dirty="0" smtClean="0"/>
              <a:t>Standing </a:t>
            </a:r>
            <a:r>
              <a:rPr lang="en-US" dirty="0"/>
              <a:t>Order   1111 (4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650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Implementation of the resolutions accepted by the 2015 Methodist Conference</a:t>
            </a:r>
          </a:p>
          <a:p>
            <a:endParaRPr lang="en-GB" dirty="0" smtClean="0"/>
          </a:p>
          <a:p>
            <a:r>
              <a:rPr lang="en-GB" i="1" dirty="0" smtClean="0">
                <a:solidFill>
                  <a:srgbClr val="A70528"/>
                </a:solidFill>
              </a:rPr>
              <a:t>   </a:t>
            </a:r>
            <a:r>
              <a:rPr lang="en-GB" dirty="0" smtClean="0">
                <a:solidFill>
                  <a:srgbClr val="A70528"/>
                </a:solidFill>
              </a:rPr>
              <a:t>PWT Conference </a:t>
            </a:r>
            <a:r>
              <a:rPr lang="en-GB" dirty="0" smtClean="0"/>
              <a:t>June 2016 at  Cliff College</a:t>
            </a:r>
          </a:p>
          <a:p>
            <a:pPr lvl="1"/>
            <a:r>
              <a:rPr lang="en-GB" dirty="0" smtClean="0"/>
              <a:t>The conference had a range of speakers and workshops with representatives attending from District Reconciliation Groups, District Complaints Groups</a:t>
            </a:r>
          </a:p>
          <a:p>
            <a:pPr lvl="1"/>
            <a:endParaRPr lang="en-GB" dirty="0"/>
          </a:p>
          <a:p>
            <a:r>
              <a:rPr lang="en-GB" i="1" dirty="0" smtClean="0">
                <a:solidFill>
                  <a:srgbClr val="C60630"/>
                </a:solidFill>
              </a:rPr>
              <a:t>   </a:t>
            </a:r>
            <a:r>
              <a:rPr lang="en-GB" dirty="0" smtClean="0">
                <a:solidFill>
                  <a:srgbClr val="C60630"/>
                </a:solidFill>
              </a:rPr>
              <a:t>Growing </a:t>
            </a:r>
            <a:r>
              <a:rPr lang="en-GB" dirty="0">
                <a:solidFill>
                  <a:srgbClr val="C60630"/>
                </a:solidFill>
              </a:rPr>
              <a:t>through Conflict </a:t>
            </a:r>
            <a:r>
              <a:rPr lang="en-GB" dirty="0" smtClean="0">
                <a:solidFill>
                  <a:srgbClr val="C60630"/>
                </a:solidFill>
              </a:rPr>
              <a:t>Workshop</a:t>
            </a:r>
            <a:endParaRPr lang="en-GB" dirty="0">
              <a:solidFill>
                <a:srgbClr val="C60630"/>
              </a:solidFill>
            </a:endParaRPr>
          </a:p>
          <a:p>
            <a:r>
              <a:rPr lang="en-GB" dirty="0" smtClean="0"/>
              <a:t>     Facilitators are attending training to </a:t>
            </a:r>
            <a:r>
              <a:rPr lang="en-GB" dirty="0"/>
              <a:t>lead this </a:t>
            </a:r>
            <a:r>
              <a:rPr lang="en-GB" dirty="0" smtClean="0"/>
              <a:t>    </a:t>
            </a:r>
          </a:p>
          <a:p>
            <a:r>
              <a:rPr lang="en-GB" dirty="0"/>
              <a:t> </a:t>
            </a:r>
            <a:r>
              <a:rPr lang="en-GB" dirty="0" smtClean="0"/>
              <a:t>    day workshop.  It aims to give an </a:t>
            </a:r>
          </a:p>
          <a:p>
            <a:r>
              <a:rPr lang="en-GB" dirty="0"/>
              <a:t> </a:t>
            </a:r>
            <a:r>
              <a:rPr lang="en-GB" dirty="0" smtClean="0"/>
              <a:t>    understanding of how we respond to conflict, </a:t>
            </a:r>
          </a:p>
          <a:p>
            <a:r>
              <a:rPr lang="en-GB" dirty="0"/>
              <a:t> </a:t>
            </a:r>
            <a:r>
              <a:rPr lang="en-GB" dirty="0" smtClean="0"/>
              <a:t>    learning how conflict escalates and exploring </a:t>
            </a:r>
          </a:p>
          <a:p>
            <a:r>
              <a:rPr lang="en-GB" dirty="0"/>
              <a:t> </a:t>
            </a:r>
            <a:r>
              <a:rPr lang="en-GB" dirty="0" smtClean="0"/>
              <a:t>    basic skills to de-escalate conflict.</a:t>
            </a:r>
            <a:endParaRPr lang="en-GB" dirty="0"/>
          </a:p>
          <a:p>
            <a:endParaRPr lang="en-GB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5608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Implementation of the resolutions accepted by the 2015 Methodist Conference</a:t>
            </a:r>
          </a:p>
          <a:p>
            <a:pPr algn="ctr"/>
            <a:endParaRPr lang="en-GB" i="1" dirty="0" smtClean="0"/>
          </a:p>
          <a:p>
            <a:r>
              <a:rPr lang="en-GB" dirty="0" smtClean="0">
                <a:solidFill>
                  <a:srgbClr val="C60630"/>
                </a:solidFill>
              </a:rPr>
              <a:t>Shared Commitments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  A </a:t>
            </a:r>
            <a:r>
              <a:rPr lang="en-GB" dirty="0">
                <a:solidFill>
                  <a:schemeClr val="tx1"/>
                </a:solidFill>
              </a:rPr>
              <a:t>reflective half-day </a:t>
            </a:r>
            <a:r>
              <a:rPr lang="en-GB" dirty="0" smtClean="0">
                <a:solidFill>
                  <a:schemeClr val="tx1"/>
                </a:solidFill>
              </a:rPr>
              <a:t>session that explores </a:t>
            </a:r>
            <a:r>
              <a:rPr lang="en-GB" dirty="0">
                <a:solidFill>
                  <a:schemeClr val="tx1"/>
                </a:solidFill>
              </a:rPr>
              <a:t>good 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working </a:t>
            </a:r>
            <a:r>
              <a:rPr lang="en-GB" dirty="0">
                <a:solidFill>
                  <a:schemeClr val="tx1"/>
                </a:solidFill>
              </a:rPr>
              <a:t>relationships in the </a:t>
            </a:r>
            <a:r>
              <a:rPr lang="en-GB" dirty="0" smtClean="0">
                <a:solidFill>
                  <a:schemeClr val="tx1"/>
                </a:solidFill>
              </a:rPr>
              <a:t>Church, and looks at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effective </a:t>
            </a:r>
            <a:r>
              <a:rPr lang="en-GB" dirty="0">
                <a:solidFill>
                  <a:schemeClr val="tx1"/>
                </a:solidFill>
              </a:rPr>
              <a:t>ways of managing conflict in the Church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Shared Commitments draws on the Positive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Working </a:t>
            </a:r>
            <a:r>
              <a:rPr lang="en-GB" dirty="0">
                <a:solidFill>
                  <a:schemeClr val="tx1"/>
                </a:solidFill>
              </a:rPr>
              <a:t>Together – A Short </a:t>
            </a:r>
            <a:r>
              <a:rPr lang="en-GB" dirty="0" smtClean="0">
                <a:solidFill>
                  <a:schemeClr val="tx1"/>
                </a:solidFill>
              </a:rPr>
              <a:t>Guide</a:t>
            </a:r>
          </a:p>
          <a:p>
            <a:endParaRPr lang="en-GB" dirty="0" smtClean="0"/>
          </a:p>
          <a:p>
            <a:r>
              <a:rPr lang="en-GB" dirty="0">
                <a:solidFill>
                  <a:srgbClr val="C60630"/>
                </a:solidFill>
              </a:rPr>
              <a:t>Bullying and Harassment Workshop</a:t>
            </a:r>
          </a:p>
          <a:p>
            <a:r>
              <a:rPr lang="en-GB" dirty="0"/>
              <a:t>    A workshop is being developed by Place for  </a:t>
            </a:r>
          </a:p>
          <a:p>
            <a:r>
              <a:rPr lang="en-GB" dirty="0"/>
              <a:t>    Hope, and will be delivered in the second phase of       </a:t>
            </a:r>
          </a:p>
          <a:p>
            <a:r>
              <a:rPr lang="en-GB" dirty="0"/>
              <a:t>    the implementation of the recommendations from </a:t>
            </a:r>
          </a:p>
          <a:p>
            <a:r>
              <a:rPr lang="en-GB" dirty="0"/>
              <a:t>    the conference report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111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Implementation of the resolutions accepted by the 2015 Methodist </a:t>
            </a:r>
            <a:r>
              <a:rPr lang="en-GB" b="1" dirty="0" smtClean="0"/>
              <a:t>Conference</a:t>
            </a:r>
          </a:p>
          <a:p>
            <a:endParaRPr lang="en-GB" b="1" dirty="0">
              <a:solidFill>
                <a:srgbClr val="C60630"/>
              </a:solidFill>
            </a:endParaRPr>
          </a:p>
          <a:p>
            <a:r>
              <a:rPr lang="en-GB" dirty="0" smtClean="0">
                <a:solidFill>
                  <a:srgbClr val="C60630"/>
                </a:solidFill>
              </a:rPr>
              <a:t>Equipping and resourcing District Reconciliation       </a:t>
            </a:r>
          </a:p>
          <a:p>
            <a:r>
              <a:rPr lang="en-GB" dirty="0" smtClean="0">
                <a:solidFill>
                  <a:srgbClr val="C60630"/>
                </a:solidFill>
              </a:rPr>
              <a:t>Groups</a:t>
            </a:r>
          </a:p>
          <a:p>
            <a:pPr lvl="1"/>
            <a:r>
              <a:rPr lang="en-GB" dirty="0" smtClean="0"/>
              <a:t>Place for Hope will facilitate a conversation with DRG’s within each region</a:t>
            </a:r>
          </a:p>
          <a:p>
            <a:endParaRPr lang="en-GB" dirty="0" smtClean="0">
              <a:solidFill>
                <a:srgbClr val="C60630"/>
              </a:solidFill>
            </a:endParaRPr>
          </a:p>
          <a:p>
            <a:r>
              <a:rPr lang="en-GB" dirty="0" smtClean="0">
                <a:solidFill>
                  <a:srgbClr val="C60630"/>
                </a:solidFill>
              </a:rPr>
              <a:t>Relationship with the Complaints Procedure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    The work of DRG’s is part of the informal response  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within the complaints procedure.  Conversations are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taking place around the complaints procedure and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the role of DRG’s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02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68760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Other training resources:</a:t>
            </a:r>
          </a:p>
          <a:p>
            <a:endParaRPr lang="en-GB" dirty="0" smtClean="0"/>
          </a:p>
          <a:p>
            <a:r>
              <a:rPr lang="en-GB" i="1" dirty="0" smtClean="0">
                <a:solidFill>
                  <a:srgbClr val="A70528"/>
                </a:solidFill>
              </a:rPr>
              <a:t>Growing </a:t>
            </a:r>
            <a:r>
              <a:rPr lang="en-GB" i="1" dirty="0" err="1" smtClean="0">
                <a:solidFill>
                  <a:srgbClr val="A70528"/>
                </a:solidFill>
              </a:rPr>
              <a:t>BridgeBuilders</a:t>
            </a:r>
            <a:endParaRPr lang="en-GB" i="1" dirty="0" smtClean="0">
              <a:solidFill>
                <a:srgbClr val="A70528"/>
              </a:solidFill>
            </a:endParaRPr>
          </a:p>
          <a:p>
            <a:endParaRPr lang="en-GB" i="1" dirty="0" smtClean="0">
              <a:solidFill>
                <a:srgbClr val="A70528"/>
              </a:solidFill>
            </a:endParaRPr>
          </a:p>
          <a:p>
            <a:r>
              <a:rPr lang="en-GB" dirty="0" smtClean="0"/>
              <a:t>   a </a:t>
            </a:r>
            <a:r>
              <a:rPr lang="en-GB" dirty="0"/>
              <a:t>collaboration between Bridge Builders and </a:t>
            </a:r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r>
              <a:rPr lang="en-GB" dirty="0" smtClean="0"/>
              <a:t>  CPAS has taken </a:t>
            </a:r>
            <a:r>
              <a:rPr lang="en-GB" dirty="0"/>
              <a:t>the best of </a:t>
            </a:r>
            <a:r>
              <a:rPr lang="en-GB" dirty="0" smtClean="0"/>
              <a:t>the Bridge Builder </a:t>
            </a:r>
          </a:p>
          <a:p>
            <a:r>
              <a:rPr lang="en-GB" dirty="0"/>
              <a:t> </a:t>
            </a:r>
            <a:r>
              <a:rPr lang="en-GB" dirty="0" smtClean="0"/>
              <a:t>  training </a:t>
            </a:r>
            <a:r>
              <a:rPr lang="en-GB" dirty="0"/>
              <a:t>and </a:t>
            </a:r>
            <a:r>
              <a:rPr lang="en-GB" dirty="0" smtClean="0"/>
              <a:t>put it </a:t>
            </a:r>
            <a:r>
              <a:rPr lang="en-GB" dirty="0"/>
              <a:t>into an 8 week training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pack </a:t>
            </a:r>
            <a:r>
              <a:rPr lang="en-GB" dirty="0"/>
              <a:t>which can </a:t>
            </a:r>
            <a:r>
              <a:rPr lang="en-GB" dirty="0" smtClean="0"/>
              <a:t>be </a:t>
            </a:r>
            <a:r>
              <a:rPr lang="en-GB" dirty="0"/>
              <a:t>delivered in </a:t>
            </a:r>
            <a:r>
              <a:rPr lang="en-GB" dirty="0" smtClean="0"/>
              <a:t>local church and </a:t>
            </a:r>
          </a:p>
          <a:p>
            <a:r>
              <a:rPr lang="en-GB" dirty="0"/>
              <a:t> </a:t>
            </a:r>
            <a:r>
              <a:rPr lang="en-GB" dirty="0" smtClean="0"/>
              <a:t>  circuits by local facilitators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A70528"/>
                </a:solidFill>
              </a:rPr>
              <a:t>Methodist Resources can be found at:</a:t>
            </a:r>
            <a:endParaRPr lang="en-GB" dirty="0">
              <a:solidFill>
                <a:srgbClr val="A70528"/>
              </a:solidFill>
            </a:endParaRPr>
          </a:p>
          <a:p>
            <a:r>
              <a:rPr lang="en-GB" u="sng" dirty="0" smtClean="0">
                <a:hlinkClick r:id="rId3"/>
              </a:rPr>
              <a:t>www.methodist.org.uk/ministers-and-office-holders/positive-working-together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5608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Further resources – networks and institutes: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Builders  </a:t>
            </a:r>
            <a:endPara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Ethelburga’s</a:t>
            </a:r>
            <a:endPara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Mennonite University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Conflict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Institute. 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Mediation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</a:p>
        </p:txBody>
      </p:sp>
    </p:spTree>
    <p:extLst>
      <p:ext uri="{BB962C8B-B14F-4D97-AF65-F5344CB8AC3E}">
        <p14:creationId xmlns:p14="http://schemas.microsoft.com/office/powerpoint/2010/main" val="11179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Pages>0</Pages>
  <Words>1097</Words>
  <Characters>0</Characters>
  <Application>Microsoft Office PowerPoint</Application>
  <PresentationFormat>On-screen Show (4:3)</PresentationFormat>
  <Lines>0</Lines>
  <Paragraphs>169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ヒラギノ角ゴ ProN W3</vt:lpstr>
      <vt:lpstr>Office Theme</vt:lpstr>
      <vt:lpstr>1_Office Theme</vt:lpstr>
      <vt:lpstr>Office Theme</vt:lpstr>
      <vt:lpstr>Positive Working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Cubbage</dc:creator>
  <cp:lastModifiedBy>Lynne Norman</cp:lastModifiedBy>
  <cp:revision>223</cp:revision>
  <cp:lastPrinted>2016-09-07T13:09:28Z</cp:lastPrinted>
  <dcterms:created xsi:type="dcterms:W3CDTF">2013-04-30T10:59:45Z</dcterms:created>
  <dcterms:modified xsi:type="dcterms:W3CDTF">2016-09-16T10:10:53Z</dcterms:modified>
</cp:coreProperties>
</file>