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77" r:id="rId2"/>
    <p:sldMasterId id="2147483825" r:id="rId3"/>
  </p:sldMasterIdLst>
  <p:notesMasterIdLst>
    <p:notesMasterId r:id="rId12"/>
  </p:notesMasterIdLst>
  <p:handoutMasterIdLst>
    <p:handoutMasterId r:id="rId13"/>
  </p:handoutMasterIdLst>
  <p:sldIdLst>
    <p:sldId id="324" r:id="rId4"/>
    <p:sldId id="298" r:id="rId5"/>
    <p:sldId id="300" r:id="rId6"/>
    <p:sldId id="326" r:id="rId7"/>
    <p:sldId id="320" r:id="rId8"/>
    <p:sldId id="313" r:id="rId9"/>
    <p:sldId id="301" r:id="rId10"/>
    <p:sldId id="32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">
          <p15:clr>
            <a:srgbClr val="A4A3A4"/>
          </p15:clr>
        </p15:guide>
        <p15:guide id="2" pos="4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630"/>
    <a:srgbClr val="A70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89803" autoAdjust="0"/>
  </p:normalViewPr>
  <p:slideViewPr>
    <p:cSldViewPr>
      <p:cViewPr varScale="1">
        <p:scale>
          <a:sx n="71" d="100"/>
          <a:sy n="71" d="100"/>
        </p:scale>
        <p:origin x="636" y="60"/>
      </p:cViewPr>
      <p:guideLst>
        <p:guide orient="horz" pos="311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900"/>
    </p:cViewPr>
  </p:sorterViewPr>
  <p:notesViewPr>
    <p:cSldViewPr>
      <p:cViewPr varScale="1">
        <p:scale>
          <a:sx n="31" d="100"/>
          <a:sy n="31" d="100"/>
        </p:scale>
        <p:origin x="216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C5AE9-8129-094A-908A-25D5AB497EA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12D4-6EE8-C54E-B269-C36F03F8D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70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08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796268-F749-0F43-9BEC-F1576A892EDE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FB4673-C1C6-B842-95F7-3C89C35CC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2895600" cy="461665"/>
          </a:xfrm>
          <a:prstGeom prst="rect">
            <a:avLst/>
          </a:prstGeom>
          <a:solidFill>
            <a:srgbClr val="C60630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8400" y="6396335"/>
            <a:ext cx="2895600" cy="461665"/>
          </a:xfrm>
          <a:prstGeom prst="rect">
            <a:avLst/>
          </a:prstGeom>
          <a:solidFill>
            <a:srgbClr val="C60630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dirty="0"/>
          </a:p>
        </p:txBody>
      </p:sp>
      <p:pic>
        <p:nvPicPr>
          <p:cNvPr id="9" name="Picture 8" descr="Corporate Style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1313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4B94B-5185-FF43-9C6F-05154CA04A10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4015E-17B8-3549-972B-7E50599A8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2895600" cy="461665"/>
          </a:xfrm>
          <a:prstGeom prst="rect">
            <a:avLst/>
          </a:prstGeom>
          <a:solidFill>
            <a:srgbClr val="C60630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8400" y="6396335"/>
            <a:ext cx="2895600" cy="461665"/>
          </a:xfrm>
          <a:prstGeom prst="rect">
            <a:avLst/>
          </a:prstGeom>
          <a:solidFill>
            <a:srgbClr val="C60630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224135"/>
          </a:xfrm>
        </p:spPr>
        <p:txBody>
          <a:bodyPr/>
          <a:lstStyle/>
          <a:p>
            <a:r>
              <a:rPr lang="en-US" dirty="0" smtClean="0"/>
              <a:t>Positive Working Together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6"/>
            <a:ext cx="676875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36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40768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Southampton District synod, September 2016</a:t>
            </a:r>
          </a:p>
          <a:p>
            <a:pPr algn="ctr"/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  power point presentation to: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ive an update of the implementation of </a:t>
            </a: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‘Positive Working Together’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ive information about available resources</a:t>
            </a:r>
          </a:p>
          <a:p>
            <a:pPr marL="342900" indent="-342900" algn="ctr"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64807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Background:</a:t>
            </a:r>
          </a:p>
          <a:p>
            <a:endParaRPr lang="en-GB" dirty="0" smtClean="0"/>
          </a:p>
          <a:p>
            <a:r>
              <a:rPr lang="en-GB" dirty="0" smtClean="0"/>
              <a:t>2013: Basingstoke Circuit sends Memorial to Conference calling for Methodist Church tackle bullying and harassment </a:t>
            </a:r>
          </a:p>
          <a:p>
            <a:endParaRPr lang="en-GB" dirty="0" smtClean="0"/>
          </a:p>
          <a:p>
            <a:r>
              <a:rPr lang="en-GB" dirty="0" smtClean="0"/>
              <a:t>2014: Synod approves District PWT Policy</a:t>
            </a:r>
          </a:p>
          <a:p>
            <a:endParaRPr lang="en-GB" dirty="0" smtClean="0"/>
          </a:p>
          <a:p>
            <a:r>
              <a:rPr lang="en-GB" dirty="0" smtClean="0"/>
              <a:t>2015: Conference adopts ‘Guidelines for Promoting Good Working Relationships and Managing Conflict’.  It focuses on combating bullying </a:t>
            </a:r>
            <a:r>
              <a:rPr lang="en-GB" dirty="0"/>
              <a:t>,</a:t>
            </a:r>
            <a:r>
              <a:rPr lang="en-GB" dirty="0" smtClean="0"/>
              <a:t> harassment , and conflict in the life of the Methodist Church. </a:t>
            </a:r>
            <a:r>
              <a:rPr lang="en-GB" dirty="0"/>
              <a:t> </a:t>
            </a:r>
            <a:r>
              <a:rPr lang="en-GB" dirty="0" smtClean="0"/>
              <a:t>‘A Short Guide’ also published.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Positive Working Together short guide identifies the following as typical causes of conflict in church settings: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Power struggles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Spiritual bullying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Different perspectives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Different goals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Different values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Personality clashes</a:t>
            </a:r>
          </a:p>
          <a:p>
            <a:pPr algn="ctr"/>
            <a:r>
              <a:rPr lang="en-GB" smtClean="0">
                <a:solidFill>
                  <a:schemeClr val="tx1"/>
                </a:solidFill>
              </a:rPr>
              <a:t>Differing </a:t>
            </a:r>
            <a:r>
              <a:rPr lang="en-GB" dirty="0">
                <a:solidFill>
                  <a:schemeClr val="tx1"/>
                </a:solidFill>
              </a:rPr>
              <a:t>expectations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Personal issues and </a:t>
            </a:r>
            <a:r>
              <a:rPr lang="en-GB" dirty="0" smtClean="0">
                <a:solidFill>
                  <a:schemeClr val="tx1"/>
                </a:solidFill>
              </a:rPr>
              <a:t>insecurities Ideological </a:t>
            </a:r>
            <a:r>
              <a:rPr lang="en-GB" dirty="0">
                <a:solidFill>
                  <a:schemeClr val="tx1"/>
                </a:solidFill>
              </a:rPr>
              <a:t>and theological differences</a:t>
            </a:r>
          </a:p>
        </p:txBody>
      </p:sp>
    </p:spTree>
    <p:extLst>
      <p:ext uri="{BB962C8B-B14F-4D97-AF65-F5344CB8AC3E}">
        <p14:creationId xmlns:p14="http://schemas.microsoft.com/office/powerpoint/2010/main" val="18035785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86635"/>
            <a:ext cx="75608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Function of the District </a:t>
            </a:r>
            <a:r>
              <a:rPr lang="en-US" b="1" dirty="0">
                <a:solidFill>
                  <a:schemeClr val="tx1"/>
                </a:solidFill>
              </a:rPr>
              <a:t>Reconciliation Group:</a:t>
            </a:r>
            <a:endParaRPr lang="en-GB" dirty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marL="457200" lvl="0" indent="-457200"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provide </a:t>
            </a:r>
            <a:r>
              <a:rPr lang="en-US" dirty="0" smtClean="0"/>
              <a:t>information and offer assistance </a:t>
            </a:r>
            <a:r>
              <a:rPr lang="en-US" dirty="0"/>
              <a:t>in achieving reconciliation </a:t>
            </a:r>
            <a:r>
              <a:rPr lang="en-US" dirty="0" smtClean="0"/>
              <a:t>where anyone has made a formal complaint. </a:t>
            </a:r>
          </a:p>
          <a:p>
            <a:pPr marL="457200" lvl="0" indent="-457200">
              <a:buAutoNum type="arabicPeriod"/>
            </a:pPr>
            <a:r>
              <a:rPr lang="en-US" dirty="0" smtClean="0"/>
              <a:t>To respond to requests for advice and support in situations of conflict or dispute</a:t>
            </a:r>
            <a:r>
              <a:rPr lang="en-US" dirty="0"/>
              <a:t>.</a:t>
            </a:r>
            <a:endParaRPr lang="en-GB" dirty="0"/>
          </a:p>
          <a:p>
            <a:pPr lvl="0" algn="r"/>
            <a:r>
              <a:rPr lang="en-US" dirty="0" smtClean="0"/>
              <a:t>Standing </a:t>
            </a:r>
            <a:r>
              <a:rPr lang="en-US" dirty="0"/>
              <a:t>Order   1111 (4</a:t>
            </a:r>
            <a:r>
              <a:rPr lang="en-US" dirty="0" smtClean="0"/>
              <a:t>)</a:t>
            </a:r>
          </a:p>
          <a:p>
            <a:pPr lvl="0" algn="r"/>
            <a:endParaRPr lang="en-GB" dirty="0"/>
          </a:p>
          <a:p>
            <a:pPr marL="457200" lvl="0" indent="-457200">
              <a:buAutoNum type="arabicPeriod" startAt="3"/>
            </a:pPr>
            <a:r>
              <a:rPr lang="en-GB" dirty="0" smtClean="0"/>
              <a:t>PWT Guidelines add: offer support to anyone      dealing with issues of bullying and harassment.</a:t>
            </a:r>
          </a:p>
          <a:p>
            <a:pPr marL="457200" lvl="0" indent="-457200">
              <a:buAutoNum type="arabicPeriod" startAt="3"/>
            </a:pPr>
            <a:r>
              <a:rPr lang="en-GB" dirty="0" smtClean="0"/>
              <a:t>Enhanced role for DRG: to offer churches and circuits advice, support, and training in trans- forming conflict and working together positively.</a:t>
            </a:r>
          </a:p>
          <a:p>
            <a:pPr marL="457200" lvl="0" indent="-457200">
              <a:buAutoNum type="arabicPeriod" startAt="3"/>
            </a:pPr>
            <a:endParaRPr lang="en-GB" dirty="0" smtClean="0"/>
          </a:p>
          <a:p>
            <a:pPr marL="457200" lvl="0" indent="-457200">
              <a:buAutoNum type="arabicPeriod" startAt="3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58650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92696"/>
            <a:ext cx="815457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 what to do now?</a:t>
            </a:r>
          </a:p>
          <a:p>
            <a:pPr algn="ctr"/>
            <a:endParaRPr lang="en-GB" b="1" dirty="0" smtClean="0"/>
          </a:p>
          <a:p>
            <a:pPr marL="457200" indent="-457200" algn="ctr">
              <a:buAutoNum type="arabicPeriod"/>
            </a:pPr>
            <a:r>
              <a:rPr lang="en-GB" b="1" dirty="0" smtClean="0"/>
              <a:t>Get people talking: </a:t>
            </a:r>
          </a:p>
          <a:p>
            <a:pPr algn="ctr"/>
            <a:r>
              <a:rPr lang="en-GB" dirty="0"/>
              <a:t>	C</a:t>
            </a:r>
            <a:r>
              <a:rPr lang="en-GB" dirty="0" smtClean="0"/>
              <a:t>redit card size </a:t>
            </a:r>
            <a:r>
              <a:rPr lang="en-GB" dirty="0" smtClean="0">
                <a:solidFill>
                  <a:srgbClr val="FF0000"/>
                </a:solidFill>
              </a:rPr>
              <a:t>card</a:t>
            </a:r>
            <a:r>
              <a:rPr lang="en-GB" dirty="0" smtClean="0"/>
              <a:t> (available today)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Short Guide </a:t>
            </a:r>
            <a:r>
              <a:rPr lang="en-GB" dirty="0" smtClean="0"/>
              <a:t>(Methodist Website)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Workshop today </a:t>
            </a:r>
            <a:r>
              <a:rPr lang="en-GB" dirty="0" smtClean="0"/>
              <a:t>led by </a:t>
            </a:r>
            <a:r>
              <a:rPr lang="en-GB" dirty="0" smtClean="0"/>
              <a:t>XXXXXXX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2. </a:t>
            </a:r>
            <a:r>
              <a:rPr lang="en-GB" b="1" dirty="0" smtClean="0"/>
              <a:t>Get people thinking: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Shared Commitments </a:t>
            </a:r>
            <a:r>
              <a:rPr lang="en-GB" dirty="0" smtClean="0"/>
              <a:t>half-day training </a:t>
            </a:r>
          </a:p>
          <a:p>
            <a:pPr algn="ctr"/>
            <a:r>
              <a:rPr lang="en-GB" dirty="0" smtClean="0"/>
              <a:t>(on your seat today) – anyone can lead this!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Growing through conflict Workshop</a:t>
            </a:r>
            <a:r>
              <a:rPr lang="en-GB" dirty="0" smtClean="0">
                <a:solidFill>
                  <a:schemeClr val="tx1"/>
                </a:solidFill>
              </a:rPr>
              <a:t> half-day training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led by </a:t>
            </a:r>
            <a:r>
              <a:rPr lang="en-GB" dirty="0" smtClean="0">
                <a:solidFill>
                  <a:schemeClr val="tx1"/>
                </a:solidFill>
              </a:rPr>
              <a:t>XXXXXXXX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Growing Bridge Builders </a:t>
            </a:r>
            <a:r>
              <a:rPr lang="en-GB" dirty="0" smtClean="0">
                <a:solidFill>
                  <a:schemeClr val="tx1"/>
                </a:solidFill>
              </a:rPr>
              <a:t>- eight 100 minute sessions led by </a:t>
            </a:r>
            <a:r>
              <a:rPr lang="en-GB" dirty="0" smtClean="0">
                <a:solidFill>
                  <a:schemeClr val="tx1"/>
                </a:solidFill>
              </a:rPr>
              <a:t>XXXXXXXXXX (or </a:t>
            </a:r>
            <a:r>
              <a:rPr lang="en-GB" dirty="0" smtClean="0">
                <a:solidFill>
                  <a:schemeClr val="tx1"/>
                </a:solidFill>
              </a:rPr>
              <a:t>anyone who gets trained)</a:t>
            </a:r>
            <a:endParaRPr lang="en-GB" dirty="0" smtClean="0">
              <a:solidFill>
                <a:srgbClr val="FF0000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18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604061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Whom to contact</a:t>
            </a:r>
            <a:endParaRPr lang="en-GB" dirty="0" smtClean="0"/>
          </a:p>
          <a:p>
            <a:endParaRPr lang="en-GB" b="1" dirty="0" smtClean="0"/>
          </a:p>
          <a:p>
            <a:pPr algn="ctr"/>
            <a:r>
              <a:rPr lang="en-GB" b="1" dirty="0" smtClean="0"/>
              <a:t>For reconciliation  </a:t>
            </a:r>
            <a:r>
              <a:rPr lang="en-GB" dirty="0" smtClean="0"/>
              <a:t>after a Complaint has been made: </a:t>
            </a:r>
          </a:p>
          <a:p>
            <a:pPr algn="ctr"/>
            <a:r>
              <a:rPr lang="en-GB" b="1" dirty="0" smtClean="0"/>
              <a:t>XXXXXXXXXX</a:t>
            </a:r>
            <a:endParaRPr lang="en-GB" b="1" dirty="0" smtClean="0"/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For advice and support</a:t>
            </a:r>
            <a:r>
              <a:rPr lang="en-GB" dirty="0" smtClean="0"/>
              <a:t> on issues to do with bullying and harassment:</a:t>
            </a:r>
          </a:p>
          <a:p>
            <a:pPr algn="ctr"/>
            <a:r>
              <a:rPr lang="en-GB" b="1" dirty="0" smtClean="0"/>
              <a:t>Members of the District Reconciliation Group: </a:t>
            </a:r>
            <a:r>
              <a:rPr lang="en-GB" b="1" dirty="0" smtClean="0"/>
              <a:t>XXXXXXXXXXXXXXXXXXXXXXX</a:t>
            </a:r>
            <a:endParaRPr lang="en-GB" b="1" dirty="0" smtClean="0"/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For training:</a:t>
            </a:r>
          </a:p>
          <a:p>
            <a:pPr algn="ctr"/>
            <a:r>
              <a:rPr lang="en-GB" b="1" dirty="0" smtClean="0"/>
              <a:t>XXXXXXXXXXXXXXX</a:t>
            </a:r>
            <a:endParaRPr lang="en-GB" b="1" dirty="0"/>
          </a:p>
          <a:p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85800" y="836713"/>
            <a:ext cx="7772400" cy="27637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Positive Working Together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67687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22477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Pages>0</Pages>
  <Words>274</Words>
  <Characters>0</Characters>
  <Application>Microsoft Office PowerPoint</Application>
  <PresentationFormat>On-screen Show (4:3)</PresentationFormat>
  <Lines>0</Lines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ヒラギノ角ゴ ProN W3</vt:lpstr>
      <vt:lpstr>Office Theme</vt:lpstr>
      <vt:lpstr>1_Office Theme</vt:lpstr>
      <vt:lpstr>Office Theme</vt:lpstr>
      <vt:lpstr>Positive Working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Cubbage</dc:creator>
  <cp:lastModifiedBy>Lynne Norman</cp:lastModifiedBy>
  <cp:revision>223</cp:revision>
  <dcterms:created xsi:type="dcterms:W3CDTF">2013-04-30T10:59:45Z</dcterms:created>
  <dcterms:modified xsi:type="dcterms:W3CDTF">2016-09-29T10:11:46Z</dcterms:modified>
</cp:coreProperties>
</file>