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7" r:id="rId5"/>
    <p:sldId id="304" r:id="rId6"/>
    <p:sldId id="269" r:id="rId7"/>
    <p:sldId id="267" r:id="rId8"/>
    <p:sldId id="330" r:id="rId9"/>
    <p:sldId id="331" r:id="rId10"/>
    <p:sldId id="332" r:id="rId11"/>
    <p:sldId id="333" r:id="rId12"/>
    <p:sldId id="334" r:id="rId13"/>
    <p:sldId id="274" r:id="rId14"/>
    <p:sldId id="305" r:id="rId15"/>
    <p:sldId id="275" r:id="rId16"/>
    <p:sldId id="276" r:id="rId17"/>
    <p:sldId id="277" r:id="rId18"/>
    <p:sldId id="278" r:id="rId19"/>
    <p:sldId id="279" r:id="rId20"/>
    <p:sldId id="284" r:id="rId21"/>
    <p:sldId id="306" r:id="rId22"/>
    <p:sldId id="280" r:id="rId23"/>
    <p:sldId id="282" r:id="rId24"/>
    <p:sldId id="283" r:id="rId25"/>
    <p:sldId id="300" r:id="rId26"/>
    <p:sldId id="301" r:id="rId27"/>
    <p:sldId id="303" r:id="rId28"/>
    <p:sldId id="307" r:id="rId29"/>
    <p:sldId id="302" r:id="rId30"/>
    <p:sldId id="308" r:id="rId31"/>
    <p:sldId id="297" r:id="rId32"/>
    <p:sldId id="298" r:id="rId33"/>
    <p:sldId id="299" r:id="rId34"/>
    <p:sldId id="294" r:id="rId35"/>
    <p:sldId id="295" r:id="rId36"/>
    <p:sldId id="296" r:id="rId37"/>
    <p:sldId id="291" r:id="rId38"/>
    <p:sldId id="309" r:id="rId39"/>
    <p:sldId id="293" r:id="rId40"/>
    <p:sldId id="288" r:id="rId41"/>
    <p:sldId id="289" r:id="rId42"/>
    <p:sldId id="290" r:id="rId43"/>
    <p:sldId id="285" r:id="rId44"/>
    <p:sldId id="286" r:id="rId45"/>
    <p:sldId id="287" r:id="rId46"/>
    <p:sldId id="310" r:id="rId47"/>
    <p:sldId id="327" r:id="rId48"/>
    <p:sldId id="271" r:id="rId49"/>
    <p:sldId id="311" r:id="rId50"/>
    <p:sldId id="312" r:id="rId51"/>
    <p:sldId id="314" r:id="rId52"/>
    <p:sldId id="315" r:id="rId53"/>
    <p:sldId id="316" r:id="rId54"/>
    <p:sldId id="317" r:id="rId55"/>
    <p:sldId id="318" r:id="rId56"/>
    <p:sldId id="321" r:id="rId57"/>
    <p:sldId id="322" r:id="rId58"/>
    <p:sldId id="323" r:id="rId59"/>
    <p:sldId id="325" r:id="rId60"/>
    <p:sldId id="326" r:id="rId61"/>
    <p:sldId id="328" r:id="rId62"/>
    <p:sldId id="319" r:id="rId63"/>
    <p:sldId id="335" r:id="rId64"/>
    <p:sldId id="329" r:id="rId65"/>
    <p:sldId id="336" r:id="rId66"/>
    <p:sldId id="260"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415" userDrawn="1">
          <p15:clr>
            <a:srgbClr val="A4A3A4"/>
          </p15:clr>
        </p15:guide>
        <p15:guide id="4" pos="7265" userDrawn="1">
          <p15:clr>
            <a:srgbClr val="A4A3A4"/>
          </p15:clr>
        </p15:guide>
        <p15:guide id="5" orient="horz" pos="323" userDrawn="1">
          <p15:clr>
            <a:srgbClr val="A4A3A4"/>
          </p15:clr>
        </p15:guide>
        <p15:guide id="6" orient="horz" pos="39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223D"/>
    <a:srgbClr val="CFCFCF"/>
    <a:srgbClr val="E189D3"/>
    <a:srgbClr val="142543"/>
    <a:srgbClr val="0B13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21" autoAdjust="0"/>
    <p:restoredTop sz="94674"/>
  </p:normalViewPr>
  <p:slideViewPr>
    <p:cSldViewPr snapToGrid="0" snapToObjects="1" showGuides="1">
      <p:cViewPr varScale="1">
        <p:scale>
          <a:sx n="92" d="100"/>
          <a:sy n="92" d="100"/>
        </p:scale>
        <p:origin x="114" y="600"/>
      </p:cViewPr>
      <p:guideLst>
        <p:guide orient="horz" pos="2160"/>
        <p:guide pos="3840"/>
        <p:guide pos="415"/>
        <p:guide pos="7265"/>
        <p:guide orient="horz" pos="323"/>
        <p:guide orient="horz" pos="397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DFA53-91EC-4D48-A994-7F1909694B5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2C8C29B-F2E2-2F4C-9050-2199D7F563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96AE49D-FFE7-2C42-A9EE-4A87BE04190F}"/>
              </a:ext>
            </a:extLst>
          </p:cNvPr>
          <p:cNvSpPr>
            <a:spLocks noGrp="1"/>
          </p:cNvSpPr>
          <p:nvPr>
            <p:ph type="dt" sz="half" idx="10"/>
          </p:nvPr>
        </p:nvSpPr>
        <p:spPr/>
        <p:txBody>
          <a:bodyPr/>
          <a:lstStyle/>
          <a:p>
            <a:fld id="{033F702D-BE29-774A-AF0A-28197D0EE180}" type="datetimeFigureOut">
              <a:rPr lang="en-US" smtClean="0"/>
              <a:t>5/26/2023</a:t>
            </a:fld>
            <a:endParaRPr lang="en-US"/>
          </a:p>
        </p:txBody>
      </p:sp>
      <p:sp>
        <p:nvSpPr>
          <p:cNvPr id="5" name="Footer Placeholder 4">
            <a:extLst>
              <a:ext uri="{FF2B5EF4-FFF2-40B4-BE49-F238E27FC236}">
                <a16:creationId xmlns:a16="http://schemas.microsoft.com/office/drawing/2014/main" id="{B238C2A9-1E0A-194F-B7BF-92CB9D0FD7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C7EF70-7D9F-424F-8A44-C4112BB8EACE}"/>
              </a:ext>
            </a:extLst>
          </p:cNvPr>
          <p:cNvSpPr>
            <a:spLocks noGrp="1"/>
          </p:cNvSpPr>
          <p:nvPr>
            <p:ph type="sldNum" sz="quarter" idx="12"/>
          </p:nvPr>
        </p:nvSpPr>
        <p:spPr/>
        <p:txBody>
          <a:bodyPr/>
          <a:lstStyle/>
          <a:p>
            <a:fld id="{96C27D36-84BB-9245-A8A0-8E314249641C}" type="slidenum">
              <a:rPr lang="en-US" smtClean="0"/>
              <a:t>‹#›</a:t>
            </a:fld>
            <a:endParaRPr lang="en-US"/>
          </a:p>
        </p:txBody>
      </p:sp>
    </p:spTree>
    <p:extLst>
      <p:ext uri="{BB962C8B-B14F-4D97-AF65-F5344CB8AC3E}">
        <p14:creationId xmlns:p14="http://schemas.microsoft.com/office/powerpoint/2010/main" val="894891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EDE1C-50A4-2D49-BD67-3053C889040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9605101-FBBE-D040-9AFA-C39C390827E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B5BE265-B3D3-A246-8DC3-B7BA73D38C71}"/>
              </a:ext>
            </a:extLst>
          </p:cNvPr>
          <p:cNvSpPr>
            <a:spLocks noGrp="1"/>
          </p:cNvSpPr>
          <p:nvPr>
            <p:ph type="dt" sz="half" idx="10"/>
          </p:nvPr>
        </p:nvSpPr>
        <p:spPr/>
        <p:txBody>
          <a:bodyPr/>
          <a:lstStyle/>
          <a:p>
            <a:fld id="{033F702D-BE29-774A-AF0A-28197D0EE180}" type="datetimeFigureOut">
              <a:rPr lang="en-US" smtClean="0"/>
              <a:t>5/26/2023</a:t>
            </a:fld>
            <a:endParaRPr lang="en-US"/>
          </a:p>
        </p:txBody>
      </p:sp>
      <p:sp>
        <p:nvSpPr>
          <p:cNvPr id="5" name="Footer Placeholder 4">
            <a:extLst>
              <a:ext uri="{FF2B5EF4-FFF2-40B4-BE49-F238E27FC236}">
                <a16:creationId xmlns:a16="http://schemas.microsoft.com/office/drawing/2014/main" id="{8D8DBF70-9F7D-F040-8118-44AD964482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B779C-A2EB-CA49-8B32-7D75CA9DB7DA}"/>
              </a:ext>
            </a:extLst>
          </p:cNvPr>
          <p:cNvSpPr>
            <a:spLocks noGrp="1"/>
          </p:cNvSpPr>
          <p:nvPr>
            <p:ph type="sldNum" sz="quarter" idx="12"/>
          </p:nvPr>
        </p:nvSpPr>
        <p:spPr/>
        <p:txBody>
          <a:bodyPr/>
          <a:lstStyle/>
          <a:p>
            <a:fld id="{96C27D36-84BB-9245-A8A0-8E314249641C}" type="slidenum">
              <a:rPr lang="en-US" smtClean="0"/>
              <a:t>‹#›</a:t>
            </a:fld>
            <a:endParaRPr lang="en-US"/>
          </a:p>
        </p:txBody>
      </p:sp>
    </p:spTree>
    <p:extLst>
      <p:ext uri="{BB962C8B-B14F-4D97-AF65-F5344CB8AC3E}">
        <p14:creationId xmlns:p14="http://schemas.microsoft.com/office/powerpoint/2010/main" val="4221284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34EA62-758E-CE45-85E4-CD7EA0F37BF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85467A6-C760-7147-B92E-3C2A2DAB4A8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6E3D233-3A5F-EB46-9931-B66940E06F0E}"/>
              </a:ext>
            </a:extLst>
          </p:cNvPr>
          <p:cNvSpPr>
            <a:spLocks noGrp="1"/>
          </p:cNvSpPr>
          <p:nvPr>
            <p:ph type="dt" sz="half" idx="10"/>
          </p:nvPr>
        </p:nvSpPr>
        <p:spPr/>
        <p:txBody>
          <a:bodyPr/>
          <a:lstStyle/>
          <a:p>
            <a:fld id="{033F702D-BE29-774A-AF0A-28197D0EE180}" type="datetimeFigureOut">
              <a:rPr lang="en-US" smtClean="0"/>
              <a:t>5/26/2023</a:t>
            </a:fld>
            <a:endParaRPr lang="en-US"/>
          </a:p>
        </p:txBody>
      </p:sp>
      <p:sp>
        <p:nvSpPr>
          <p:cNvPr id="5" name="Footer Placeholder 4">
            <a:extLst>
              <a:ext uri="{FF2B5EF4-FFF2-40B4-BE49-F238E27FC236}">
                <a16:creationId xmlns:a16="http://schemas.microsoft.com/office/drawing/2014/main" id="{85CEE4B9-C755-1E47-A526-3E465038AC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3A78FA-1916-E045-8878-C36D1E070D4B}"/>
              </a:ext>
            </a:extLst>
          </p:cNvPr>
          <p:cNvSpPr>
            <a:spLocks noGrp="1"/>
          </p:cNvSpPr>
          <p:nvPr>
            <p:ph type="sldNum" sz="quarter" idx="12"/>
          </p:nvPr>
        </p:nvSpPr>
        <p:spPr/>
        <p:txBody>
          <a:bodyPr/>
          <a:lstStyle/>
          <a:p>
            <a:fld id="{96C27D36-84BB-9245-A8A0-8E314249641C}" type="slidenum">
              <a:rPr lang="en-US" smtClean="0"/>
              <a:t>‹#›</a:t>
            </a:fld>
            <a:endParaRPr lang="en-US"/>
          </a:p>
        </p:txBody>
      </p:sp>
    </p:spTree>
    <p:extLst>
      <p:ext uri="{BB962C8B-B14F-4D97-AF65-F5344CB8AC3E}">
        <p14:creationId xmlns:p14="http://schemas.microsoft.com/office/powerpoint/2010/main" val="326267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8E9AB-726B-AF4C-9477-2E4067A15B9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F65FD95-E60F-C24E-B5E1-C583836306C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F1C5D6-DD00-3341-A962-80A04C1B8577}"/>
              </a:ext>
            </a:extLst>
          </p:cNvPr>
          <p:cNvSpPr>
            <a:spLocks noGrp="1"/>
          </p:cNvSpPr>
          <p:nvPr>
            <p:ph type="dt" sz="half" idx="10"/>
          </p:nvPr>
        </p:nvSpPr>
        <p:spPr/>
        <p:txBody>
          <a:bodyPr/>
          <a:lstStyle/>
          <a:p>
            <a:fld id="{033F702D-BE29-774A-AF0A-28197D0EE180}" type="datetimeFigureOut">
              <a:rPr lang="en-US" smtClean="0"/>
              <a:t>5/26/2023</a:t>
            </a:fld>
            <a:endParaRPr lang="en-US"/>
          </a:p>
        </p:txBody>
      </p:sp>
      <p:sp>
        <p:nvSpPr>
          <p:cNvPr id="5" name="Footer Placeholder 4">
            <a:extLst>
              <a:ext uri="{FF2B5EF4-FFF2-40B4-BE49-F238E27FC236}">
                <a16:creationId xmlns:a16="http://schemas.microsoft.com/office/drawing/2014/main" id="{2809B0A5-EA08-F84C-82B1-FCB8B0399A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21C679-48F7-424F-A8BB-8F80641AC8DC}"/>
              </a:ext>
            </a:extLst>
          </p:cNvPr>
          <p:cNvSpPr>
            <a:spLocks noGrp="1"/>
          </p:cNvSpPr>
          <p:nvPr>
            <p:ph type="sldNum" sz="quarter" idx="12"/>
          </p:nvPr>
        </p:nvSpPr>
        <p:spPr/>
        <p:txBody>
          <a:bodyPr/>
          <a:lstStyle/>
          <a:p>
            <a:fld id="{96C27D36-84BB-9245-A8A0-8E314249641C}" type="slidenum">
              <a:rPr lang="en-US" smtClean="0"/>
              <a:t>‹#›</a:t>
            </a:fld>
            <a:endParaRPr lang="en-US"/>
          </a:p>
        </p:txBody>
      </p:sp>
    </p:spTree>
    <p:extLst>
      <p:ext uri="{BB962C8B-B14F-4D97-AF65-F5344CB8AC3E}">
        <p14:creationId xmlns:p14="http://schemas.microsoft.com/office/powerpoint/2010/main" val="2354458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689E-994C-8B45-9127-E47671BADB8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DD6C089-CF41-F243-9E5C-FC61BE2D19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4107044-0B63-4643-B3CA-8EE84D4DC48F}"/>
              </a:ext>
            </a:extLst>
          </p:cNvPr>
          <p:cNvSpPr>
            <a:spLocks noGrp="1"/>
          </p:cNvSpPr>
          <p:nvPr>
            <p:ph type="dt" sz="half" idx="10"/>
          </p:nvPr>
        </p:nvSpPr>
        <p:spPr/>
        <p:txBody>
          <a:bodyPr/>
          <a:lstStyle/>
          <a:p>
            <a:fld id="{033F702D-BE29-774A-AF0A-28197D0EE180}" type="datetimeFigureOut">
              <a:rPr lang="en-US" smtClean="0"/>
              <a:t>5/26/2023</a:t>
            </a:fld>
            <a:endParaRPr lang="en-US"/>
          </a:p>
        </p:txBody>
      </p:sp>
      <p:sp>
        <p:nvSpPr>
          <p:cNvPr id="5" name="Footer Placeholder 4">
            <a:extLst>
              <a:ext uri="{FF2B5EF4-FFF2-40B4-BE49-F238E27FC236}">
                <a16:creationId xmlns:a16="http://schemas.microsoft.com/office/drawing/2014/main" id="{0ECC29AE-8A27-0D46-A1A8-0E6F7EF16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D820E1-C7A5-6D44-9B7A-4BF7D0510CB0}"/>
              </a:ext>
            </a:extLst>
          </p:cNvPr>
          <p:cNvSpPr>
            <a:spLocks noGrp="1"/>
          </p:cNvSpPr>
          <p:nvPr>
            <p:ph type="sldNum" sz="quarter" idx="12"/>
          </p:nvPr>
        </p:nvSpPr>
        <p:spPr/>
        <p:txBody>
          <a:bodyPr/>
          <a:lstStyle/>
          <a:p>
            <a:fld id="{96C27D36-84BB-9245-A8A0-8E314249641C}" type="slidenum">
              <a:rPr lang="en-US" smtClean="0"/>
              <a:t>‹#›</a:t>
            </a:fld>
            <a:endParaRPr lang="en-US"/>
          </a:p>
        </p:txBody>
      </p:sp>
    </p:spTree>
    <p:extLst>
      <p:ext uri="{BB962C8B-B14F-4D97-AF65-F5344CB8AC3E}">
        <p14:creationId xmlns:p14="http://schemas.microsoft.com/office/powerpoint/2010/main" val="2144238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C8172-1F00-124F-9FF9-0C69F38E24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A903460-FE29-F14B-91AF-EB0D74A9D71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711C750-F3E7-8941-97E5-58C09A18AD7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2E5B111-540F-8245-902C-B0BEBC4D1C2F}"/>
              </a:ext>
            </a:extLst>
          </p:cNvPr>
          <p:cNvSpPr>
            <a:spLocks noGrp="1"/>
          </p:cNvSpPr>
          <p:nvPr>
            <p:ph type="dt" sz="half" idx="10"/>
          </p:nvPr>
        </p:nvSpPr>
        <p:spPr/>
        <p:txBody>
          <a:bodyPr/>
          <a:lstStyle/>
          <a:p>
            <a:fld id="{033F702D-BE29-774A-AF0A-28197D0EE180}" type="datetimeFigureOut">
              <a:rPr lang="en-US" smtClean="0"/>
              <a:t>5/26/2023</a:t>
            </a:fld>
            <a:endParaRPr lang="en-US"/>
          </a:p>
        </p:txBody>
      </p:sp>
      <p:sp>
        <p:nvSpPr>
          <p:cNvPr id="6" name="Footer Placeholder 5">
            <a:extLst>
              <a:ext uri="{FF2B5EF4-FFF2-40B4-BE49-F238E27FC236}">
                <a16:creationId xmlns:a16="http://schemas.microsoft.com/office/drawing/2014/main" id="{2FFA2CFA-2E97-3E42-B4B9-0E7753EC51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32D100-5F5E-DF4A-9BB7-1C2CABF27225}"/>
              </a:ext>
            </a:extLst>
          </p:cNvPr>
          <p:cNvSpPr>
            <a:spLocks noGrp="1"/>
          </p:cNvSpPr>
          <p:nvPr>
            <p:ph type="sldNum" sz="quarter" idx="12"/>
          </p:nvPr>
        </p:nvSpPr>
        <p:spPr/>
        <p:txBody>
          <a:bodyPr/>
          <a:lstStyle/>
          <a:p>
            <a:fld id="{96C27D36-84BB-9245-A8A0-8E314249641C}" type="slidenum">
              <a:rPr lang="en-US" smtClean="0"/>
              <a:t>‹#›</a:t>
            </a:fld>
            <a:endParaRPr lang="en-US"/>
          </a:p>
        </p:txBody>
      </p:sp>
    </p:spTree>
    <p:extLst>
      <p:ext uri="{BB962C8B-B14F-4D97-AF65-F5344CB8AC3E}">
        <p14:creationId xmlns:p14="http://schemas.microsoft.com/office/powerpoint/2010/main" val="2364398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6F0B3-474E-D749-A344-A335A7CAE99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27DD189-7FF5-2D4D-B1FF-DD4CD71100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C50F33-CDB6-A24E-A299-E62407AFD75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C1E516F-EA73-C94A-851E-5607E43833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F80FC63-D8C3-8C4B-995E-F03392DAB11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3047B5A-12B7-3149-BE52-03A69CFBBC0B}"/>
              </a:ext>
            </a:extLst>
          </p:cNvPr>
          <p:cNvSpPr>
            <a:spLocks noGrp="1"/>
          </p:cNvSpPr>
          <p:nvPr>
            <p:ph type="dt" sz="half" idx="10"/>
          </p:nvPr>
        </p:nvSpPr>
        <p:spPr/>
        <p:txBody>
          <a:bodyPr/>
          <a:lstStyle/>
          <a:p>
            <a:fld id="{033F702D-BE29-774A-AF0A-28197D0EE180}" type="datetimeFigureOut">
              <a:rPr lang="en-US" smtClean="0"/>
              <a:t>5/26/2023</a:t>
            </a:fld>
            <a:endParaRPr lang="en-US"/>
          </a:p>
        </p:txBody>
      </p:sp>
      <p:sp>
        <p:nvSpPr>
          <p:cNvPr id="8" name="Footer Placeholder 7">
            <a:extLst>
              <a:ext uri="{FF2B5EF4-FFF2-40B4-BE49-F238E27FC236}">
                <a16:creationId xmlns:a16="http://schemas.microsoft.com/office/drawing/2014/main" id="{C207992D-3F45-A141-9924-30BCB600FC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D65AAA-3367-BB4E-A623-EB6811EADF68}"/>
              </a:ext>
            </a:extLst>
          </p:cNvPr>
          <p:cNvSpPr>
            <a:spLocks noGrp="1"/>
          </p:cNvSpPr>
          <p:nvPr>
            <p:ph type="sldNum" sz="quarter" idx="12"/>
          </p:nvPr>
        </p:nvSpPr>
        <p:spPr/>
        <p:txBody>
          <a:bodyPr/>
          <a:lstStyle/>
          <a:p>
            <a:fld id="{96C27D36-84BB-9245-A8A0-8E314249641C}" type="slidenum">
              <a:rPr lang="en-US" smtClean="0"/>
              <a:t>‹#›</a:t>
            </a:fld>
            <a:endParaRPr lang="en-US"/>
          </a:p>
        </p:txBody>
      </p:sp>
    </p:spTree>
    <p:extLst>
      <p:ext uri="{BB962C8B-B14F-4D97-AF65-F5344CB8AC3E}">
        <p14:creationId xmlns:p14="http://schemas.microsoft.com/office/powerpoint/2010/main" val="3692822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8DB28-406C-2040-828A-5A101F00027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32248A8-46ED-E543-A1A4-AE1C08124EBE}"/>
              </a:ext>
            </a:extLst>
          </p:cNvPr>
          <p:cNvSpPr>
            <a:spLocks noGrp="1"/>
          </p:cNvSpPr>
          <p:nvPr>
            <p:ph type="dt" sz="half" idx="10"/>
          </p:nvPr>
        </p:nvSpPr>
        <p:spPr/>
        <p:txBody>
          <a:bodyPr/>
          <a:lstStyle/>
          <a:p>
            <a:fld id="{033F702D-BE29-774A-AF0A-28197D0EE180}" type="datetimeFigureOut">
              <a:rPr lang="en-US" smtClean="0"/>
              <a:t>5/26/2023</a:t>
            </a:fld>
            <a:endParaRPr lang="en-US"/>
          </a:p>
        </p:txBody>
      </p:sp>
      <p:sp>
        <p:nvSpPr>
          <p:cNvPr id="4" name="Footer Placeholder 3">
            <a:extLst>
              <a:ext uri="{FF2B5EF4-FFF2-40B4-BE49-F238E27FC236}">
                <a16:creationId xmlns:a16="http://schemas.microsoft.com/office/drawing/2014/main" id="{CB5D1345-CA44-7E48-A853-AB4DF4DBF3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35A624-0C77-A142-91DD-CC4BEF5A9DEA}"/>
              </a:ext>
            </a:extLst>
          </p:cNvPr>
          <p:cNvSpPr>
            <a:spLocks noGrp="1"/>
          </p:cNvSpPr>
          <p:nvPr>
            <p:ph type="sldNum" sz="quarter" idx="12"/>
          </p:nvPr>
        </p:nvSpPr>
        <p:spPr/>
        <p:txBody>
          <a:bodyPr/>
          <a:lstStyle/>
          <a:p>
            <a:fld id="{96C27D36-84BB-9245-A8A0-8E314249641C}" type="slidenum">
              <a:rPr lang="en-US" smtClean="0"/>
              <a:t>‹#›</a:t>
            </a:fld>
            <a:endParaRPr lang="en-US"/>
          </a:p>
        </p:txBody>
      </p:sp>
    </p:spTree>
    <p:extLst>
      <p:ext uri="{BB962C8B-B14F-4D97-AF65-F5344CB8AC3E}">
        <p14:creationId xmlns:p14="http://schemas.microsoft.com/office/powerpoint/2010/main" val="1487051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94F65F-E761-6440-BB73-FF32BAADCB32}"/>
              </a:ext>
            </a:extLst>
          </p:cNvPr>
          <p:cNvSpPr>
            <a:spLocks noGrp="1"/>
          </p:cNvSpPr>
          <p:nvPr>
            <p:ph type="dt" sz="half" idx="10"/>
          </p:nvPr>
        </p:nvSpPr>
        <p:spPr/>
        <p:txBody>
          <a:bodyPr/>
          <a:lstStyle/>
          <a:p>
            <a:fld id="{033F702D-BE29-774A-AF0A-28197D0EE180}" type="datetimeFigureOut">
              <a:rPr lang="en-US" smtClean="0"/>
              <a:t>5/26/2023</a:t>
            </a:fld>
            <a:endParaRPr lang="en-US"/>
          </a:p>
        </p:txBody>
      </p:sp>
      <p:sp>
        <p:nvSpPr>
          <p:cNvPr id="3" name="Footer Placeholder 2">
            <a:extLst>
              <a:ext uri="{FF2B5EF4-FFF2-40B4-BE49-F238E27FC236}">
                <a16:creationId xmlns:a16="http://schemas.microsoft.com/office/drawing/2014/main" id="{6BD85412-EE0B-5240-A241-FB29853FA9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8B9E5D-06CE-5142-A24A-6FEBC8B98B2B}"/>
              </a:ext>
            </a:extLst>
          </p:cNvPr>
          <p:cNvSpPr>
            <a:spLocks noGrp="1"/>
          </p:cNvSpPr>
          <p:nvPr>
            <p:ph type="sldNum" sz="quarter" idx="12"/>
          </p:nvPr>
        </p:nvSpPr>
        <p:spPr/>
        <p:txBody>
          <a:bodyPr/>
          <a:lstStyle/>
          <a:p>
            <a:fld id="{96C27D36-84BB-9245-A8A0-8E314249641C}" type="slidenum">
              <a:rPr lang="en-US" smtClean="0"/>
              <a:t>‹#›</a:t>
            </a:fld>
            <a:endParaRPr lang="en-US"/>
          </a:p>
        </p:txBody>
      </p:sp>
    </p:spTree>
    <p:extLst>
      <p:ext uri="{BB962C8B-B14F-4D97-AF65-F5344CB8AC3E}">
        <p14:creationId xmlns:p14="http://schemas.microsoft.com/office/powerpoint/2010/main" val="2444806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55A77-D780-AF40-9699-D2BE80FD170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6000820-CF4F-134E-9C32-8159D2A065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9E3002B-F25A-B143-B4DB-5C7E394037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4C51D22-8E67-BD4C-9D27-6BCB43A33BBB}"/>
              </a:ext>
            </a:extLst>
          </p:cNvPr>
          <p:cNvSpPr>
            <a:spLocks noGrp="1"/>
          </p:cNvSpPr>
          <p:nvPr>
            <p:ph type="dt" sz="half" idx="10"/>
          </p:nvPr>
        </p:nvSpPr>
        <p:spPr/>
        <p:txBody>
          <a:bodyPr/>
          <a:lstStyle/>
          <a:p>
            <a:fld id="{033F702D-BE29-774A-AF0A-28197D0EE180}" type="datetimeFigureOut">
              <a:rPr lang="en-US" smtClean="0"/>
              <a:t>5/26/2023</a:t>
            </a:fld>
            <a:endParaRPr lang="en-US"/>
          </a:p>
        </p:txBody>
      </p:sp>
      <p:sp>
        <p:nvSpPr>
          <p:cNvPr id="6" name="Footer Placeholder 5">
            <a:extLst>
              <a:ext uri="{FF2B5EF4-FFF2-40B4-BE49-F238E27FC236}">
                <a16:creationId xmlns:a16="http://schemas.microsoft.com/office/drawing/2014/main" id="{6FE303E8-5CB5-D347-A6A5-6969F0290A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766551-C0FC-8644-86F3-5A8CEC1A31D1}"/>
              </a:ext>
            </a:extLst>
          </p:cNvPr>
          <p:cNvSpPr>
            <a:spLocks noGrp="1"/>
          </p:cNvSpPr>
          <p:nvPr>
            <p:ph type="sldNum" sz="quarter" idx="12"/>
          </p:nvPr>
        </p:nvSpPr>
        <p:spPr/>
        <p:txBody>
          <a:bodyPr/>
          <a:lstStyle/>
          <a:p>
            <a:fld id="{96C27D36-84BB-9245-A8A0-8E314249641C}" type="slidenum">
              <a:rPr lang="en-US" smtClean="0"/>
              <a:t>‹#›</a:t>
            </a:fld>
            <a:endParaRPr lang="en-US"/>
          </a:p>
        </p:txBody>
      </p:sp>
    </p:spTree>
    <p:extLst>
      <p:ext uri="{BB962C8B-B14F-4D97-AF65-F5344CB8AC3E}">
        <p14:creationId xmlns:p14="http://schemas.microsoft.com/office/powerpoint/2010/main" val="927959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69815-78E8-0446-9D51-688B15AF298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FD5D1D6-E5CB-8C4F-9A8F-2D0CD53E06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AC8DC6-167D-3441-9C84-D4B92AC6E9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4B79199-FC53-B849-9C0B-7A69F0876E6B}"/>
              </a:ext>
            </a:extLst>
          </p:cNvPr>
          <p:cNvSpPr>
            <a:spLocks noGrp="1"/>
          </p:cNvSpPr>
          <p:nvPr>
            <p:ph type="dt" sz="half" idx="10"/>
          </p:nvPr>
        </p:nvSpPr>
        <p:spPr/>
        <p:txBody>
          <a:bodyPr/>
          <a:lstStyle/>
          <a:p>
            <a:fld id="{033F702D-BE29-774A-AF0A-28197D0EE180}" type="datetimeFigureOut">
              <a:rPr lang="en-US" smtClean="0"/>
              <a:t>5/26/2023</a:t>
            </a:fld>
            <a:endParaRPr lang="en-US"/>
          </a:p>
        </p:txBody>
      </p:sp>
      <p:sp>
        <p:nvSpPr>
          <p:cNvPr id="6" name="Footer Placeholder 5">
            <a:extLst>
              <a:ext uri="{FF2B5EF4-FFF2-40B4-BE49-F238E27FC236}">
                <a16:creationId xmlns:a16="http://schemas.microsoft.com/office/drawing/2014/main" id="{D18EBB99-C304-9147-996D-B39DBCD717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5FEBC3-E35F-F945-BF7F-56A3144186AB}"/>
              </a:ext>
            </a:extLst>
          </p:cNvPr>
          <p:cNvSpPr>
            <a:spLocks noGrp="1"/>
          </p:cNvSpPr>
          <p:nvPr>
            <p:ph type="sldNum" sz="quarter" idx="12"/>
          </p:nvPr>
        </p:nvSpPr>
        <p:spPr/>
        <p:txBody>
          <a:bodyPr/>
          <a:lstStyle/>
          <a:p>
            <a:fld id="{96C27D36-84BB-9245-A8A0-8E314249641C}" type="slidenum">
              <a:rPr lang="en-US" smtClean="0"/>
              <a:t>‹#›</a:t>
            </a:fld>
            <a:endParaRPr lang="en-US"/>
          </a:p>
        </p:txBody>
      </p:sp>
    </p:spTree>
    <p:extLst>
      <p:ext uri="{BB962C8B-B14F-4D97-AF65-F5344CB8AC3E}">
        <p14:creationId xmlns:p14="http://schemas.microsoft.com/office/powerpoint/2010/main" val="2278822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5C0E7F-C299-8F4B-9A80-5CEEDCBD35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7312E87-ED8E-4C4B-A20D-4D3897E94A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E7C1C55-C9D6-D04C-B043-F4A4747B56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3F702D-BE29-774A-AF0A-28197D0EE180}" type="datetimeFigureOut">
              <a:rPr lang="en-US" smtClean="0"/>
              <a:t>5/26/2023</a:t>
            </a:fld>
            <a:endParaRPr lang="en-US"/>
          </a:p>
        </p:txBody>
      </p:sp>
      <p:sp>
        <p:nvSpPr>
          <p:cNvPr id="5" name="Footer Placeholder 4">
            <a:extLst>
              <a:ext uri="{FF2B5EF4-FFF2-40B4-BE49-F238E27FC236}">
                <a16:creationId xmlns:a16="http://schemas.microsoft.com/office/drawing/2014/main" id="{204E2EEC-9BC3-014C-A11E-F133AC5837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A6D7E6-C05E-4046-B87A-72D03534F0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27D36-84BB-9245-A8A0-8E314249641C}" type="slidenum">
              <a:rPr lang="en-US" smtClean="0"/>
              <a:t>‹#›</a:t>
            </a:fld>
            <a:endParaRPr lang="en-US"/>
          </a:p>
        </p:txBody>
      </p:sp>
    </p:spTree>
    <p:extLst>
      <p:ext uri="{BB962C8B-B14F-4D97-AF65-F5344CB8AC3E}">
        <p14:creationId xmlns:p14="http://schemas.microsoft.com/office/powerpoint/2010/main" val="3703214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https://unsplash.com/s/photos/social-justice?utm_source=unsplash&amp;utm_medium=referral&amp;utm_content=creditCopyText" TargetMode="External"/><Relationship Id="rId4" Type="http://schemas.openxmlformats.org/officeDocument/2006/relationships/hyperlink" Target="https://unsplash.com/@kaleamorgan?utm_source=unsplash&amp;utm_medium=referral&amp;utm_content=creditCopyText"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unsplash.com/@aaronburden?utm_source=unsplash&amp;utm_medium=referral&amp;utm_content=creditCopyText"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hyperlink" Target="https://unsplash.com/s/photos/reading-bible?utm_source=unsplash&amp;utm_medium=referral&amp;utm_content=creditCopyText"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s://www.dreamstime.com/awcnz62_info"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embed/zRwt25M5nGw?autoplay=1"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youtube.com/embed/MDUcnB5U_oM?autoplay=1"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embed/BEhsS8mKYeM?autoplay=1"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unsplash.com/@aaronburden?utm_source=unsplash&amp;utm_medium=referral&amp;utm_content=creditCopyText"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hyperlink" Target="https://unsplash.com/s/photos/reading-bible?utm_source=unsplash&amp;utm_medium=referral&amp;utm_content=creditCopyText"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SExJ9od-0zQ?autoplay=1"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embed/hNS_D-pw8y4?autoplay=1"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www.biblegateway.com/passage/?search=1+john+4%3A16-21&amp;version=NRSV"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embed/pBYp8Ke8YmU?autoplay=1"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embed/QlnM-YAKV0M?autoplay=1"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youtube.com/embed/8eWO-R2IvjI?autoplay=1"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youtube.com/embed/4FPaWfjO7ag?autoplay=1"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youtube.com/embed/LSG0JIp5WX8?autoplay=1"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youtube.com/embed/FaEIJm_sT6Y?autoplay=1"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youtube.com/embed/jPJCgj3dbZ0?autoplay=1"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youtube.com/embed/bIkcWU5Ym1Y?autoplay=1"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2223D"/>
        </a:solidFill>
        <a:effectLst/>
      </p:bgPr>
    </p:bg>
    <p:spTree>
      <p:nvGrpSpPr>
        <p:cNvPr id="1" name=""/>
        <p:cNvGrpSpPr/>
        <p:nvPr/>
      </p:nvGrpSpPr>
      <p:grpSpPr>
        <a:xfrm>
          <a:off x="0" y="0"/>
          <a:ext cx="0" cy="0"/>
          <a:chOff x="0" y="0"/>
          <a:chExt cx="0" cy="0"/>
        </a:xfrm>
      </p:grpSpPr>
      <p:pic>
        <p:nvPicPr>
          <p:cNvPr id="3" name="Picture 2"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2"/>
          <a:stretch>
            <a:fillRect/>
          </a:stretch>
        </p:blipFill>
        <p:spPr>
          <a:xfrm>
            <a:off x="6725223" y="1414299"/>
            <a:ext cx="4807964" cy="4029401"/>
          </a:xfrm>
          <a:prstGeom prst="rect">
            <a:avLst/>
          </a:prstGeom>
        </p:spPr>
      </p:pic>
      <p:sp>
        <p:nvSpPr>
          <p:cNvPr id="2" name="TextBox 1">
            <a:extLst>
              <a:ext uri="{FF2B5EF4-FFF2-40B4-BE49-F238E27FC236}">
                <a16:creationId xmlns:a16="http://schemas.microsoft.com/office/drawing/2014/main" id="{B08616D7-692B-BD4E-AD50-C9081AB87FCD}"/>
              </a:ext>
            </a:extLst>
          </p:cNvPr>
          <p:cNvSpPr txBox="1"/>
          <p:nvPr/>
        </p:nvSpPr>
        <p:spPr>
          <a:xfrm>
            <a:off x="658813" y="874420"/>
            <a:ext cx="5859974" cy="5093702"/>
          </a:xfrm>
          <a:prstGeom prst="rect">
            <a:avLst/>
          </a:prstGeom>
          <a:noFill/>
        </p:spPr>
        <p:txBody>
          <a:bodyPr wrap="square" rtlCol="0" anchor="ctr">
            <a:spAutoFit/>
          </a:bodyPr>
          <a:lstStyle/>
          <a:p>
            <a:r>
              <a:rPr lang="en-GB" sz="4800" dirty="0">
                <a:solidFill>
                  <a:schemeClr val="bg1">
                    <a:lumMod val="95000"/>
                  </a:schemeClr>
                </a:solidFill>
                <a:latin typeface="Franklin Gothic Book" panose="020B0503020102020204" pitchFamily="34" charset="0"/>
              </a:rPr>
              <a:t>Strategy for Justice Dignity and Solidarity</a:t>
            </a:r>
          </a:p>
          <a:p>
            <a:endParaRPr lang="en-GB" sz="3200" dirty="0">
              <a:solidFill>
                <a:schemeClr val="bg1">
                  <a:lumMod val="95000"/>
                </a:schemeClr>
              </a:solidFill>
              <a:latin typeface="Franklin Gothic Book" panose="020B0503020102020204" pitchFamily="34" charset="0"/>
            </a:endParaRPr>
          </a:p>
          <a:p>
            <a:pPr>
              <a:spcAft>
                <a:spcPts val="600"/>
              </a:spcAft>
            </a:pPr>
            <a:endParaRPr lang="en-GB" sz="4800" dirty="0">
              <a:solidFill>
                <a:schemeClr val="bg1">
                  <a:lumMod val="95000"/>
                </a:schemeClr>
              </a:solidFill>
              <a:latin typeface="Franklin Gothic Book" panose="020B0503020102020204" pitchFamily="34" charset="0"/>
            </a:endParaRPr>
          </a:p>
          <a:p>
            <a:pPr>
              <a:spcAft>
                <a:spcPts val="600"/>
              </a:spcAft>
            </a:pPr>
            <a:r>
              <a:rPr lang="en-GB" sz="4800" dirty="0" smtClean="0">
                <a:solidFill>
                  <a:schemeClr val="bg1">
                    <a:lumMod val="95000"/>
                  </a:schemeClr>
                </a:solidFill>
                <a:latin typeface="Franklin Gothic Book" panose="020B0503020102020204" pitchFamily="34" charset="0"/>
              </a:rPr>
              <a:t>Equality, Diversity and Inclusion Training Module</a:t>
            </a:r>
            <a:endParaRPr lang="en-GB" sz="4800" dirty="0">
              <a:solidFill>
                <a:schemeClr val="bg1">
                  <a:lumMod val="95000"/>
                </a:schemeClr>
              </a:solidFill>
              <a:latin typeface="Franklin Gothic Book" panose="020B0503020102020204" pitchFamily="34" charset="0"/>
            </a:endParaRPr>
          </a:p>
        </p:txBody>
      </p:sp>
    </p:spTree>
    <p:extLst>
      <p:ext uri="{BB962C8B-B14F-4D97-AF65-F5344CB8AC3E}">
        <p14:creationId xmlns:p14="http://schemas.microsoft.com/office/powerpoint/2010/main" val="922097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sp>
        <p:nvSpPr>
          <p:cNvPr id="2" name="TextBox 1"/>
          <p:cNvSpPr txBox="1"/>
          <p:nvPr/>
        </p:nvSpPr>
        <p:spPr>
          <a:xfrm>
            <a:off x="188227" y="195492"/>
            <a:ext cx="11477296" cy="6555641"/>
          </a:xfrm>
          <a:prstGeom prst="rect">
            <a:avLst/>
          </a:prstGeom>
          <a:noFill/>
        </p:spPr>
        <p:txBody>
          <a:bodyPr wrap="square" rtlCol="0">
            <a:spAutoFit/>
          </a:bodyPr>
          <a:lstStyle/>
          <a:p>
            <a:pPr fontAlgn="base"/>
            <a:r>
              <a:rPr lang="en-GB" sz="2800" b="1" dirty="0" smtClean="0"/>
              <a:t>We </a:t>
            </a:r>
            <a:r>
              <a:rPr lang="en-GB" sz="2800" b="1" dirty="0"/>
              <a:t>invite you to pray</a:t>
            </a:r>
            <a:r>
              <a:rPr lang="en-GB" sz="2800" b="1" dirty="0" smtClean="0"/>
              <a:t>:</a:t>
            </a:r>
          </a:p>
          <a:p>
            <a:pPr fontAlgn="base"/>
            <a:endParaRPr lang="en-GB" sz="2800" dirty="0"/>
          </a:p>
          <a:p>
            <a:pPr fontAlgn="base"/>
            <a:r>
              <a:rPr lang="en-GB" sz="2800" b="1" dirty="0">
                <a:solidFill>
                  <a:srgbClr val="002060"/>
                </a:solidFill>
              </a:rPr>
              <a:t>God, we come to you and you welcome us. Some of us are tired and others are bristling with energy. </a:t>
            </a:r>
            <a:r>
              <a:rPr lang="en-GB" sz="2800" b="1" dirty="0">
                <a:solidFill>
                  <a:srgbClr val="7030A0"/>
                </a:solidFill>
              </a:rPr>
              <a:t>Your love upholds each one of us.</a:t>
            </a:r>
          </a:p>
          <a:p>
            <a:pPr fontAlgn="base"/>
            <a:r>
              <a:rPr lang="en-GB" sz="2800" b="1" dirty="0">
                <a:solidFill>
                  <a:srgbClr val="002060"/>
                </a:solidFill>
              </a:rPr>
              <a:t>God, we come to you and you welcome us. Some of us exploring doubts, and others filled with certainty. </a:t>
            </a:r>
            <a:r>
              <a:rPr lang="en-GB" sz="2800" b="1" dirty="0">
                <a:solidFill>
                  <a:srgbClr val="7030A0"/>
                </a:solidFill>
              </a:rPr>
              <a:t>Your love inspires each one of us.</a:t>
            </a:r>
          </a:p>
          <a:p>
            <a:pPr fontAlgn="base"/>
            <a:r>
              <a:rPr lang="en-GB" sz="2800" b="1" dirty="0">
                <a:solidFill>
                  <a:srgbClr val="002060"/>
                </a:solidFill>
              </a:rPr>
              <a:t>God, we come to you and you welcome us. Some of us at peace, and others itching with anxiety. </a:t>
            </a:r>
            <a:r>
              <a:rPr lang="en-GB" sz="2800" b="1" dirty="0">
                <a:solidFill>
                  <a:srgbClr val="7030A0"/>
                </a:solidFill>
              </a:rPr>
              <a:t>Your love calms each one of us.</a:t>
            </a:r>
          </a:p>
          <a:p>
            <a:pPr fontAlgn="base"/>
            <a:r>
              <a:rPr lang="en-GB" sz="2800" b="1" dirty="0">
                <a:solidFill>
                  <a:srgbClr val="002060"/>
                </a:solidFill>
              </a:rPr>
              <a:t>God, we come to you and you welcome us. Some of us knowing joy, and others in pain. </a:t>
            </a:r>
            <a:r>
              <a:rPr lang="en-GB" sz="2800" b="1" dirty="0">
                <a:solidFill>
                  <a:srgbClr val="7030A0"/>
                </a:solidFill>
              </a:rPr>
              <a:t>Your love reaches out to each one of us.</a:t>
            </a:r>
          </a:p>
          <a:p>
            <a:pPr fontAlgn="base"/>
            <a:r>
              <a:rPr lang="en-GB" sz="2800" b="1" dirty="0">
                <a:solidFill>
                  <a:srgbClr val="002060"/>
                </a:solidFill>
              </a:rPr>
              <a:t>God, we come to you and you welcome us. </a:t>
            </a:r>
            <a:r>
              <a:rPr lang="en-GB" sz="2800" b="1" dirty="0">
                <a:solidFill>
                  <a:srgbClr val="7030A0"/>
                </a:solidFill>
              </a:rPr>
              <a:t>You search us, and you know us. </a:t>
            </a:r>
            <a:r>
              <a:rPr lang="en-GB" sz="2800" b="1" dirty="0">
                <a:solidFill>
                  <a:srgbClr val="002060"/>
                </a:solidFill>
              </a:rPr>
              <a:t>Each of us fearfully and wonderfully made. Each of us bearing your image. Each of us celebrating your love!</a:t>
            </a:r>
          </a:p>
          <a:p>
            <a:pPr fontAlgn="base"/>
            <a:r>
              <a:rPr lang="en-GB" sz="2800" b="1" dirty="0">
                <a:solidFill>
                  <a:srgbClr val="7030A0"/>
                </a:solidFill>
              </a:rPr>
              <a:t>Thank you </a:t>
            </a:r>
            <a:r>
              <a:rPr lang="en-GB" sz="2800" b="1" dirty="0" smtClean="0">
                <a:solidFill>
                  <a:srgbClr val="7030A0"/>
                </a:solidFill>
              </a:rPr>
              <a:t>God.  Amen.</a:t>
            </a:r>
            <a:endParaRPr lang="en-GB" sz="2800" b="1" dirty="0">
              <a:solidFill>
                <a:srgbClr val="7030A0"/>
              </a:solidFill>
            </a:endParaRPr>
          </a:p>
          <a:p>
            <a:pPr fontAlgn="base"/>
            <a:r>
              <a:rPr lang="en-GB" sz="2800" dirty="0"/>
              <a:t>	</a:t>
            </a:r>
            <a:r>
              <a:rPr lang="en-GB" sz="2800" dirty="0" smtClean="0"/>
              <a:t>							Liam</a:t>
            </a:r>
            <a:endParaRPr lang="en-GB" sz="2800" dirty="0"/>
          </a:p>
        </p:txBody>
      </p:sp>
    </p:spTree>
    <p:extLst>
      <p:ext uri="{BB962C8B-B14F-4D97-AF65-F5344CB8AC3E}">
        <p14:creationId xmlns:p14="http://schemas.microsoft.com/office/powerpoint/2010/main" val="140340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2223D"/>
        </a:solidFill>
        <a:effectLst/>
      </p:bgPr>
    </p:bg>
    <p:spTree>
      <p:nvGrpSpPr>
        <p:cNvPr id="1" name=""/>
        <p:cNvGrpSpPr/>
        <p:nvPr/>
      </p:nvGrpSpPr>
      <p:grpSpPr>
        <a:xfrm>
          <a:off x="0" y="0"/>
          <a:ext cx="0" cy="0"/>
          <a:chOff x="0" y="0"/>
          <a:chExt cx="0" cy="0"/>
        </a:xfrm>
      </p:grpSpPr>
      <p:pic>
        <p:nvPicPr>
          <p:cNvPr id="3" name="Picture 2"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2"/>
          <a:stretch>
            <a:fillRect/>
          </a:stretch>
        </p:blipFill>
        <p:spPr>
          <a:xfrm>
            <a:off x="6725223" y="1414299"/>
            <a:ext cx="4807964" cy="4029401"/>
          </a:xfrm>
          <a:prstGeom prst="rect">
            <a:avLst/>
          </a:prstGeom>
        </p:spPr>
      </p:pic>
      <p:sp>
        <p:nvSpPr>
          <p:cNvPr id="2" name="TextBox 1">
            <a:extLst>
              <a:ext uri="{FF2B5EF4-FFF2-40B4-BE49-F238E27FC236}">
                <a16:creationId xmlns:a16="http://schemas.microsoft.com/office/drawing/2014/main" id="{B08616D7-692B-BD4E-AD50-C9081AB87FCD}"/>
              </a:ext>
            </a:extLst>
          </p:cNvPr>
          <p:cNvSpPr txBox="1"/>
          <p:nvPr/>
        </p:nvSpPr>
        <p:spPr>
          <a:xfrm>
            <a:off x="658812" y="874420"/>
            <a:ext cx="7158412" cy="5093702"/>
          </a:xfrm>
          <a:prstGeom prst="rect">
            <a:avLst/>
          </a:prstGeom>
          <a:noFill/>
        </p:spPr>
        <p:txBody>
          <a:bodyPr wrap="square" rtlCol="0" anchor="ctr">
            <a:spAutoFit/>
          </a:bodyPr>
          <a:lstStyle/>
          <a:p>
            <a:r>
              <a:rPr lang="en-GB" sz="4800" dirty="0">
                <a:solidFill>
                  <a:schemeClr val="bg1">
                    <a:lumMod val="95000"/>
                  </a:schemeClr>
                </a:solidFill>
                <a:latin typeface="Franklin Gothic Book" panose="020B0503020102020204" pitchFamily="34" charset="0"/>
              </a:rPr>
              <a:t>Strategy for </a:t>
            </a:r>
            <a:r>
              <a:rPr lang="en-GB" sz="4800" dirty="0" smtClean="0">
                <a:solidFill>
                  <a:schemeClr val="bg1">
                    <a:lumMod val="95000"/>
                  </a:schemeClr>
                </a:solidFill>
                <a:latin typeface="Franklin Gothic Book" panose="020B0503020102020204" pitchFamily="34" charset="0"/>
              </a:rPr>
              <a:t>Justice</a:t>
            </a:r>
          </a:p>
          <a:p>
            <a:r>
              <a:rPr lang="en-GB" sz="4800" dirty="0" smtClean="0">
                <a:solidFill>
                  <a:schemeClr val="bg1">
                    <a:lumMod val="95000"/>
                  </a:schemeClr>
                </a:solidFill>
                <a:latin typeface="Franklin Gothic Book" panose="020B0503020102020204" pitchFamily="34" charset="0"/>
              </a:rPr>
              <a:t>Dignity </a:t>
            </a:r>
            <a:r>
              <a:rPr lang="en-GB" sz="4800" dirty="0">
                <a:solidFill>
                  <a:schemeClr val="bg1">
                    <a:lumMod val="95000"/>
                  </a:schemeClr>
                </a:solidFill>
                <a:latin typeface="Franklin Gothic Book" panose="020B0503020102020204" pitchFamily="34" charset="0"/>
              </a:rPr>
              <a:t>and Solidarity</a:t>
            </a:r>
          </a:p>
          <a:p>
            <a:endParaRPr lang="en-GB" sz="3200" dirty="0">
              <a:solidFill>
                <a:schemeClr val="bg1">
                  <a:lumMod val="95000"/>
                </a:schemeClr>
              </a:solidFill>
              <a:latin typeface="Franklin Gothic Book" panose="020B0503020102020204" pitchFamily="34" charset="0"/>
            </a:endParaRPr>
          </a:p>
          <a:p>
            <a:pPr>
              <a:spcAft>
                <a:spcPts val="600"/>
              </a:spcAft>
            </a:pPr>
            <a:endParaRPr lang="en-GB" sz="4800" dirty="0">
              <a:solidFill>
                <a:schemeClr val="bg1">
                  <a:lumMod val="95000"/>
                </a:schemeClr>
              </a:solidFill>
              <a:latin typeface="Franklin Gothic Book" panose="020B0503020102020204" pitchFamily="34" charset="0"/>
            </a:endParaRPr>
          </a:p>
          <a:p>
            <a:pPr>
              <a:spcAft>
                <a:spcPts val="600"/>
              </a:spcAft>
            </a:pPr>
            <a:r>
              <a:rPr lang="en-GB" sz="4800" dirty="0" smtClean="0">
                <a:solidFill>
                  <a:schemeClr val="bg1">
                    <a:lumMod val="95000"/>
                  </a:schemeClr>
                </a:solidFill>
                <a:latin typeface="Franklin Gothic Book" panose="020B0503020102020204" pitchFamily="34" charset="0"/>
              </a:rPr>
              <a:t>Module 2: Why is this important for the Methodist Church?</a:t>
            </a:r>
            <a:endParaRPr lang="en-GB" sz="4800" dirty="0">
              <a:solidFill>
                <a:schemeClr val="bg1">
                  <a:lumMod val="95000"/>
                </a:schemeClr>
              </a:solidFill>
              <a:latin typeface="Franklin Gothic Book" panose="020B0503020102020204" pitchFamily="34" charset="0"/>
            </a:endParaRPr>
          </a:p>
        </p:txBody>
      </p:sp>
    </p:spTree>
    <p:extLst>
      <p:ext uri="{BB962C8B-B14F-4D97-AF65-F5344CB8AC3E}">
        <p14:creationId xmlns:p14="http://schemas.microsoft.com/office/powerpoint/2010/main" val="2230652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pic>
        <p:nvPicPr>
          <p:cNvPr id="1026" name="Picture 2" descr="Banner at protest march, reading &quot;If you are free you need to free somebody else. If you have some power your job is to empower somebody else&quot;" title="Protest march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4117" y="281928"/>
            <a:ext cx="8262415" cy="549911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24271" y="5938182"/>
            <a:ext cx="3942105" cy="388696"/>
          </a:xfrm>
          <a:prstGeom prst="rect">
            <a:avLst/>
          </a:prstGeom>
        </p:spPr>
        <p:txBody>
          <a:bodyPr wrap="none">
            <a:spAutoFit/>
          </a:bodyPr>
          <a:lstStyle/>
          <a:p>
            <a:pPr>
              <a:lnSpc>
                <a:spcPct val="107000"/>
              </a:lnSpc>
              <a:spcAft>
                <a:spcPts val="800"/>
              </a:spcAft>
            </a:pPr>
            <a:r>
              <a:rPr lang="en-GB" dirty="0">
                <a:solidFill>
                  <a:srgbClr val="111111"/>
                </a:solidFill>
                <a:latin typeface="Helvetica" panose="020B0604020202020204" pitchFamily="34" charset="0"/>
                <a:ea typeface="Calibri" panose="020F0502020204030204" pitchFamily="34" charset="0"/>
                <a:cs typeface="Times New Roman" panose="02020603050405020304" pitchFamily="18" charset="0"/>
              </a:rPr>
              <a:t>Photo by </a:t>
            </a:r>
            <a:r>
              <a:rPr lang="en-GB" u="sng" dirty="0" err="1">
                <a:solidFill>
                  <a:srgbClr val="767676"/>
                </a:solidFill>
                <a:latin typeface="Helvetica" panose="020B0604020202020204" pitchFamily="34" charset="0"/>
                <a:ea typeface="Calibri" panose="020F0502020204030204" pitchFamily="34" charset="0"/>
                <a:cs typeface="Times New Roman" panose="02020603050405020304" pitchFamily="18" charset="0"/>
                <a:hlinkClick r:id="rId4"/>
              </a:rPr>
              <a:t>Kalea</a:t>
            </a:r>
            <a:r>
              <a:rPr lang="en-GB" u="sng" dirty="0">
                <a:solidFill>
                  <a:srgbClr val="767676"/>
                </a:solidFill>
                <a:latin typeface="Helvetica" panose="020B0604020202020204" pitchFamily="34" charset="0"/>
                <a:ea typeface="Calibri" panose="020F0502020204030204" pitchFamily="34" charset="0"/>
                <a:cs typeface="Times New Roman" panose="02020603050405020304" pitchFamily="18" charset="0"/>
                <a:hlinkClick r:id="rId4"/>
              </a:rPr>
              <a:t> Morgan</a:t>
            </a:r>
            <a:r>
              <a:rPr lang="en-GB"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on </a:t>
            </a:r>
            <a:r>
              <a:rPr lang="en-GB" u="sng" dirty="0" err="1">
                <a:solidFill>
                  <a:srgbClr val="767676"/>
                </a:solidFill>
                <a:latin typeface="Helvetica" panose="020B0604020202020204" pitchFamily="34" charset="0"/>
                <a:ea typeface="Calibri" panose="020F0502020204030204" pitchFamily="34" charset="0"/>
                <a:cs typeface="Times New Roman" panose="02020603050405020304" pitchFamily="18" charset="0"/>
                <a:hlinkClick r:id="rId5"/>
              </a:rPr>
              <a:t>Unsplash</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1695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sp>
        <p:nvSpPr>
          <p:cNvPr id="3" name="Rectangle 2"/>
          <p:cNvSpPr/>
          <p:nvPr/>
        </p:nvSpPr>
        <p:spPr>
          <a:xfrm>
            <a:off x="878541" y="573741"/>
            <a:ext cx="10112188" cy="453614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r>
              <a:rPr lang="en-GB" sz="3200" dirty="0">
                <a:solidFill>
                  <a:schemeClr val="tx1"/>
                </a:solidFill>
              </a:rPr>
              <a:t>"I feel part of a movement that is bravely lifting heads towards God, being given the chance to speak out against injustice and for my words to have been heard and understood. The nature of my heart has been felt, not the colour of my skin. For once in my UK Church life, I feel the warmth of hope in reality and not just silently in my heart."</a:t>
            </a:r>
          </a:p>
          <a:p>
            <a:pPr algn="r" fontAlgn="base"/>
            <a:endParaRPr lang="en-GB" sz="3200" dirty="0" smtClean="0">
              <a:solidFill>
                <a:schemeClr val="tx1"/>
              </a:solidFill>
            </a:endParaRPr>
          </a:p>
          <a:p>
            <a:pPr algn="r" fontAlgn="base"/>
            <a:r>
              <a:rPr lang="en-GB" sz="3200" dirty="0" smtClean="0">
                <a:solidFill>
                  <a:schemeClr val="tx1"/>
                </a:solidFill>
              </a:rPr>
              <a:t>(</a:t>
            </a:r>
            <a:r>
              <a:rPr lang="en-GB" sz="3200" dirty="0">
                <a:solidFill>
                  <a:schemeClr val="tx1"/>
                </a:solidFill>
              </a:rPr>
              <a:t>A Methodist in "Why does this matter")</a:t>
            </a:r>
          </a:p>
        </p:txBody>
      </p:sp>
    </p:spTree>
    <p:extLst>
      <p:ext uri="{BB962C8B-B14F-4D97-AF65-F5344CB8AC3E}">
        <p14:creationId xmlns:p14="http://schemas.microsoft.com/office/powerpoint/2010/main" val="2796060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sp>
        <p:nvSpPr>
          <p:cNvPr id="2" name="Rectangle 1"/>
          <p:cNvSpPr>
            <a:spLocks noChangeArrowheads="1"/>
          </p:cNvSpPr>
          <p:nvPr/>
        </p:nvSpPr>
        <p:spPr bwMode="auto">
          <a:xfrm>
            <a:off x="157722" y="585783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3C3C3C"/>
                </a:solidFill>
                <a:effectLst/>
                <a:latin typeface="Open Sans"/>
              </a:rPr>
              <a:t>  </a:t>
            </a:r>
            <a:endParaRPr kumimoji="0" lang="en-US" altLang="en-US"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3C3C3C"/>
                </a:solidFill>
                <a:effectLst/>
                <a:latin typeface="Open Sans"/>
              </a:rPr>
              <a:t>Photo by </a:t>
            </a:r>
            <a:r>
              <a:rPr kumimoji="0" lang="en-US" altLang="en-US" sz="1200" b="0" i="0" u="none" strike="noStrike" cap="none" normalizeH="0" baseline="0" dirty="0" smtClean="0">
                <a:ln>
                  <a:noFill/>
                </a:ln>
                <a:solidFill>
                  <a:srgbClr val="1D9DD9"/>
                </a:solidFill>
                <a:effectLst/>
                <a:latin typeface="Open Sans"/>
                <a:hlinkClick r:id="rId3"/>
              </a:rPr>
              <a:t>Aaron Burden</a:t>
            </a:r>
            <a:r>
              <a:rPr kumimoji="0" lang="en-US" altLang="en-US" sz="1200" b="0" i="0" u="none" strike="noStrike" cap="none" normalizeH="0" baseline="0" dirty="0" smtClean="0">
                <a:ln>
                  <a:noFill/>
                </a:ln>
                <a:solidFill>
                  <a:srgbClr val="3C3C3C"/>
                </a:solidFill>
                <a:effectLst/>
                <a:latin typeface="Open Sans"/>
              </a:rPr>
              <a:t> on </a:t>
            </a:r>
            <a:r>
              <a:rPr kumimoji="0" lang="en-US" altLang="en-US" sz="1200" b="0" i="0" u="none" strike="noStrike" cap="none" normalizeH="0" baseline="0" dirty="0" err="1" smtClean="0">
                <a:ln>
                  <a:noFill/>
                </a:ln>
                <a:solidFill>
                  <a:srgbClr val="1D9DD9"/>
                </a:solidFill>
                <a:effectLst/>
                <a:latin typeface="Open Sans"/>
                <a:hlinkClick r:id="rId4"/>
              </a:rPr>
              <a:t>Unsplash</a:t>
            </a:r>
            <a:endParaRPr kumimoji="0" lang="en-US" altLang="en-US" sz="20200" b="0" i="0" u="none" strike="noStrike" cap="none" normalizeH="0" baseline="0" dirty="0" smtClean="0">
              <a:ln>
                <a:noFill/>
              </a:ln>
              <a:solidFill>
                <a:srgbClr val="3C3C3C"/>
              </a:solidFill>
              <a:effectLst/>
              <a:latin typeface="Open Sans"/>
            </a:endParaRPr>
          </a:p>
        </p:txBody>
      </p:sp>
      <p:pic>
        <p:nvPicPr>
          <p:cNvPr id="3074" name="Picture 2" descr="Silhouette of a child reading" title="Read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9458" y="119570"/>
            <a:ext cx="7655859" cy="5737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958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sp>
        <p:nvSpPr>
          <p:cNvPr id="2" name="Rectangle 1"/>
          <p:cNvSpPr/>
          <p:nvPr/>
        </p:nvSpPr>
        <p:spPr>
          <a:xfrm>
            <a:off x="197224" y="335846"/>
            <a:ext cx="11743764" cy="5509200"/>
          </a:xfrm>
          <a:prstGeom prst="rect">
            <a:avLst/>
          </a:prstGeom>
        </p:spPr>
        <p:txBody>
          <a:bodyPr wrap="square">
            <a:spAutoFit/>
          </a:bodyPr>
          <a:lstStyle/>
          <a:p>
            <a:pPr fontAlgn="base"/>
            <a:r>
              <a:rPr lang="en-US" sz="3200" b="1" dirty="0" smtClean="0">
                <a:solidFill>
                  <a:srgbClr val="313131"/>
                </a:solidFill>
                <a:latin typeface="Arial" panose="020B0604020202020204" pitchFamily="34" charset="0"/>
                <a:cs typeface="Arial" panose="020B0604020202020204" pitchFamily="34" charset="0"/>
              </a:rPr>
              <a:t>What the church says:</a:t>
            </a:r>
          </a:p>
          <a:p>
            <a:pPr algn="just" fontAlgn="base"/>
            <a:endParaRPr lang="en-US" sz="3200" dirty="0">
              <a:solidFill>
                <a:srgbClr val="313131"/>
              </a:solidFill>
              <a:latin typeface="Arial" panose="020B0604020202020204" pitchFamily="34" charset="0"/>
              <a:cs typeface="Arial" panose="020B0604020202020204" pitchFamily="34" charset="0"/>
            </a:endParaRPr>
          </a:p>
          <a:p>
            <a:pPr algn="just" fontAlgn="base"/>
            <a:r>
              <a:rPr lang="en-US" sz="3200" dirty="0" smtClean="0">
                <a:solidFill>
                  <a:srgbClr val="313131"/>
                </a:solidFill>
                <a:latin typeface="Arial" panose="020B0604020202020204" pitchFamily="34" charset="0"/>
                <a:cs typeface="Arial" panose="020B0604020202020204" pitchFamily="34" charset="0"/>
              </a:rPr>
              <a:t>Our </a:t>
            </a:r>
            <a:r>
              <a:rPr lang="en-US" sz="3200" dirty="0">
                <a:solidFill>
                  <a:srgbClr val="313131"/>
                </a:solidFill>
                <a:latin typeface="Arial" panose="020B0604020202020204" pitchFamily="34" charset="0"/>
                <a:cs typeface="Arial" panose="020B0604020202020204" pitchFamily="34" charset="0"/>
              </a:rPr>
              <a:t>unity is not found in our intrinsic nature, but through our common redemption in Jesus Christ</a:t>
            </a:r>
            <a:r>
              <a:rPr lang="en-US" sz="3200" dirty="0" smtClean="0">
                <a:solidFill>
                  <a:srgbClr val="313131"/>
                </a:solidFill>
                <a:latin typeface="Arial" panose="020B0604020202020204" pitchFamily="34" charset="0"/>
                <a:cs typeface="Arial" panose="020B0604020202020204" pitchFamily="34" charset="0"/>
              </a:rPr>
              <a:t>.</a:t>
            </a:r>
          </a:p>
          <a:p>
            <a:pPr algn="just" fontAlgn="base"/>
            <a:endParaRPr lang="en-US" sz="3200" dirty="0" smtClean="0">
              <a:solidFill>
                <a:srgbClr val="313131"/>
              </a:solidFill>
              <a:latin typeface="Arial" panose="020B0604020202020204" pitchFamily="34" charset="0"/>
              <a:cs typeface="Arial" panose="020B0604020202020204" pitchFamily="34" charset="0"/>
            </a:endParaRPr>
          </a:p>
          <a:p>
            <a:pPr algn="just" fontAlgn="base"/>
            <a:r>
              <a:rPr lang="en-US" sz="3200" dirty="0" smtClean="0">
                <a:solidFill>
                  <a:srgbClr val="313131"/>
                </a:solidFill>
                <a:latin typeface="Arial" panose="020B0604020202020204" pitchFamily="34" charset="0"/>
                <a:cs typeface="Arial" panose="020B0604020202020204" pitchFamily="34" charset="0"/>
              </a:rPr>
              <a:t>God’s </a:t>
            </a:r>
            <a:r>
              <a:rPr lang="en-US" sz="3200" dirty="0">
                <a:solidFill>
                  <a:srgbClr val="313131"/>
                </a:solidFill>
                <a:latin typeface="Arial" panose="020B0604020202020204" pitchFamily="34" charset="0"/>
                <a:cs typeface="Arial" panose="020B0604020202020204" pitchFamily="34" charset="0"/>
              </a:rPr>
              <a:t>loving, transforming </a:t>
            </a:r>
            <a:r>
              <a:rPr lang="en-US" sz="3200" dirty="0" smtClean="0">
                <a:solidFill>
                  <a:srgbClr val="313131"/>
                </a:solidFill>
                <a:latin typeface="Arial" panose="020B0604020202020204" pitchFamily="34" charset="0"/>
                <a:cs typeface="Arial" panose="020B0604020202020204" pitchFamily="34" charset="0"/>
              </a:rPr>
              <a:t>presence helps </a:t>
            </a:r>
            <a:r>
              <a:rPr lang="en-US" sz="3200" dirty="0">
                <a:solidFill>
                  <a:srgbClr val="313131"/>
                </a:solidFill>
                <a:latin typeface="Arial" panose="020B0604020202020204" pitchFamily="34" charset="0"/>
                <a:cs typeface="Arial" panose="020B0604020202020204" pitchFamily="34" charset="0"/>
              </a:rPr>
              <a:t>us to grow and become the people God intended, </a:t>
            </a:r>
            <a:r>
              <a:rPr lang="en-US" sz="3200" dirty="0" smtClean="0">
                <a:solidFill>
                  <a:srgbClr val="313131"/>
                </a:solidFill>
                <a:latin typeface="Arial" panose="020B0604020202020204" pitchFamily="34" charset="0"/>
                <a:cs typeface="Arial" panose="020B0604020202020204" pitchFamily="34" charset="0"/>
              </a:rPr>
              <a:t>deepening </a:t>
            </a:r>
            <a:r>
              <a:rPr lang="en-US" sz="3200" dirty="0">
                <a:solidFill>
                  <a:srgbClr val="313131"/>
                </a:solidFill>
                <a:latin typeface="Arial" panose="020B0604020202020204" pitchFamily="34" charset="0"/>
                <a:cs typeface="Arial" panose="020B0604020202020204" pitchFamily="34" charset="0"/>
              </a:rPr>
              <a:t>our knowledge and love of God, and showing that love through the ways in which we live our </a:t>
            </a:r>
            <a:r>
              <a:rPr lang="en-US" sz="3200" dirty="0" smtClean="0">
                <a:solidFill>
                  <a:srgbClr val="313131"/>
                </a:solidFill>
                <a:latin typeface="Arial" panose="020B0604020202020204" pitchFamily="34" charset="0"/>
                <a:cs typeface="Arial" panose="020B0604020202020204" pitchFamily="34" charset="0"/>
              </a:rPr>
              <a:t>lives.</a:t>
            </a:r>
          </a:p>
          <a:p>
            <a:pPr algn="just" fontAlgn="base"/>
            <a:endParaRPr lang="en-US" sz="3200" dirty="0">
              <a:solidFill>
                <a:srgbClr val="313131"/>
              </a:solidFill>
              <a:latin typeface="Arial" panose="020B0604020202020204" pitchFamily="34" charset="0"/>
              <a:cs typeface="Arial" panose="020B0604020202020204" pitchFamily="34" charset="0"/>
            </a:endParaRPr>
          </a:p>
          <a:p>
            <a:pPr algn="just" fontAlgn="base"/>
            <a:r>
              <a:rPr lang="en-US" sz="3200" dirty="0" smtClean="0">
                <a:solidFill>
                  <a:srgbClr val="313131"/>
                </a:solidFill>
                <a:latin typeface="Arial" panose="020B0604020202020204" pitchFamily="34" charset="0"/>
                <a:cs typeface="Arial" panose="020B0604020202020204" pitchFamily="34" charset="0"/>
              </a:rPr>
              <a:t>Part </a:t>
            </a:r>
            <a:r>
              <a:rPr lang="en-US" sz="3200" dirty="0">
                <a:solidFill>
                  <a:srgbClr val="313131"/>
                </a:solidFill>
                <a:latin typeface="Arial" panose="020B0604020202020204" pitchFamily="34" charset="0"/>
                <a:cs typeface="Arial" panose="020B0604020202020204" pitchFamily="34" charset="0"/>
              </a:rPr>
              <a:t>of the Church’s mission is its commitment to social </a:t>
            </a:r>
            <a:r>
              <a:rPr lang="en-US" sz="3200" dirty="0" smtClean="0">
                <a:solidFill>
                  <a:srgbClr val="313131"/>
                </a:solidFill>
                <a:latin typeface="Arial" panose="020B0604020202020204" pitchFamily="34" charset="0"/>
                <a:cs typeface="Arial" panose="020B0604020202020204" pitchFamily="34" charset="0"/>
              </a:rPr>
              <a:t>justice.</a:t>
            </a:r>
            <a:endParaRPr lang="en-US" sz="3200" dirty="0">
              <a:solidFill>
                <a:srgbClr val="31313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94317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sp>
        <p:nvSpPr>
          <p:cNvPr id="3" name="Rectangle 2"/>
          <p:cNvSpPr/>
          <p:nvPr/>
        </p:nvSpPr>
        <p:spPr>
          <a:xfrm>
            <a:off x="197224" y="335846"/>
            <a:ext cx="11743764" cy="6001643"/>
          </a:xfrm>
          <a:prstGeom prst="rect">
            <a:avLst/>
          </a:prstGeom>
        </p:spPr>
        <p:txBody>
          <a:bodyPr wrap="square">
            <a:spAutoFit/>
          </a:bodyPr>
          <a:lstStyle/>
          <a:p>
            <a:pPr fontAlgn="base"/>
            <a:r>
              <a:rPr lang="en-US" sz="3200" b="1" dirty="0" smtClean="0">
                <a:solidFill>
                  <a:srgbClr val="313131"/>
                </a:solidFill>
                <a:latin typeface="Arial" panose="020B0604020202020204" pitchFamily="34" charset="0"/>
                <a:cs typeface="Arial" panose="020B0604020202020204" pitchFamily="34" charset="0"/>
              </a:rPr>
              <a:t>Module 2 quiz:</a:t>
            </a:r>
          </a:p>
          <a:p>
            <a:pPr fontAlgn="base"/>
            <a:endParaRPr lang="en-US" sz="3200" b="1" dirty="0">
              <a:solidFill>
                <a:srgbClr val="313131"/>
              </a:solidFill>
              <a:latin typeface="Arial" panose="020B0604020202020204" pitchFamily="34" charset="0"/>
              <a:cs typeface="Arial" panose="020B0604020202020204" pitchFamily="34" charset="0"/>
            </a:endParaRPr>
          </a:p>
          <a:p>
            <a:pPr fontAlgn="base"/>
            <a:r>
              <a:rPr lang="en-US" sz="3200" b="1" dirty="0" smtClean="0">
                <a:solidFill>
                  <a:srgbClr val="313131"/>
                </a:solidFill>
                <a:latin typeface="Arial" panose="020B0604020202020204" pitchFamily="34" charset="0"/>
                <a:cs typeface="Arial" panose="020B0604020202020204" pitchFamily="34" charset="0"/>
              </a:rPr>
              <a:t>Question 1</a:t>
            </a:r>
          </a:p>
          <a:p>
            <a:pPr algn="just" fontAlgn="base"/>
            <a:endParaRPr lang="en-US" sz="3200" dirty="0">
              <a:solidFill>
                <a:srgbClr val="313131"/>
              </a:solidFill>
              <a:latin typeface="Arial" panose="020B0604020202020204" pitchFamily="34" charset="0"/>
              <a:cs typeface="Arial" panose="020B0604020202020204" pitchFamily="34" charset="0"/>
            </a:endParaRPr>
          </a:p>
          <a:p>
            <a:pPr fontAlgn="base"/>
            <a:r>
              <a:rPr lang="en-GB" sz="3200" dirty="0"/>
              <a:t>Why is Equality, Diversity and Inclusion important to the Methodist Church</a:t>
            </a:r>
            <a:r>
              <a:rPr lang="en-GB" sz="3200" dirty="0" smtClean="0"/>
              <a:t>? (select all that apply)</a:t>
            </a:r>
            <a:endParaRPr lang="en-GB" sz="3200" dirty="0"/>
          </a:p>
          <a:p>
            <a:pPr fontAlgn="base"/>
            <a:endParaRPr lang="en-GB" sz="3200" dirty="0" smtClean="0"/>
          </a:p>
          <a:p>
            <a:pPr marL="457200" indent="-457200" fontAlgn="base">
              <a:buFont typeface="Wingdings" panose="05000000000000000000" pitchFamily="2" charset="2"/>
              <a:buChar char="q"/>
            </a:pPr>
            <a:r>
              <a:rPr lang="en-GB" sz="3200" dirty="0" smtClean="0"/>
              <a:t>Part </a:t>
            </a:r>
            <a:r>
              <a:rPr lang="en-GB" sz="3200" dirty="0"/>
              <a:t>of the Church's mission is its commitment to social justice</a:t>
            </a:r>
          </a:p>
          <a:p>
            <a:pPr marL="457200" indent="-457200" fontAlgn="base">
              <a:buFont typeface="Wingdings" panose="05000000000000000000" pitchFamily="2" charset="2"/>
              <a:buChar char="q"/>
            </a:pPr>
            <a:r>
              <a:rPr lang="en-GB" sz="3200" dirty="0"/>
              <a:t>Because Jesus told us to love one another ... as I have loved you</a:t>
            </a:r>
          </a:p>
          <a:p>
            <a:pPr marL="457200" indent="-457200" fontAlgn="base">
              <a:buFont typeface="Wingdings" panose="05000000000000000000" pitchFamily="2" charset="2"/>
              <a:buChar char="q"/>
            </a:pPr>
            <a:r>
              <a:rPr lang="en-GB" sz="3200" dirty="0"/>
              <a:t>All humankind is made in God's image and is therefore worthy of dignity and respect</a:t>
            </a:r>
          </a:p>
          <a:p>
            <a:pPr marL="457200" indent="-457200" fontAlgn="base">
              <a:buFont typeface="Wingdings" panose="05000000000000000000" pitchFamily="2" charset="2"/>
              <a:buChar char="q"/>
            </a:pPr>
            <a:r>
              <a:rPr lang="en-GB" sz="3200" dirty="0"/>
              <a:t>Our behaviour needs to bear witness to our beliefs</a:t>
            </a:r>
          </a:p>
        </p:txBody>
      </p:sp>
    </p:spTree>
    <p:extLst>
      <p:ext uri="{BB962C8B-B14F-4D97-AF65-F5344CB8AC3E}">
        <p14:creationId xmlns:p14="http://schemas.microsoft.com/office/powerpoint/2010/main" val="3230205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sp>
        <p:nvSpPr>
          <p:cNvPr id="3" name="Rectangle 2"/>
          <p:cNvSpPr/>
          <p:nvPr/>
        </p:nvSpPr>
        <p:spPr>
          <a:xfrm>
            <a:off x="197224" y="335846"/>
            <a:ext cx="11743764" cy="4308872"/>
          </a:xfrm>
          <a:prstGeom prst="rect">
            <a:avLst/>
          </a:prstGeom>
        </p:spPr>
        <p:txBody>
          <a:bodyPr wrap="square">
            <a:spAutoFit/>
          </a:bodyPr>
          <a:lstStyle/>
          <a:p>
            <a:pPr fontAlgn="base"/>
            <a:r>
              <a:rPr lang="en-US" sz="3200" b="1" dirty="0" smtClean="0">
                <a:solidFill>
                  <a:srgbClr val="313131"/>
                </a:solidFill>
                <a:latin typeface="Arial" panose="020B0604020202020204" pitchFamily="34" charset="0"/>
                <a:cs typeface="Arial" panose="020B0604020202020204" pitchFamily="34" charset="0"/>
              </a:rPr>
              <a:t>Module 2 quiz:</a:t>
            </a:r>
          </a:p>
          <a:p>
            <a:pPr fontAlgn="base"/>
            <a:endParaRPr lang="en-US" sz="3200" b="1" dirty="0">
              <a:solidFill>
                <a:srgbClr val="313131"/>
              </a:solidFill>
              <a:latin typeface="Arial" panose="020B0604020202020204" pitchFamily="34" charset="0"/>
              <a:cs typeface="Arial" panose="020B0604020202020204" pitchFamily="34" charset="0"/>
            </a:endParaRPr>
          </a:p>
          <a:p>
            <a:pPr fontAlgn="base"/>
            <a:r>
              <a:rPr lang="en-US" sz="3200" b="1" dirty="0" smtClean="0">
                <a:solidFill>
                  <a:srgbClr val="313131"/>
                </a:solidFill>
                <a:latin typeface="Arial" panose="020B0604020202020204" pitchFamily="34" charset="0"/>
                <a:cs typeface="Arial" panose="020B0604020202020204" pitchFamily="34" charset="0"/>
              </a:rPr>
              <a:t>Question 2</a:t>
            </a:r>
          </a:p>
          <a:p>
            <a:pPr fontAlgn="base"/>
            <a:endParaRPr lang="en-GB" dirty="0" smtClean="0"/>
          </a:p>
          <a:p>
            <a:pPr fontAlgn="base"/>
            <a:endParaRPr lang="en-GB" sz="3200" dirty="0" smtClean="0"/>
          </a:p>
          <a:p>
            <a:pPr fontAlgn="base"/>
            <a:r>
              <a:rPr lang="en-GB" sz="3200" dirty="0" smtClean="0"/>
              <a:t>Who </a:t>
            </a:r>
            <a:r>
              <a:rPr lang="en-GB" sz="3200" dirty="0"/>
              <a:t>needs to be committed to Equality, Diversity and Inclusion</a:t>
            </a:r>
            <a:r>
              <a:rPr lang="en-GB" sz="3200" dirty="0" smtClean="0"/>
              <a:t>?</a:t>
            </a:r>
          </a:p>
          <a:p>
            <a:pPr fontAlgn="base"/>
            <a:endParaRPr lang="en-GB" sz="3200" dirty="0"/>
          </a:p>
          <a:p>
            <a:pPr marL="457200" indent="-457200" fontAlgn="base">
              <a:buFont typeface="Wingdings" panose="05000000000000000000" pitchFamily="2" charset="2"/>
              <a:buChar char="q"/>
            </a:pPr>
            <a:r>
              <a:rPr lang="en-GB" sz="3200" dirty="0" smtClean="0"/>
              <a:t>Everyone </a:t>
            </a:r>
            <a:r>
              <a:rPr lang="en-GB" sz="3200" dirty="0"/>
              <a:t>in the church</a:t>
            </a:r>
          </a:p>
          <a:p>
            <a:pPr marL="457200" indent="-457200" fontAlgn="base">
              <a:buFont typeface="Wingdings" panose="05000000000000000000" pitchFamily="2" charset="2"/>
              <a:buChar char="q"/>
            </a:pPr>
            <a:r>
              <a:rPr lang="en-GB" sz="3200" dirty="0"/>
              <a:t>Equality, Diversity and Inclusion </a:t>
            </a:r>
            <a:r>
              <a:rPr lang="en-GB" sz="3200" dirty="0" smtClean="0"/>
              <a:t>officers</a:t>
            </a:r>
            <a:endParaRPr lang="en-GB" sz="3200" dirty="0"/>
          </a:p>
        </p:txBody>
      </p:sp>
    </p:spTree>
    <p:extLst>
      <p:ext uri="{BB962C8B-B14F-4D97-AF65-F5344CB8AC3E}">
        <p14:creationId xmlns:p14="http://schemas.microsoft.com/office/powerpoint/2010/main" val="1637932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2223D"/>
        </a:solidFill>
        <a:effectLst/>
      </p:bgPr>
    </p:bg>
    <p:spTree>
      <p:nvGrpSpPr>
        <p:cNvPr id="1" name=""/>
        <p:cNvGrpSpPr/>
        <p:nvPr/>
      </p:nvGrpSpPr>
      <p:grpSpPr>
        <a:xfrm>
          <a:off x="0" y="0"/>
          <a:ext cx="0" cy="0"/>
          <a:chOff x="0" y="0"/>
          <a:chExt cx="0" cy="0"/>
        </a:xfrm>
      </p:grpSpPr>
      <p:pic>
        <p:nvPicPr>
          <p:cNvPr id="3" name="Picture 2"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2"/>
          <a:stretch>
            <a:fillRect/>
          </a:stretch>
        </p:blipFill>
        <p:spPr>
          <a:xfrm>
            <a:off x="6725223" y="1414299"/>
            <a:ext cx="4807964" cy="4029401"/>
          </a:xfrm>
          <a:prstGeom prst="rect">
            <a:avLst/>
          </a:prstGeom>
        </p:spPr>
      </p:pic>
      <p:sp>
        <p:nvSpPr>
          <p:cNvPr id="2" name="TextBox 1">
            <a:extLst>
              <a:ext uri="{FF2B5EF4-FFF2-40B4-BE49-F238E27FC236}">
                <a16:creationId xmlns:a16="http://schemas.microsoft.com/office/drawing/2014/main" id="{B08616D7-692B-BD4E-AD50-C9081AB87FCD}"/>
              </a:ext>
            </a:extLst>
          </p:cNvPr>
          <p:cNvSpPr txBox="1"/>
          <p:nvPr/>
        </p:nvSpPr>
        <p:spPr>
          <a:xfrm>
            <a:off x="658812" y="1208583"/>
            <a:ext cx="5706819" cy="4355038"/>
          </a:xfrm>
          <a:prstGeom prst="rect">
            <a:avLst/>
          </a:prstGeom>
          <a:noFill/>
        </p:spPr>
        <p:txBody>
          <a:bodyPr wrap="square" rtlCol="0" anchor="ctr">
            <a:spAutoFit/>
          </a:bodyPr>
          <a:lstStyle/>
          <a:p>
            <a:r>
              <a:rPr lang="en-GB" sz="4800" dirty="0">
                <a:solidFill>
                  <a:schemeClr val="bg1">
                    <a:lumMod val="95000"/>
                  </a:schemeClr>
                </a:solidFill>
                <a:latin typeface="Franklin Gothic Book" panose="020B0503020102020204" pitchFamily="34" charset="0"/>
              </a:rPr>
              <a:t>Strategy for </a:t>
            </a:r>
            <a:r>
              <a:rPr lang="en-GB" sz="4800" dirty="0" smtClean="0">
                <a:solidFill>
                  <a:schemeClr val="bg1">
                    <a:lumMod val="95000"/>
                  </a:schemeClr>
                </a:solidFill>
                <a:latin typeface="Franklin Gothic Book" panose="020B0503020102020204" pitchFamily="34" charset="0"/>
              </a:rPr>
              <a:t>Justice</a:t>
            </a:r>
          </a:p>
          <a:p>
            <a:r>
              <a:rPr lang="en-GB" sz="4800" dirty="0" smtClean="0">
                <a:solidFill>
                  <a:schemeClr val="bg1">
                    <a:lumMod val="95000"/>
                  </a:schemeClr>
                </a:solidFill>
                <a:latin typeface="Franklin Gothic Book" panose="020B0503020102020204" pitchFamily="34" charset="0"/>
              </a:rPr>
              <a:t>Dignity </a:t>
            </a:r>
            <a:r>
              <a:rPr lang="en-GB" sz="4800" dirty="0">
                <a:solidFill>
                  <a:schemeClr val="bg1">
                    <a:lumMod val="95000"/>
                  </a:schemeClr>
                </a:solidFill>
                <a:latin typeface="Franklin Gothic Book" panose="020B0503020102020204" pitchFamily="34" charset="0"/>
              </a:rPr>
              <a:t>and Solidarity</a:t>
            </a:r>
          </a:p>
          <a:p>
            <a:endParaRPr lang="en-GB" sz="3200" dirty="0">
              <a:solidFill>
                <a:schemeClr val="bg1">
                  <a:lumMod val="95000"/>
                </a:schemeClr>
              </a:solidFill>
              <a:latin typeface="Franklin Gothic Book" panose="020B0503020102020204" pitchFamily="34" charset="0"/>
            </a:endParaRPr>
          </a:p>
          <a:p>
            <a:pPr>
              <a:spcAft>
                <a:spcPts val="600"/>
              </a:spcAft>
            </a:pPr>
            <a:endParaRPr lang="en-GB" sz="4800" dirty="0">
              <a:solidFill>
                <a:schemeClr val="bg1">
                  <a:lumMod val="95000"/>
                </a:schemeClr>
              </a:solidFill>
              <a:latin typeface="Franklin Gothic Book" panose="020B0503020102020204" pitchFamily="34" charset="0"/>
            </a:endParaRPr>
          </a:p>
          <a:p>
            <a:pPr>
              <a:spcAft>
                <a:spcPts val="600"/>
              </a:spcAft>
            </a:pPr>
            <a:r>
              <a:rPr lang="en-GB" sz="4800" dirty="0" smtClean="0">
                <a:solidFill>
                  <a:schemeClr val="bg1">
                    <a:lumMod val="95000"/>
                  </a:schemeClr>
                </a:solidFill>
                <a:latin typeface="Franklin Gothic Book" panose="020B0503020102020204" pitchFamily="34" charset="0"/>
              </a:rPr>
              <a:t>Module 3: Methodism Today</a:t>
            </a:r>
            <a:endParaRPr lang="en-GB" sz="4800" dirty="0">
              <a:solidFill>
                <a:schemeClr val="bg1">
                  <a:lumMod val="95000"/>
                </a:schemeClr>
              </a:solidFill>
              <a:latin typeface="Franklin Gothic Book" panose="020B0503020102020204" pitchFamily="34" charset="0"/>
            </a:endParaRPr>
          </a:p>
        </p:txBody>
      </p:sp>
    </p:spTree>
    <p:extLst>
      <p:ext uri="{BB962C8B-B14F-4D97-AF65-F5344CB8AC3E}">
        <p14:creationId xmlns:p14="http://schemas.microsoft.com/office/powerpoint/2010/main" val="3351889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4097" name="Picture 1" descr="John Wesley standing with this right arm held up and his left arm holding the Bible." title="John Wesl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299" y="169726"/>
            <a:ext cx="5036665" cy="63052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3065929" y="6630518"/>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313131"/>
                </a:solidFill>
                <a:effectLst/>
                <a:latin typeface="Helvetica" panose="020B0604020202020204" pitchFamily="34" charset="0"/>
                <a:ea typeface="Times New Roman" panose="02020603050405020304" pitchFamily="18" charset="0"/>
              </a:rPr>
              <a:t>Image by </a:t>
            </a:r>
            <a:r>
              <a:rPr kumimoji="0" lang="en-GB" altLang="en-US" sz="1200" b="0" i="0" u="none" strike="noStrike" cap="none" normalizeH="0" baseline="0" dirty="0" smtClean="0">
                <a:ln>
                  <a:noFill/>
                </a:ln>
                <a:solidFill>
                  <a:srgbClr val="0075B4"/>
                </a:solidFill>
                <a:effectLst/>
                <a:latin typeface="Helvetica" panose="020B0604020202020204" pitchFamily="34" charset="0"/>
                <a:ea typeface="Times New Roman" panose="02020603050405020304" pitchFamily="18" charset="0"/>
                <a:hlinkClick r:id="rId4"/>
              </a:rPr>
              <a:t>Awcnz62</a:t>
            </a:r>
            <a:r>
              <a:rPr kumimoji="0" lang="en-GB" altLang="en-US" sz="1200" b="0" i="0" u="none" strike="noStrike" cap="none" normalizeH="0" baseline="0" dirty="0" smtClean="0">
                <a:ln>
                  <a:noFill/>
                </a:ln>
                <a:solidFill>
                  <a:srgbClr val="313131"/>
                </a:solidFill>
                <a:effectLst/>
                <a:latin typeface="Helvetica" panose="020B0604020202020204" pitchFamily="34" charset="0"/>
                <a:ea typeface="Times New Roman" panose="02020603050405020304" pitchFamily="18" charset="0"/>
              </a:rPr>
              <a:t> | Dreamstime.com on </a:t>
            </a:r>
            <a:r>
              <a:rPr kumimoji="0" lang="en-GB" altLang="en-US" sz="1200" b="0" i="0" u="none" strike="noStrike" cap="none" normalizeH="0" baseline="0" dirty="0" err="1" smtClean="0">
                <a:ln>
                  <a:noFill/>
                </a:ln>
                <a:solidFill>
                  <a:srgbClr val="313131"/>
                </a:solidFill>
                <a:effectLst/>
                <a:latin typeface="Helvetica" panose="020B0604020202020204" pitchFamily="34" charset="0"/>
                <a:ea typeface="Times New Roman" panose="02020603050405020304" pitchFamily="18" charset="0"/>
              </a:rPr>
              <a:t>Unsplash</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6" name="Picture 5" descr="A flow diagram consisting of a yellow arrow and the words &quot;John Wesley, Sybil Phoenix, You&quot;" title="Timeline graphic"/>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575245"/>
            <a:ext cx="5715000" cy="3314700"/>
          </a:xfrm>
          <a:prstGeom prst="rect">
            <a:avLst/>
          </a:prstGeom>
          <a:noFill/>
          <a:ln>
            <a:noFill/>
          </a:ln>
        </p:spPr>
      </p:pic>
    </p:spTree>
    <p:extLst>
      <p:ext uri="{BB962C8B-B14F-4D97-AF65-F5344CB8AC3E}">
        <p14:creationId xmlns:p14="http://schemas.microsoft.com/office/powerpoint/2010/main" val="1743742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2223D"/>
        </a:solidFill>
        <a:effectLst/>
      </p:bgPr>
    </p:bg>
    <p:spTree>
      <p:nvGrpSpPr>
        <p:cNvPr id="1" name=""/>
        <p:cNvGrpSpPr/>
        <p:nvPr/>
      </p:nvGrpSpPr>
      <p:grpSpPr>
        <a:xfrm>
          <a:off x="0" y="0"/>
          <a:ext cx="0" cy="0"/>
          <a:chOff x="0" y="0"/>
          <a:chExt cx="0" cy="0"/>
        </a:xfrm>
      </p:grpSpPr>
      <p:pic>
        <p:nvPicPr>
          <p:cNvPr id="3" name="Picture 2"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2"/>
          <a:stretch>
            <a:fillRect/>
          </a:stretch>
        </p:blipFill>
        <p:spPr>
          <a:xfrm>
            <a:off x="6725223" y="1414299"/>
            <a:ext cx="4807964" cy="4029401"/>
          </a:xfrm>
          <a:prstGeom prst="rect">
            <a:avLst/>
          </a:prstGeom>
        </p:spPr>
      </p:pic>
      <p:sp>
        <p:nvSpPr>
          <p:cNvPr id="2" name="TextBox 1">
            <a:extLst>
              <a:ext uri="{FF2B5EF4-FFF2-40B4-BE49-F238E27FC236}">
                <a16:creationId xmlns:a16="http://schemas.microsoft.com/office/drawing/2014/main" id="{B08616D7-692B-BD4E-AD50-C9081AB87FCD}"/>
              </a:ext>
            </a:extLst>
          </p:cNvPr>
          <p:cNvSpPr txBox="1"/>
          <p:nvPr/>
        </p:nvSpPr>
        <p:spPr>
          <a:xfrm>
            <a:off x="658812" y="874420"/>
            <a:ext cx="7158412" cy="5093702"/>
          </a:xfrm>
          <a:prstGeom prst="rect">
            <a:avLst/>
          </a:prstGeom>
          <a:noFill/>
        </p:spPr>
        <p:txBody>
          <a:bodyPr wrap="square" rtlCol="0" anchor="ctr">
            <a:spAutoFit/>
          </a:bodyPr>
          <a:lstStyle/>
          <a:p>
            <a:r>
              <a:rPr lang="en-GB" sz="4800" dirty="0">
                <a:solidFill>
                  <a:schemeClr val="bg1">
                    <a:lumMod val="95000"/>
                  </a:schemeClr>
                </a:solidFill>
                <a:latin typeface="Franklin Gothic Book" panose="020B0503020102020204" pitchFamily="34" charset="0"/>
              </a:rPr>
              <a:t>Strategy for </a:t>
            </a:r>
            <a:r>
              <a:rPr lang="en-GB" sz="4800" dirty="0" smtClean="0">
                <a:solidFill>
                  <a:schemeClr val="bg1">
                    <a:lumMod val="95000"/>
                  </a:schemeClr>
                </a:solidFill>
                <a:latin typeface="Franklin Gothic Book" panose="020B0503020102020204" pitchFamily="34" charset="0"/>
              </a:rPr>
              <a:t>Justice</a:t>
            </a:r>
          </a:p>
          <a:p>
            <a:r>
              <a:rPr lang="en-GB" sz="4800" dirty="0" smtClean="0">
                <a:solidFill>
                  <a:schemeClr val="bg1">
                    <a:lumMod val="95000"/>
                  </a:schemeClr>
                </a:solidFill>
                <a:latin typeface="Franklin Gothic Book" panose="020B0503020102020204" pitchFamily="34" charset="0"/>
              </a:rPr>
              <a:t>Dignity </a:t>
            </a:r>
            <a:r>
              <a:rPr lang="en-GB" sz="4800" dirty="0">
                <a:solidFill>
                  <a:schemeClr val="bg1">
                    <a:lumMod val="95000"/>
                  </a:schemeClr>
                </a:solidFill>
                <a:latin typeface="Franklin Gothic Book" panose="020B0503020102020204" pitchFamily="34" charset="0"/>
              </a:rPr>
              <a:t>and Solidarity</a:t>
            </a:r>
          </a:p>
          <a:p>
            <a:endParaRPr lang="en-GB" sz="3200" dirty="0">
              <a:solidFill>
                <a:schemeClr val="bg1">
                  <a:lumMod val="95000"/>
                </a:schemeClr>
              </a:solidFill>
              <a:latin typeface="Franklin Gothic Book" panose="020B0503020102020204" pitchFamily="34" charset="0"/>
            </a:endParaRPr>
          </a:p>
          <a:p>
            <a:pPr>
              <a:spcAft>
                <a:spcPts val="600"/>
              </a:spcAft>
            </a:pPr>
            <a:endParaRPr lang="en-GB" sz="4800" dirty="0">
              <a:solidFill>
                <a:schemeClr val="bg1">
                  <a:lumMod val="95000"/>
                </a:schemeClr>
              </a:solidFill>
              <a:latin typeface="Franklin Gothic Book" panose="020B0503020102020204" pitchFamily="34" charset="0"/>
            </a:endParaRPr>
          </a:p>
          <a:p>
            <a:pPr>
              <a:spcAft>
                <a:spcPts val="600"/>
              </a:spcAft>
            </a:pPr>
            <a:r>
              <a:rPr lang="en-GB" sz="4800" dirty="0" smtClean="0">
                <a:solidFill>
                  <a:schemeClr val="bg1">
                    <a:lumMod val="95000"/>
                  </a:schemeClr>
                </a:solidFill>
                <a:latin typeface="Franklin Gothic Book" panose="020B0503020102020204" pitchFamily="34" charset="0"/>
              </a:rPr>
              <a:t>Module 1: Welcome: Working towards a fully inclusive Methodist Church</a:t>
            </a:r>
            <a:endParaRPr lang="en-GB" sz="4800" dirty="0">
              <a:solidFill>
                <a:schemeClr val="bg1">
                  <a:lumMod val="95000"/>
                </a:schemeClr>
              </a:solidFill>
              <a:latin typeface="Franklin Gothic Book" panose="020B0503020102020204" pitchFamily="34" charset="0"/>
            </a:endParaRPr>
          </a:p>
        </p:txBody>
      </p:sp>
    </p:spTree>
    <p:extLst>
      <p:ext uri="{BB962C8B-B14F-4D97-AF65-F5344CB8AC3E}">
        <p14:creationId xmlns:p14="http://schemas.microsoft.com/office/powerpoint/2010/main" val="17755878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pic>
        <p:nvPicPr>
          <p:cNvPr id="3" name="Picture 2" descr="Red writing on a white background which reads &quot;The calling of the Methodist Church is to respond to the gospel of God's love in Christ and to live out its discipleship in worship and mission." title="Our Calling"/>
          <p:cNvPicPr/>
          <p:nvPr/>
        </p:nvPicPr>
        <p:blipFill>
          <a:blip r:embed="rId3">
            <a:extLst>
              <a:ext uri="{28A0092B-C50C-407E-A947-70E740481C1C}">
                <a14:useLocalDpi xmlns:a14="http://schemas.microsoft.com/office/drawing/2010/main" val="0"/>
              </a:ext>
            </a:extLst>
          </a:blip>
          <a:srcRect/>
          <a:stretch>
            <a:fillRect/>
          </a:stretch>
        </p:blipFill>
        <p:spPr bwMode="auto">
          <a:xfrm>
            <a:off x="3747246" y="304799"/>
            <a:ext cx="4410635" cy="6239435"/>
          </a:xfrm>
          <a:prstGeom prst="rect">
            <a:avLst/>
          </a:prstGeom>
          <a:noFill/>
          <a:ln>
            <a:noFill/>
          </a:ln>
        </p:spPr>
      </p:pic>
    </p:spTree>
    <p:extLst>
      <p:ext uri="{BB962C8B-B14F-4D97-AF65-F5344CB8AC3E}">
        <p14:creationId xmlns:p14="http://schemas.microsoft.com/office/powerpoint/2010/main" val="90980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sp>
        <p:nvSpPr>
          <p:cNvPr id="2" name="Rectangle 1"/>
          <p:cNvSpPr/>
          <p:nvPr/>
        </p:nvSpPr>
        <p:spPr>
          <a:xfrm>
            <a:off x="233082" y="1078663"/>
            <a:ext cx="11725835" cy="4524315"/>
          </a:xfrm>
          <a:prstGeom prst="rect">
            <a:avLst/>
          </a:prstGeom>
          <a:solidFill>
            <a:schemeClr val="accent2">
              <a:lumMod val="20000"/>
              <a:lumOff val="80000"/>
            </a:schemeClr>
          </a:solidFill>
        </p:spPr>
        <p:txBody>
          <a:bodyPr wrap="square">
            <a:spAutoFit/>
          </a:bodyPr>
          <a:lstStyle/>
          <a:p>
            <a:r>
              <a:rPr lang="en-US" sz="3200" dirty="0" smtClean="0"/>
              <a:t>There </a:t>
            </a:r>
            <a:r>
              <a:rPr lang="en-US" sz="3200" dirty="0"/>
              <a:t>has never been a perfect Christian community. Broken relationships, discrimination and exclusivity have all been part of the life of the Church. This is still true today. Tragically, there have been incidents of discrimination, coercive control and abuse of power which have not been challenged. Our Church falls a long way short of the interdependent Body of Christ we are called to be by God. Within the Church, some people are not accepted, respected and treated as equals. This must change</a:t>
            </a:r>
            <a:r>
              <a:rPr lang="en-US" sz="3200" dirty="0" smtClean="0"/>
              <a:t>.</a:t>
            </a:r>
          </a:p>
          <a:p>
            <a:pPr algn="r"/>
            <a:r>
              <a:rPr lang="en-US" sz="3200" dirty="0" smtClean="0"/>
              <a:t>JDS User Guide</a:t>
            </a:r>
            <a:endParaRPr lang="en-GB" sz="3200" dirty="0"/>
          </a:p>
        </p:txBody>
      </p:sp>
    </p:spTree>
    <p:extLst>
      <p:ext uri="{BB962C8B-B14F-4D97-AF65-F5344CB8AC3E}">
        <p14:creationId xmlns:p14="http://schemas.microsoft.com/office/powerpoint/2010/main" val="3546706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sp>
        <p:nvSpPr>
          <p:cNvPr id="2" name="Rectangle 1"/>
          <p:cNvSpPr/>
          <p:nvPr/>
        </p:nvSpPr>
        <p:spPr>
          <a:xfrm>
            <a:off x="1972236" y="457679"/>
            <a:ext cx="8444752" cy="2200089"/>
          </a:xfrm>
          <a:prstGeom prst="rect">
            <a:avLst/>
          </a:prstGeom>
        </p:spPr>
        <p:txBody>
          <a:bodyPr wrap="square">
            <a:spAutoFit/>
          </a:bodyPr>
          <a:lstStyle/>
          <a:p>
            <a:pPr algn="just">
              <a:lnSpc>
                <a:spcPct val="107000"/>
              </a:lnSpc>
              <a:spcAft>
                <a:spcPts val="800"/>
              </a:spcAft>
            </a:pPr>
            <a:r>
              <a:rPr lang="en-GB" sz="3200" b="1" dirty="0" smtClean="0">
                <a:latin typeface="Arial" panose="020B0604020202020204" pitchFamily="34" charset="0"/>
                <a:ea typeface="Calibri" panose="020F0502020204030204" pitchFamily="34" charset="0"/>
                <a:cs typeface="Times New Roman" panose="02020603050405020304" pitchFamily="18" charset="0"/>
              </a:rPr>
              <a:t>The </a:t>
            </a:r>
            <a:r>
              <a:rPr lang="en-GB" sz="3200" b="1" dirty="0">
                <a:latin typeface="Arial" panose="020B0604020202020204" pitchFamily="34" charset="0"/>
                <a:ea typeface="Calibri" panose="020F0502020204030204" pitchFamily="34" charset="0"/>
                <a:cs typeface="Times New Roman" panose="02020603050405020304" pitchFamily="18" charset="0"/>
              </a:rPr>
              <a:t>Methodist Church in Britain is a public organisation.  This means there is equality legislation that applies to us and with which we must comply.</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3"/>
          <a:stretch>
            <a:fillRect/>
          </a:stretch>
        </p:blipFill>
        <p:spPr>
          <a:xfrm>
            <a:off x="658812" y="3295446"/>
            <a:ext cx="3608387" cy="3024074"/>
          </a:xfrm>
          <a:prstGeom prst="rect">
            <a:avLst/>
          </a:prstGeom>
        </p:spPr>
      </p:pic>
    </p:spTree>
    <p:extLst>
      <p:ext uri="{BB962C8B-B14F-4D97-AF65-F5344CB8AC3E}">
        <p14:creationId xmlns:p14="http://schemas.microsoft.com/office/powerpoint/2010/main" val="820275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sp>
        <p:nvSpPr>
          <p:cNvPr id="3" name="Rectangle 2"/>
          <p:cNvSpPr/>
          <p:nvPr/>
        </p:nvSpPr>
        <p:spPr>
          <a:xfrm>
            <a:off x="197224" y="335846"/>
            <a:ext cx="11743764" cy="6247864"/>
          </a:xfrm>
          <a:prstGeom prst="rect">
            <a:avLst/>
          </a:prstGeom>
        </p:spPr>
        <p:txBody>
          <a:bodyPr wrap="square">
            <a:spAutoFit/>
          </a:bodyPr>
          <a:lstStyle/>
          <a:p>
            <a:pPr fontAlgn="base"/>
            <a:r>
              <a:rPr lang="en-US" sz="3200" b="1" dirty="0" smtClean="0">
                <a:solidFill>
                  <a:srgbClr val="313131"/>
                </a:solidFill>
                <a:latin typeface="Arial" panose="020B0604020202020204" pitchFamily="34" charset="0"/>
                <a:cs typeface="Arial" panose="020B0604020202020204" pitchFamily="34" charset="0"/>
              </a:rPr>
              <a:t>Going beyond equality legislation:</a:t>
            </a:r>
          </a:p>
          <a:p>
            <a:pPr algn="just" fontAlgn="base"/>
            <a:endParaRPr lang="en-US" sz="3200" dirty="0">
              <a:solidFill>
                <a:srgbClr val="313131"/>
              </a:solidFill>
              <a:latin typeface="Arial" panose="020B0604020202020204" pitchFamily="34" charset="0"/>
              <a:cs typeface="Arial" panose="020B0604020202020204" pitchFamily="34" charset="0"/>
            </a:endParaRPr>
          </a:p>
          <a:p>
            <a:pPr algn="just" fontAlgn="base"/>
            <a:r>
              <a:rPr lang="en-US" sz="2800" dirty="0">
                <a:latin typeface="Arial" panose="020B0604020202020204" pitchFamily="34" charset="0"/>
                <a:cs typeface="Arial" panose="020B0604020202020204" pitchFamily="34" charset="0"/>
              </a:rPr>
              <a:t>T</a:t>
            </a:r>
            <a:r>
              <a:rPr lang="en-US" sz="2800" dirty="0" smtClean="0">
                <a:latin typeface="Arial" panose="020B0604020202020204" pitchFamily="34" charset="0"/>
                <a:cs typeface="Arial" panose="020B0604020202020204" pitchFamily="34" charset="0"/>
              </a:rPr>
              <a:t>here </a:t>
            </a:r>
            <a:r>
              <a:rPr lang="en-US" sz="2800" dirty="0">
                <a:latin typeface="Arial" panose="020B0604020202020204" pitchFamily="34" charset="0"/>
                <a:cs typeface="Arial" panose="020B0604020202020204" pitchFamily="34" charset="0"/>
              </a:rPr>
              <a:t>are a range of groups of people who are not explicitly protected from discrimination and inequality by legislation.  Yet we would not want them to experience injustice within the Methodist </a:t>
            </a:r>
            <a:r>
              <a:rPr lang="en-US" sz="2800" dirty="0" smtClean="0">
                <a:latin typeface="Arial" panose="020B0604020202020204" pitchFamily="34" charset="0"/>
                <a:cs typeface="Arial" panose="020B0604020202020204" pitchFamily="34" charset="0"/>
              </a:rPr>
              <a:t>Church.</a:t>
            </a:r>
          </a:p>
          <a:p>
            <a:pPr algn="just" fontAlgn="base"/>
            <a:endParaRPr lang="en-US" sz="2800" dirty="0">
              <a:solidFill>
                <a:srgbClr val="313131"/>
              </a:solidFill>
              <a:latin typeface="Arial" panose="020B0604020202020204" pitchFamily="34" charset="0"/>
              <a:cs typeface="Arial" panose="020B0604020202020204" pitchFamily="34" charset="0"/>
            </a:endParaRPr>
          </a:p>
          <a:p>
            <a:pPr algn="just" fontAlgn="base"/>
            <a:endParaRPr lang="en-US" sz="2800" dirty="0" smtClean="0">
              <a:solidFill>
                <a:srgbClr val="313131"/>
              </a:solidFill>
              <a:latin typeface="Arial" panose="020B0604020202020204" pitchFamily="34" charset="0"/>
              <a:cs typeface="Arial" panose="020B0604020202020204" pitchFamily="34" charset="0"/>
            </a:endParaRPr>
          </a:p>
          <a:p>
            <a:pPr algn="just" fontAlgn="base"/>
            <a:endParaRPr lang="en-US" sz="2800" dirty="0">
              <a:solidFill>
                <a:srgbClr val="313131"/>
              </a:solidFill>
              <a:latin typeface="Arial" panose="020B0604020202020204" pitchFamily="34" charset="0"/>
              <a:cs typeface="Arial" panose="020B0604020202020204" pitchFamily="34" charset="0"/>
            </a:endParaRPr>
          </a:p>
          <a:p>
            <a:pPr algn="just" fontAlgn="base"/>
            <a:endParaRPr lang="en-US" sz="2800" dirty="0" smtClean="0">
              <a:solidFill>
                <a:srgbClr val="313131"/>
              </a:solidFill>
              <a:latin typeface="Arial" panose="020B0604020202020204" pitchFamily="34" charset="0"/>
              <a:cs typeface="Arial" panose="020B0604020202020204" pitchFamily="34" charset="0"/>
            </a:endParaRPr>
          </a:p>
          <a:p>
            <a:pPr algn="just" fontAlgn="base"/>
            <a:endParaRPr lang="en-US" sz="2800" dirty="0">
              <a:solidFill>
                <a:srgbClr val="313131"/>
              </a:solidFill>
              <a:latin typeface="Arial" panose="020B0604020202020204" pitchFamily="34" charset="0"/>
              <a:cs typeface="Arial" panose="020B0604020202020204" pitchFamily="34" charset="0"/>
            </a:endParaRPr>
          </a:p>
          <a:p>
            <a:pPr algn="just" fontAlgn="base"/>
            <a:endParaRPr lang="en-US" sz="2800" dirty="0" smtClean="0">
              <a:solidFill>
                <a:srgbClr val="313131"/>
              </a:solidFill>
              <a:latin typeface="Arial" panose="020B0604020202020204" pitchFamily="34" charset="0"/>
              <a:cs typeface="Arial" panose="020B0604020202020204" pitchFamily="34" charset="0"/>
            </a:endParaRPr>
          </a:p>
          <a:p>
            <a:pPr algn="just" fontAlgn="base"/>
            <a:endParaRPr lang="en-US" sz="2800" dirty="0">
              <a:solidFill>
                <a:srgbClr val="313131"/>
              </a:solidFill>
              <a:latin typeface="Arial" panose="020B0604020202020204" pitchFamily="34" charset="0"/>
              <a:cs typeface="Arial" panose="020B0604020202020204" pitchFamily="34" charset="0"/>
            </a:endParaRPr>
          </a:p>
          <a:p>
            <a:pPr algn="just" fontAlgn="base"/>
            <a:endParaRPr lang="en-US" sz="2800" dirty="0" smtClean="0">
              <a:solidFill>
                <a:srgbClr val="313131"/>
              </a:solidFill>
              <a:latin typeface="Arial" panose="020B0604020202020204" pitchFamily="34" charset="0"/>
              <a:cs typeface="Arial" panose="020B0604020202020204" pitchFamily="34" charset="0"/>
            </a:endParaRPr>
          </a:p>
          <a:p>
            <a:pPr algn="just" fontAlgn="base"/>
            <a:r>
              <a:rPr lang="en-US" sz="2800" b="1" dirty="0" smtClean="0">
                <a:solidFill>
                  <a:srgbClr val="313131"/>
                </a:solidFill>
                <a:latin typeface="Arial" panose="020B0604020202020204" pitchFamily="34" charset="0"/>
                <a:cs typeface="Arial" panose="020B0604020202020204" pitchFamily="34" charset="0"/>
              </a:rPr>
              <a:t>What other groups can face injustice in our Church?</a:t>
            </a:r>
            <a:endParaRPr lang="en-US" sz="2800" b="1" dirty="0">
              <a:solidFill>
                <a:srgbClr val="313131"/>
              </a:solidFill>
              <a:latin typeface="Arial" panose="020B0604020202020204" pitchFamily="34" charset="0"/>
              <a:cs typeface="Arial" panose="020B0604020202020204" pitchFamily="34" charset="0"/>
            </a:endParaRPr>
          </a:p>
        </p:txBody>
      </p:sp>
      <p:sp>
        <p:nvSpPr>
          <p:cNvPr id="2" name="Rectangle 1"/>
          <p:cNvSpPr/>
          <p:nvPr/>
        </p:nvSpPr>
        <p:spPr>
          <a:xfrm>
            <a:off x="197224" y="2904565"/>
            <a:ext cx="3119717" cy="128437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Those who have experienced abuse</a:t>
            </a:r>
            <a:endParaRPr lang="en-GB" sz="2800" dirty="0"/>
          </a:p>
        </p:txBody>
      </p:sp>
      <p:sp>
        <p:nvSpPr>
          <p:cNvPr id="5" name="Rectangle 4"/>
          <p:cNvSpPr/>
          <p:nvPr/>
        </p:nvSpPr>
        <p:spPr>
          <a:xfrm>
            <a:off x="4078941" y="2904564"/>
            <a:ext cx="3119717" cy="129091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Those who have experienced childlessness</a:t>
            </a:r>
            <a:endParaRPr lang="en-GB" sz="2800" dirty="0"/>
          </a:p>
        </p:txBody>
      </p:sp>
      <p:sp>
        <p:nvSpPr>
          <p:cNvPr id="6" name="Rectangle 5"/>
          <p:cNvSpPr/>
          <p:nvPr/>
        </p:nvSpPr>
        <p:spPr>
          <a:xfrm>
            <a:off x="7960659" y="2904563"/>
            <a:ext cx="3980329" cy="129091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Those disadvantaged by social class or economic injustice</a:t>
            </a:r>
            <a:endParaRPr lang="en-GB" sz="2800" dirty="0"/>
          </a:p>
        </p:txBody>
      </p:sp>
      <p:sp>
        <p:nvSpPr>
          <p:cNvPr id="7" name="Rectangle 6"/>
          <p:cNvSpPr/>
          <p:nvPr/>
        </p:nvSpPr>
        <p:spPr>
          <a:xfrm>
            <a:off x="681318" y="4505659"/>
            <a:ext cx="3119717" cy="129091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Those with less formal education</a:t>
            </a:r>
            <a:endParaRPr lang="en-GB" sz="2800" dirty="0"/>
          </a:p>
        </p:txBody>
      </p:sp>
      <p:sp>
        <p:nvSpPr>
          <p:cNvPr id="8" name="Rectangle 7"/>
          <p:cNvSpPr/>
          <p:nvPr/>
        </p:nvSpPr>
        <p:spPr>
          <a:xfrm>
            <a:off x="5871883" y="4505659"/>
            <a:ext cx="2357717" cy="129091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Those with carer status</a:t>
            </a:r>
            <a:endParaRPr lang="en-GB" sz="2800" dirty="0"/>
          </a:p>
        </p:txBody>
      </p:sp>
    </p:spTree>
    <p:extLst>
      <p:ext uri="{BB962C8B-B14F-4D97-AF65-F5344CB8AC3E}">
        <p14:creationId xmlns:p14="http://schemas.microsoft.com/office/powerpoint/2010/main" val="16954160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sp>
        <p:nvSpPr>
          <p:cNvPr id="3" name="Rectangle 2"/>
          <p:cNvSpPr/>
          <p:nvPr/>
        </p:nvSpPr>
        <p:spPr>
          <a:xfrm>
            <a:off x="197224" y="335846"/>
            <a:ext cx="11313458" cy="3046988"/>
          </a:xfrm>
          <a:prstGeom prst="rect">
            <a:avLst/>
          </a:prstGeom>
        </p:spPr>
        <p:txBody>
          <a:bodyPr wrap="square">
            <a:spAutoFit/>
          </a:bodyPr>
          <a:lstStyle/>
          <a:p>
            <a:pPr fontAlgn="base"/>
            <a:r>
              <a:rPr lang="en-US" sz="3200" b="1" dirty="0" smtClean="0">
                <a:solidFill>
                  <a:srgbClr val="313131"/>
                </a:solidFill>
                <a:latin typeface="Arial" panose="020B0604020202020204" pitchFamily="34" charset="0"/>
                <a:cs typeface="Arial" panose="020B0604020202020204" pitchFamily="34" charset="0"/>
              </a:rPr>
              <a:t>Module 3 quiz:</a:t>
            </a:r>
          </a:p>
          <a:p>
            <a:pPr fontAlgn="base"/>
            <a:endParaRPr lang="en-US" sz="3200" b="1" dirty="0" smtClean="0">
              <a:solidFill>
                <a:srgbClr val="313131"/>
              </a:solidFill>
              <a:latin typeface="Arial" panose="020B0604020202020204" pitchFamily="34" charset="0"/>
              <a:cs typeface="Arial" panose="020B0604020202020204" pitchFamily="34" charset="0"/>
            </a:endParaRPr>
          </a:p>
          <a:p>
            <a:pPr fontAlgn="base"/>
            <a:endParaRPr lang="en-US" sz="3200" b="1" dirty="0">
              <a:solidFill>
                <a:srgbClr val="313131"/>
              </a:solidFill>
              <a:latin typeface="Arial" panose="020B0604020202020204" pitchFamily="34" charset="0"/>
              <a:cs typeface="Arial" panose="020B0604020202020204" pitchFamily="34" charset="0"/>
            </a:endParaRPr>
          </a:p>
          <a:p>
            <a:pPr fontAlgn="base"/>
            <a:endParaRPr lang="en-US" sz="3200" b="1" dirty="0">
              <a:solidFill>
                <a:srgbClr val="313131"/>
              </a:solidFill>
              <a:latin typeface="Arial" panose="020B0604020202020204" pitchFamily="34" charset="0"/>
              <a:cs typeface="Arial" panose="020B0604020202020204" pitchFamily="34" charset="0"/>
            </a:endParaRPr>
          </a:p>
          <a:p>
            <a:pPr fontAlgn="base"/>
            <a:r>
              <a:rPr lang="en-US" sz="3200" dirty="0" smtClean="0">
                <a:solidFill>
                  <a:srgbClr val="313131"/>
                </a:solidFill>
                <a:latin typeface="Arial" panose="020B0604020202020204" pitchFamily="34" charset="0"/>
                <a:cs typeface="Arial" panose="020B0604020202020204" pitchFamily="34" charset="0"/>
              </a:rPr>
              <a:t>These case studies are all real, anonymised examples of events that have occurred in the Methodist Church</a:t>
            </a:r>
          </a:p>
        </p:txBody>
      </p:sp>
      <p:pic>
        <p:nvPicPr>
          <p:cNvPr id="5" name="Picture 4" descr="Circles and triangles, in different shapes and colours, with the word &quot;Justice&quot; in orange, the word &quot;Dignity&quot; in green and the word &quot;Solidarity&quot; in pink." title="Justice, Dignity and Solidarity logo">
            <a:extLst>
              <a:ext uri="{FF2B5EF4-FFF2-40B4-BE49-F238E27FC236}">
                <a16:creationId xmlns:a16="http://schemas.microsoft.com/office/drawing/2014/main" id="{248E72B6-EF9B-6646-9B02-B04C3682CA58}"/>
              </a:ext>
            </a:extLst>
          </p:cNvPr>
          <p:cNvPicPr>
            <a:picLocks noChangeAspect="1"/>
          </p:cNvPicPr>
          <p:nvPr/>
        </p:nvPicPr>
        <p:blipFill>
          <a:blip r:embed="rId3"/>
          <a:stretch>
            <a:fillRect/>
          </a:stretch>
        </p:blipFill>
        <p:spPr>
          <a:xfrm>
            <a:off x="172020" y="5024698"/>
            <a:ext cx="2037780" cy="1651419"/>
          </a:xfrm>
          <a:prstGeom prst="rect">
            <a:avLst/>
          </a:prstGeom>
        </p:spPr>
      </p:pic>
    </p:spTree>
    <p:extLst>
      <p:ext uri="{BB962C8B-B14F-4D97-AF65-F5344CB8AC3E}">
        <p14:creationId xmlns:p14="http://schemas.microsoft.com/office/powerpoint/2010/main" val="19961938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2223D"/>
        </a:solidFill>
        <a:effectLst/>
      </p:bgPr>
    </p:bg>
    <p:spTree>
      <p:nvGrpSpPr>
        <p:cNvPr id="1" name=""/>
        <p:cNvGrpSpPr/>
        <p:nvPr/>
      </p:nvGrpSpPr>
      <p:grpSpPr>
        <a:xfrm>
          <a:off x="0" y="0"/>
          <a:ext cx="0" cy="0"/>
          <a:chOff x="0" y="0"/>
          <a:chExt cx="0" cy="0"/>
        </a:xfrm>
      </p:grpSpPr>
      <p:pic>
        <p:nvPicPr>
          <p:cNvPr id="3" name="Picture 2"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2"/>
          <a:stretch>
            <a:fillRect/>
          </a:stretch>
        </p:blipFill>
        <p:spPr>
          <a:xfrm>
            <a:off x="6725223" y="1414299"/>
            <a:ext cx="4807964" cy="4029401"/>
          </a:xfrm>
          <a:prstGeom prst="rect">
            <a:avLst/>
          </a:prstGeom>
        </p:spPr>
      </p:pic>
      <p:sp>
        <p:nvSpPr>
          <p:cNvPr id="2" name="TextBox 1">
            <a:extLst>
              <a:ext uri="{FF2B5EF4-FFF2-40B4-BE49-F238E27FC236}">
                <a16:creationId xmlns:a16="http://schemas.microsoft.com/office/drawing/2014/main" id="{B08616D7-692B-BD4E-AD50-C9081AB87FCD}"/>
              </a:ext>
            </a:extLst>
          </p:cNvPr>
          <p:cNvSpPr txBox="1"/>
          <p:nvPr/>
        </p:nvSpPr>
        <p:spPr>
          <a:xfrm>
            <a:off x="658812" y="839251"/>
            <a:ext cx="5706819" cy="5093702"/>
          </a:xfrm>
          <a:prstGeom prst="rect">
            <a:avLst/>
          </a:prstGeom>
          <a:noFill/>
        </p:spPr>
        <p:txBody>
          <a:bodyPr wrap="square" rtlCol="0" anchor="ctr">
            <a:spAutoFit/>
          </a:bodyPr>
          <a:lstStyle/>
          <a:p>
            <a:r>
              <a:rPr lang="en-GB" sz="4800" dirty="0">
                <a:solidFill>
                  <a:schemeClr val="bg1">
                    <a:lumMod val="95000"/>
                  </a:schemeClr>
                </a:solidFill>
                <a:latin typeface="Franklin Gothic Book" panose="020B0503020102020204" pitchFamily="34" charset="0"/>
              </a:rPr>
              <a:t>Strategy for </a:t>
            </a:r>
            <a:r>
              <a:rPr lang="en-GB" sz="4800" dirty="0" smtClean="0">
                <a:solidFill>
                  <a:schemeClr val="bg1">
                    <a:lumMod val="95000"/>
                  </a:schemeClr>
                </a:solidFill>
                <a:latin typeface="Franklin Gothic Book" panose="020B0503020102020204" pitchFamily="34" charset="0"/>
              </a:rPr>
              <a:t>Justice</a:t>
            </a:r>
          </a:p>
          <a:p>
            <a:r>
              <a:rPr lang="en-GB" sz="4800" dirty="0" smtClean="0">
                <a:solidFill>
                  <a:schemeClr val="bg1">
                    <a:lumMod val="95000"/>
                  </a:schemeClr>
                </a:solidFill>
                <a:latin typeface="Franklin Gothic Book" panose="020B0503020102020204" pitchFamily="34" charset="0"/>
              </a:rPr>
              <a:t>Dignity </a:t>
            </a:r>
            <a:r>
              <a:rPr lang="en-GB" sz="4800" dirty="0">
                <a:solidFill>
                  <a:schemeClr val="bg1">
                    <a:lumMod val="95000"/>
                  </a:schemeClr>
                </a:solidFill>
                <a:latin typeface="Franklin Gothic Book" panose="020B0503020102020204" pitchFamily="34" charset="0"/>
              </a:rPr>
              <a:t>and Solidarity</a:t>
            </a:r>
          </a:p>
          <a:p>
            <a:endParaRPr lang="en-GB" sz="3200" dirty="0">
              <a:solidFill>
                <a:schemeClr val="bg1">
                  <a:lumMod val="95000"/>
                </a:schemeClr>
              </a:solidFill>
              <a:latin typeface="Franklin Gothic Book" panose="020B0503020102020204" pitchFamily="34" charset="0"/>
            </a:endParaRPr>
          </a:p>
          <a:p>
            <a:pPr>
              <a:spcAft>
                <a:spcPts val="600"/>
              </a:spcAft>
            </a:pPr>
            <a:endParaRPr lang="en-GB" sz="4800" dirty="0">
              <a:solidFill>
                <a:schemeClr val="bg1">
                  <a:lumMod val="95000"/>
                </a:schemeClr>
              </a:solidFill>
              <a:latin typeface="Franklin Gothic Book" panose="020B0503020102020204" pitchFamily="34" charset="0"/>
            </a:endParaRPr>
          </a:p>
          <a:p>
            <a:pPr>
              <a:spcAft>
                <a:spcPts val="600"/>
              </a:spcAft>
            </a:pPr>
            <a:r>
              <a:rPr lang="en-GB" sz="4800" dirty="0" smtClean="0">
                <a:solidFill>
                  <a:schemeClr val="bg1">
                    <a:lumMod val="95000"/>
                  </a:schemeClr>
                </a:solidFill>
                <a:latin typeface="Franklin Gothic Book" panose="020B0503020102020204" pitchFamily="34" charset="0"/>
              </a:rPr>
              <a:t>Module 4: What sort of change are we committing to?</a:t>
            </a:r>
            <a:endParaRPr lang="en-GB" sz="4800" dirty="0">
              <a:solidFill>
                <a:schemeClr val="bg1">
                  <a:lumMod val="95000"/>
                </a:schemeClr>
              </a:solidFill>
              <a:latin typeface="Franklin Gothic Book" panose="020B0503020102020204" pitchFamily="34" charset="0"/>
            </a:endParaRPr>
          </a:p>
        </p:txBody>
      </p:sp>
    </p:spTree>
    <p:extLst>
      <p:ext uri="{BB962C8B-B14F-4D97-AF65-F5344CB8AC3E}">
        <p14:creationId xmlns:p14="http://schemas.microsoft.com/office/powerpoint/2010/main" val="32444403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sp>
        <p:nvSpPr>
          <p:cNvPr id="3" name="Rectangle 2"/>
          <p:cNvSpPr/>
          <p:nvPr/>
        </p:nvSpPr>
        <p:spPr>
          <a:xfrm>
            <a:off x="197224" y="335846"/>
            <a:ext cx="11743764" cy="4278094"/>
          </a:xfrm>
          <a:prstGeom prst="rect">
            <a:avLst/>
          </a:prstGeom>
        </p:spPr>
        <p:txBody>
          <a:bodyPr wrap="square">
            <a:spAutoFit/>
          </a:bodyPr>
          <a:lstStyle/>
          <a:p>
            <a:pPr fontAlgn="base"/>
            <a:r>
              <a:rPr lang="en-US" sz="3600" b="1" dirty="0" smtClean="0">
                <a:solidFill>
                  <a:srgbClr val="313131"/>
                </a:solidFill>
                <a:latin typeface="Arial" panose="020B0604020202020204" pitchFamily="34" charset="0"/>
                <a:cs typeface="Arial" panose="020B0604020202020204" pitchFamily="34" charset="0"/>
              </a:rPr>
              <a:t>What sort of change are we committing to?</a:t>
            </a:r>
          </a:p>
          <a:p>
            <a:pPr algn="just" fontAlgn="base"/>
            <a:endParaRPr lang="en-US" sz="2800" dirty="0" smtClean="0">
              <a:solidFill>
                <a:srgbClr val="313131"/>
              </a:solidFill>
              <a:latin typeface="Arial" panose="020B0604020202020204" pitchFamily="34" charset="0"/>
              <a:cs typeface="Arial" panose="020B0604020202020204" pitchFamily="34" charset="0"/>
            </a:endParaRPr>
          </a:p>
          <a:p>
            <a:pPr algn="just" fontAlgn="base"/>
            <a:endParaRPr lang="en-US" sz="2800" dirty="0" smtClean="0">
              <a:solidFill>
                <a:srgbClr val="002060"/>
              </a:solidFill>
              <a:latin typeface="Arial" panose="020B0604020202020204" pitchFamily="34" charset="0"/>
              <a:cs typeface="Arial" panose="020B0604020202020204" pitchFamily="34" charset="0"/>
            </a:endParaRPr>
          </a:p>
          <a:p>
            <a:pPr marL="1371600" lvl="2" indent="-457200" algn="just" fontAlgn="base">
              <a:buFont typeface="Wingdings" panose="05000000000000000000" pitchFamily="2" charset="2"/>
              <a:buChar char="v"/>
            </a:pPr>
            <a:r>
              <a:rPr lang="en-US" sz="3600" b="1" dirty="0" smtClean="0">
                <a:solidFill>
                  <a:srgbClr val="002060"/>
                </a:solidFill>
                <a:latin typeface="Arial" panose="020B0604020202020204" pitchFamily="34" charset="0"/>
                <a:cs typeface="Arial" panose="020B0604020202020204" pitchFamily="34" charset="0"/>
              </a:rPr>
              <a:t>Structural Change</a:t>
            </a:r>
          </a:p>
          <a:p>
            <a:pPr marL="1371600" lvl="2" indent="-457200" algn="just" fontAlgn="base">
              <a:buFont typeface="Wingdings" panose="05000000000000000000" pitchFamily="2" charset="2"/>
              <a:buChar char="v"/>
            </a:pPr>
            <a:endParaRPr lang="en-US" sz="3600" b="1" dirty="0" smtClean="0">
              <a:solidFill>
                <a:srgbClr val="002060"/>
              </a:solidFill>
              <a:latin typeface="Arial" panose="020B0604020202020204" pitchFamily="34" charset="0"/>
              <a:cs typeface="Arial" panose="020B0604020202020204" pitchFamily="34" charset="0"/>
            </a:endParaRPr>
          </a:p>
          <a:p>
            <a:pPr marL="1371600" lvl="2" indent="-457200" algn="just" fontAlgn="base">
              <a:buFont typeface="Wingdings" panose="05000000000000000000" pitchFamily="2" charset="2"/>
              <a:buChar char="v"/>
            </a:pPr>
            <a:r>
              <a:rPr lang="en-US" sz="3600" b="1" dirty="0" smtClean="0">
                <a:solidFill>
                  <a:srgbClr val="002060"/>
                </a:solidFill>
                <a:latin typeface="Arial" panose="020B0604020202020204" pitchFamily="34" charset="0"/>
                <a:cs typeface="Arial" panose="020B0604020202020204" pitchFamily="34" charset="0"/>
              </a:rPr>
              <a:t>Cultural Change</a:t>
            </a:r>
          </a:p>
          <a:p>
            <a:pPr marL="1371600" lvl="2" indent="-457200" algn="just" fontAlgn="base">
              <a:buFont typeface="Wingdings" panose="05000000000000000000" pitchFamily="2" charset="2"/>
              <a:buChar char="v"/>
            </a:pPr>
            <a:endParaRPr lang="en-US" sz="3600" b="1" dirty="0" smtClean="0">
              <a:solidFill>
                <a:srgbClr val="002060"/>
              </a:solidFill>
              <a:latin typeface="Arial" panose="020B0604020202020204" pitchFamily="34" charset="0"/>
              <a:cs typeface="Arial" panose="020B0604020202020204" pitchFamily="34" charset="0"/>
            </a:endParaRPr>
          </a:p>
          <a:p>
            <a:pPr marL="1371600" lvl="2" indent="-457200" algn="just" fontAlgn="base">
              <a:buFont typeface="Wingdings" panose="05000000000000000000" pitchFamily="2" charset="2"/>
              <a:buChar char="v"/>
            </a:pPr>
            <a:r>
              <a:rPr lang="en-US" sz="3600" b="1" dirty="0" smtClean="0">
                <a:solidFill>
                  <a:srgbClr val="002060"/>
                </a:solidFill>
                <a:latin typeface="Arial" panose="020B0604020202020204" pitchFamily="34" charset="0"/>
                <a:cs typeface="Arial" panose="020B0604020202020204" pitchFamily="34" charset="0"/>
              </a:rPr>
              <a:t>Attitudinal Change</a:t>
            </a:r>
            <a:endParaRPr lang="en-US" sz="3600" b="1" dirty="0">
              <a:solidFill>
                <a:srgbClr val="002060"/>
              </a:solidFill>
              <a:latin typeface="Arial" panose="020B0604020202020204" pitchFamily="34" charset="0"/>
              <a:cs typeface="Arial" panose="020B0604020202020204" pitchFamily="34" charset="0"/>
            </a:endParaRPr>
          </a:p>
        </p:txBody>
      </p:sp>
      <p:pic>
        <p:nvPicPr>
          <p:cNvPr id="5" name="Picture 4" descr="Circles and triangles, in different shapes and colours, with the word &quot;Justice&quot; in orange, the word &quot;Dignity&quot; in green and the word &quot;Solidarity&quot; in pink." title="Justice, Dignity and Solidarity logo">
            <a:extLst>
              <a:ext uri="{FF2B5EF4-FFF2-40B4-BE49-F238E27FC236}">
                <a16:creationId xmlns:a16="http://schemas.microsoft.com/office/drawing/2014/main" id="{248E72B6-EF9B-6646-9B02-B04C3682CA58}"/>
              </a:ext>
            </a:extLst>
          </p:cNvPr>
          <p:cNvPicPr>
            <a:picLocks noChangeAspect="1"/>
          </p:cNvPicPr>
          <p:nvPr/>
        </p:nvPicPr>
        <p:blipFill>
          <a:blip r:embed="rId3"/>
          <a:stretch>
            <a:fillRect/>
          </a:stretch>
        </p:blipFill>
        <p:spPr>
          <a:xfrm>
            <a:off x="172020" y="5024698"/>
            <a:ext cx="2037780" cy="1651419"/>
          </a:xfrm>
          <a:prstGeom prst="rect">
            <a:avLst/>
          </a:prstGeom>
        </p:spPr>
      </p:pic>
    </p:spTree>
    <p:extLst>
      <p:ext uri="{BB962C8B-B14F-4D97-AF65-F5344CB8AC3E}">
        <p14:creationId xmlns:p14="http://schemas.microsoft.com/office/powerpoint/2010/main" val="13090149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sp>
        <p:nvSpPr>
          <p:cNvPr id="2" name="TextBox 1"/>
          <p:cNvSpPr txBox="1"/>
          <p:nvPr/>
        </p:nvSpPr>
        <p:spPr>
          <a:xfrm>
            <a:off x="188227" y="195492"/>
            <a:ext cx="11477296" cy="6370975"/>
          </a:xfrm>
          <a:prstGeom prst="rect">
            <a:avLst/>
          </a:prstGeom>
          <a:noFill/>
        </p:spPr>
        <p:txBody>
          <a:bodyPr wrap="square" rtlCol="0">
            <a:spAutoFit/>
          </a:bodyPr>
          <a:lstStyle/>
          <a:p>
            <a:pPr fontAlgn="base"/>
            <a:r>
              <a:rPr lang="en-GB" sz="3200" b="1" dirty="0" smtClean="0"/>
              <a:t>We </a:t>
            </a:r>
            <a:r>
              <a:rPr lang="en-GB" sz="3200" b="1" dirty="0"/>
              <a:t>invite you to pray</a:t>
            </a:r>
            <a:r>
              <a:rPr lang="en-GB" sz="3200" b="1" dirty="0" smtClean="0"/>
              <a:t>:</a:t>
            </a:r>
          </a:p>
          <a:p>
            <a:pPr fontAlgn="base"/>
            <a:endParaRPr lang="en-GB" sz="2800" dirty="0"/>
          </a:p>
          <a:p>
            <a:pPr algn="just" fontAlgn="base"/>
            <a:r>
              <a:rPr lang="en-GB" sz="3200" b="1" dirty="0">
                <a:solidFill>
                  <a:srgbClr val="002060"/>
                </a:solidFill>
              </a:rPr>
              <a:t>Lord of all, forgive the narrowness of my vision; the hidden prejudices that lead me to dismiss others as unsuitable for your kingdom; the desire to claim you for my own and to shape you into an image that makes you a comfortable companion for me.</a:t>
            </a:r>
          </a:p>
          <a:p>
            <a:pPr algn="just" fontAlgn="base"/>
            <a:r>
              <a:rPr lang="en-GB" sz="3200" b="1" dirty="0">
                <a:solidFill>
                  <a:srgbClr val="7030A0"/>
                </a:solidFill>
              </a:rPr>
              <a:t>My only hope is in the transforming power of your love that can shatter my exclusive images of you, open me to the challenge of your voice and give me new understandings of the breadth, depth and reach of your love.</a:t>
            </a:r>
          </a:p>
          <a:p>
            <a:pPr algn="just" fontAlgn="base"/>
            <a:r>
              <a:rPr lang="en-GB" sz="3200" b="1" dirty="0">
                <a:solidFill>
                  <a:srgbClr val="002060"/>
                </a:solidFill>
              </a:rPr>
              <a:t>To you, all are of worth and all are called – even an imperfect disciple such as </a:t>
            </a:r>
            <a:r>
              <a:rPr lang="en-GB" sz="3200" b="1" dirty="0" smtClean="0">
                <a:solidFill>
                  <a:srgbClr val="002060"/>
                </a:solidFill>
              </a:rPr>
              <a:t>me.  Amen</a:t>
            </a:r>
            <a:r>
              <a:rPr lang="en-GB" sz="3200" b="1" dirty="0">
                <a:solidFill>
                  <a:srgbClr val="002060"/>
                </a:solidFill>
              </a:rPr>
              <a:t>.</a:t>
            </a:r>
          </a:p>
          <a:p>
            <a:pPr algn="just" fontAlgn="base"/>
            <a:r>
              <a:rPr lang="en-GB" sz="2800" dirty="0" smtClean="0"/>
              <a:t>								Keith</a:t>
            </a:r>
            <a:endParaRPr lang="en-GB" sz="2800" dirty="0"/>
          </a:p>
        </p:txBody>
      </p:sp>
    </p:spTree>
    <p:extLst>
      <p:ext uri="{BB962C8B-B14F-4D97-AF65-F5344CB8AC3E}">
        <p14:creationId xmlns:p14="http://schemas.microsoft.com/office/powerpoint/2010/main" val="23222640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pic>
        <p:nvPicPr>
          <p:cNvPr id="6146" name="Picture 2" descr="A white cross on a red circle" title="The Methodist Church in Britain orb and cros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0796" y="177116"/>
            <a:ext cx="6170324" cy="6142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758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sp>
        <p:nvSpPr>
          <p:cNvPr id="2" name="Rectangle 1"/>
          <p:cNvSpPr/>
          <p:nvPr/>
        </p:nvSpPr>
        <p:spPr>
          <a:xfrm>
            <a:off x="2570321" y="2607276"/>
            <a:ext cx="7656520" cy="707886"/>
          </a:xfrm>
          <a:prstGeom prst="rect">
            <a:avLst/>
          </a:prstGeom>
        </p:spPr>
        <p:txBody>
          <a:bodyPr wrap="none">
            <a:spAutoFit/>
          </a:bodyPr>
          <a:lstStyle/>
          <a:p>
            <a:r>
              <a:rPr lang="en-US" sz="4000" dirty="0">
                <a:hlinkClick r:id="rId3"/>
              </a:rPr>
              <a:t>Don't Put People in Boxes - YouTube</a:t>
            </a:r>
            <a:endParaRPr lang="en-GB" sz="4000" dirty="0"/>
          </a:p>
        </p:txBody>
      </p:sp>
      <p:pic>
        <p:nvPicPr>
          <p:cNvPr id="5" name="Picture 4"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4"/>
          <a:stretch>
            <a:fillRect/>
          </a:stretch>
        </p:blipFill>
        <p:spPr>
          <a:xfrm>
            <a:off x="658813" y="4717546"/>
            <a:ext cx="1911508" cy="1601974"/>
          </a:xfrm>
          <a:prstGeom prst="rect">
            <a:avLst/>
          </a:prstGeom>
        </p:spPr>
      </p:pic>
    </p:spTree>
    <p:extLst>
      <p:ext uri="{BB962C8B-B14F-4D97-AF65-F5344CB8AC3E}">
        <p14:creationId xmlns:p14="http://schemas.microsoft.com/office/powerpoint/2010/main" val="2666242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pic>
        <p:nvPicPr>
          <p:cNvPr id="5" name="Picture 4"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3"/>
          <a:stretch>
            <a:fillRect/>
          </a:stretch>
        </p:blipFill>
        <p:spPr>
          <a:xfrm>
            <a:off x="658813" y="4717546"/>
            <a:ext cx="1911508" cy="1601974"/>
          </a:xfrm>
          <a:prstGeom prst="rect">
            <a:avLst/>
          </a:prstGeom>
        </p:spPr>
      </p:pic>
      <p:sp>
        <p:nvSpPr>
          <p:cNvPr id="6" name="Rectangle 5"/>
          <p:cNvSpPr/>
          <p:nvPr/>
        </p:nvSpPr>
        <p:spPr>
          <a:xfrm>
            <a:off x="2322787" y="2136339"/>
            <a:ext cx="7530662" cy="1938992"/>
          </a:xfrm>
          <a:prstGeom prst="rect">
            <a:avLst/>
          </a:prstGeom>
        </p:spPr>
        <p:txBody>
          <a:bodyPr wrap="square">
            <a:spAutoFit/>
          </a:bodyPr>
          <a:lstStyle/>
          <a:p>
            <a:r>
              <a:rPr lang="en-US" sz="4000" dirty="0">
                <a:hlinkClick r:id="rId4"/>
              </a:rPr>
              <a:t>Introduction to the Equality, Diversity and Inclusion Foundation module - YouTube</a:t>
            </a:r>
            <a:endParaRPr lang="en-GB" sz="4000" dirty="0"/>
          </a:p>
        </p:txBody>
      </p:sp>
    </p:spTree>
    <p:extLst>
      <p:ext uri="{BB962C8B-B14F-4D97-AF65-F5344CB8AC3E}">
        <p14:creationId xmlns:p14="http://schemas.microsoft.com/office/powerpoint/2010/main" val="42048777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sp>
        <p:nvSpPr>
          <p:cNvPr id="2" name="Rectangle 1"/>
          <p:cNvSpPr/>
          <p:nvPr/>
        </p:nvSpPr>
        <p:spPr>
          <a:xfrm>
            <a:off x="627529" y="599508"/>
            <a:ext cx="9520518" cy="4513030"/>
          </a:xfrm>
          <a:prstGeom prst="rect">
            <a:avLst/>
          </a:prstGeom>
        </p:spPr>
        <p:txBody>
          <a:bodyPr wrap="square">
            <a:spAutoFit/>
          </a:bodyPr>
          <a:lstStyle/>
          <a:p>
            <a:pPr>
              <a:lnSpc>
                <a:spcPct val="107000"/>
              </a:lnSpc>
              <a:spcAft>
                <a:spcPts val="800"/>
              </a:spcAft>
            </a:pPr>
            <a:r>
              <a:rPr lang="en-GB" sz="3200" b="1" dirty="0">
                <a:solidFill>
                  <a:srgbClr val="333333"/>
                </a:solidFill>
                <a:ea typeface="Calibri" panose="020F0502020204030204" pitchFamily="34" charset="0"/>
                <a:cs typeface="Times New Roman" panose="02020603050405020304" pitchFamily="18" charset="0"/>
              </a:rPr>
              <a:t>Questions for </a:t>
            </a:r>
            <a:r>
              <a:rPr lang="en-GB" sz="3200" b="1" dirty="0" smtClean="0">
                <a:solidFill>
                  <a:srgbClr val="333333"/>
                </a:solidFill>
                <a:ea typeface="Calibri" panose="020F0502020204030204" pitchFamily="34" charset="0"/>
                <a:cs typeface="Times New Roman" panose="02020603050405020304" pitchFamily="18" charset="0"/>
              </a:rPr>
              <a:t>reflection</a:t>
            </a:r>
          </a:p>
          <a:p>
            <a:pPr>
              <a:lnSpc>
                <a:spcPct val="107000"/>
              </a:lnSpc>
              <a:spcAft>
                <a:spcPts val="800"/>
              </a:spcAft>
            </a:pPr>
            <a:endParaRPr lang="en-GB" sz="3200" dirty="0">
              <a:ea typeface="Calibri" panose="020F0502020204030204" pitchFamily="34" charset="0"/>
              <a:cs typeface="Times New Roman" panose="02020603050405020304" pitchFamily="18" charset="0"/>
            </a:endParaRPr>
          </a:p>
          <a:p>
            <a:pPr marL="457200" indent="-457200" fontAlgn="base">
              <a:lnSpc>
                <a:spcPct val="107000"/>
              </a:lnSpc>
              <a:spcAft>
                <a:spcPts val="0"/>
              </a:spcAft>
              <a:buFont typeface="Arial" panose="020B0604020202020204" pitchFamily="34" charset="0"/>
              <a:buChar char="•"/>
            </a:pPr>
            <a:r>
              <a:rPr lang="en-GB" sz="3200" b="1" dirty="0" smtClean="0">
                <a:solidFill>
                  <a:srgbClr val="002060"/>
                </a:solidFill>
                <a:ea typeface="Times New Roman" panose="02020603050405020304" pitchFamily="18" charset="0"/>
                <a:cs typeface="Times New Roman" panose="02020603050405020304" pitchFamily="18" charset="0"/>
              </a:rPr>
              <a:t>What </a:t>
            </a:r>
            <a:r>
              <a:rPr lang="en-GB" sz="3200" b="1" dirty="0">
                <a:solidFill>
                  <a:srgbClr val="002060"/>
                </a:solidFill>
                <a:ea typeface="Times New Roman" panose="02020603050405020304" pitchFamily="18" charset="0"/>
                <a:cs typeface="Times New Roman" panose="02020603050405020304" pitchFamily="18" charset="0"/>
              </a:rPr>
              <a:t>visible traits of the Church's unity do you see where you are</a:t>
            </a:r>
            <a:r>
              <a:rPr lang="en-GB" sz="3200" b="1" dirty="0" smtClean="0">
                <a:solidFill>
                  <a:srgbClr val="002060"/>
                </a:solidFill>
                <a:ea typeface="Times New Roman" panose="02020603050405020304" pitchFamily="18" charset="0"/>
                <a:cs typeface="Times New Roman" panose="02020603050405020304" pitchFamily="18" charset="0"/>
              </a:rPr>
              <a:t>?</a:t>
            </a:r>
          </a:p>
          <a:p>
            <a:pPr marL="457200" indent="-457200" fontAlgn="base">
              <a:lnSpc>
                <a:spcPct val="107000"/>
              </a:lnSpc>
              <a:spcAft>
                <a:spcPts val="0"/>
              </a:spcAft>
              <a:buFont typeface="Arial" panose="020B0604020202020204" pitchFamily="34" charset="0"/>
              <a:buChar char="•"/>
            </a:pPr>
            <a:endParaRPr lang="en-GB" sz="3200" b="1" dirty="0">
              <a:solidFill>
                <a:srgbClr val="002060"/>
              </a:solidFill>
              <a:ea typeface="Calibri" panose="020F0502020204030204" pitchFamily="34" charset="0"/>
              <a:cs typeface="Times New Roman" panose="02020603050405020304" pitchFamily="18" charset="0"/>
            </a:endParaRPr>
          </a:p>
          <a:p>
            <a:pPr marL="457200" indent="-457200" fontAlgn="base">
              <a:lnSpc>
                <a:spcPct val="107000"/>
              </a:lnSpc>
              <a:spcAft>
                <a:spcPts val="0"/>
              </a:spcAft>
              <a:buFont typeface="Arial" panose="020B0604020202020204" pitchFamily="34" charset="0"/>
              <a:buChar char="•"/>
            </a:pPr>
            <a:r>
              <a:rPr lang="en-GB" sz="3200" b="1" dirty="0">
                <a:solidFill>
                  <a:srgbClr val="002060"/>
                </a:solidFill>
                <a:ea typeface="Times New Roman" panose="02020603050405020304" pitchFamily="18" charset="0"/>
                <a:cs typeface="Times New Roman" panose="02020603050405020304" pitchFamily="18" charset="0"/>
              </a:rPr>
              <a:t>What traits do you see which are hampering everyone feeling this ‘oneness’ Jesus demonstrated in the Eucharist?</a:t>
            </a:r>
            <a:endParaRPr lang="en-GB" sz="3200" b="1" dirty="0">
              <a:solidFill>
                <a:srgbClr val="00206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2439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pic>
        <p:nvPicPr>
          <p:cNvPr id="2" name="Picture 1" descr="Circles and triangles, in different shapes and colours, with the word &quot;Justice&quot; in orange, the word &quot;Dignity&quot; in green, the word &quot;Solidarity&quot; in pink, and the words “Working towards a fully inclusive Methodist Church” in white." title="Justice, Dignity and Solidarity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95937"/>
            <a:ext cx="12192000" cy="3666126"/>
          </a:xfrm>
          <a:prstGeom prst="rect">
            <a:avLst/>
          </a:prstGeom>
        </p:spPr>
      </p:pic>
    </p:spTree>
    <p:extLst>
      <p:ext uri="{BB962C8B-B14F-4D97-AF65-F5344CB8AC3E}">
        <p14:creationId xmlns:p14="http://schemas.microsoft.com/office/powerpoint/2010/main" val="14132760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sp>
        <p:nvSpPr>
          <p:cNvPr id="2" name="Rectangle 1"/>
          <p:cNvSpPr/>
          <p:nvPr/>
        </p:nvSpPr>
        <p:spPr>
          <a:xfrm>
            <a:off x="2999383" y="2536448"/>
            <a:ext cx="6344429" cy="707886"/>
          </a:xfrm>
          <a:prstGeom prst="rect">
            <a:avLst/>
          </a:prstGeom>
        </p:spPr>
        <p:txBody>
          <a:bodyPr wrap="none">
            <a:spAutoFit/>
          </a:bodyPr>
          <a:lstStyle/>
          <a:p>
            <a:r>
              <a:rPr lang="en-US" sz="4000" dirty="0">
                <a:hlinkClick r:id="rId3"/>
              </a:rPr>
              <a:t>We Are The Church - YouTube</a:t>
            </a:r>
            <a:endParaRPr lang="en-GB" sz="4000" dirty="0"/>
          </a:p>
        </p:txBody>
      </p:sp>
      <p:pic>
        <p:nvPicPr>
          <p:cNvPr id="5" name="Picture 4"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4"/>
          <a:stretch>
            <a:fillRect/>
          </a:stretch>
        </p:blipFill>
        <p:spPr>
          <a:xfrm>
            <a:off x="658813" y="4717546"/>
            <a:ext cx="1911508" cy="1601974"/>
          </a:xfrm>
          <a:prstGeom prst="rect">
            <a:avLst/>
          </a:prstGeom>
        </p:spPr>
      </p:pic>
    </p:spTree>
    <p:extLst>
      <p:ext uri="{BB962C8B-B14F-4D97-AF65-F5344CB8AC3E}">
        <p14:creationId xmlns:p14="http://schemas.microsoft.com/office/powerpoint/2010/main" val="27259233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sp>
        <p:nvSpPr>
          <p:cNvPr id="3" name="Rectangle 2"/>
          <p:cNvSpPr>
            <a:spLocks noChangeArrowheads="1"/>
          </p:cNvSpPr>
          <p:nvPr/>
        </p:nvSpPr>
        <p:spPr bwMode="auto">
          <a:xfrm>
            <a:off x="157722" y="585783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3C3C3C"/>
                </a:solidFill>
                <a:effectLst/>
                <a:latin typeface="Open Sans"/>
              </a:rPr>
              <a:t>  </a:t>
            </a:r>
            <a:endParaRPr kumimoji="0" lang="en-US" altLang="en-US"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3C3C3C"/>
                </a:solidFill>
                <a:effectLst/>
                <a:latin typeface="Open Sans"/>
              </a:rPr>
              <a:t>Photo by </a:t>
            </a:r>
            <a:r>
              <a:rPr kumimoji="0" lang="en-US" altLang="en-US" sz="1200" b="0" i="0" u="none" strike="noStrike" cap="none" normalizeH="0" baseline="0" dirty="0" smtClean="0">
                <a:ln>
                  <a:noFill/>
                </a:ln>
                <a:solidFill>
                  <a:srgbClr val="1D9DD9"/>
                </a:solidFill>
                <a:effectLst/>
                <a:latin typeface="Open Sans"/>
                <a:hlinkClick r:id="rId3"/>
              </a:rPr>
              <a:t>Aaron Burden</a:t>
            </a:r>
            <a:r>
              <a:rPr kumimoji="0" lang="en-US" altLang="en-US" sz="1200" b="0" i="0" u="none" strike="noStrike" cap="none" normalizeH="0" baseline="0" dirty="0" smtClean="0">
                <a:ln>
                  <a:noFill/>
                </a:ln>
                <a:solidFill>
                  <a:srgbClr val="3C3C3C"/>
                </a:solidFill>
                <a:effectLst/>
                <a:latin typeface="Open Sans"/>
              </a:rPr>
              <a:t> on </a:t>
            </a:r>
            <a:r>
              <a:rPr kumimoji="0" lang="en-US" altLang="en-US" sz="1200" b="0" i="0" u="none" strike="noStrike" cap="none" normalizeH="0" baseline="0" dirty="0" err="1" smtClean="0">
                <a:ln>
                  <a:noFill/>
                </a:ln>
                <a:solidFill>
                  <a:srgbClr val="1D9DD9"/>
                </a:solidFill>
                <a:effectLst/>
                <a:latin typeface="Open Sans"/>
                <a:hlinkClick r:id="rId4"/>
              </a:rPr>
              <a:t>Unsplash</a:t>
            </a:r>
            <a:endParaRPr kumimoji="0" lang="en-US" altLang="en-US" sz="20200" b="0" i="0" u="none" strike="noStrike" cap="none" normalizeH="0" baseline="0" dirty="0" smtClean="0">
              <a:ln>
                <a:noFill/>
              </a:ln>
              <a:solidFill>
                <a:srgbClr val="3C3C3C"/>
              </a:solidFill>
              <a:effectLst/>
              <a:latin typeface="Open Sans"/>
            </a:endParaRPr>
          </a:p>
        </p:txBody>
      </p:sp>
      <p:pic>
        <p:nvPicPr>
          <p:cNvPr id="5" name="Picture 2" descr="Silhouette of a child reading" title="Read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9458" y="119570"/>
            <a:ext cx="7655859" cy="5737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1395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sp>
        <p:nvSpPr>
          <p:cNvPr id="2" name="Rectangle 1"/>
          <p:cNvSpPr/>
          <p:nvPr/>
        </p:nvSpPr>
        <p:spPr>
          <a:xfrm>
            <a:off x="3191435" y="2136339"/>
            <a:ext cx="6262282" cy="1323439"/>
          </a:xfrm>
          <a:prstGeom prst="rect">
            <a:avLst/>
          </a:prstGeom>
        </p:spPr>
        <p:txBody>
          <a:bodyPr wrap="square">
            <a:spAutoFit/>
          </a:bodyPr>
          <a:lstStyle/>
          <a:p>
            <a:r>
              <a:rPr lang="en-US" sz="4000" dirty="0" smtClean="0">
                <a:hlinkClick r:id="rId3"/>
              </a:rPr>
              <a:t>Casting Crowns - If We Are The Body - YouTube</a:t>
            </a:r>
            <a:endParaRPr lang="en-GB" sz="4000" dirty="0"/>
          </a:p>
        </p:txBody>
      </p:sp>
      <p:pic>
        <p:nvPicPr>
          <p:cNvPr id="5" name="Picture 4"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4"/>
          <a:stretch>
            <a:fillRect/>
          </a:stretch>
        </p:blipFill>
        <p:spPr>
          <a:xfrm>
            <a:off x="658813" y="4717546"/>
            <a:ext cx="1911508" cy="1601974"/>
          </a:xfrm>
          <a:prstGeom prst="rect">
            <a:avLst/>
          </a:prstGeom>
        </p:spPr>
      </p:pic>
    </p:spTree>
    <p:extLst>
      <p:ext uri="{BB962C8B-B14F-4D97-AF65-F5344CB8AC3E}">
        <p14:creationId xmlns:p14="http://schemas.microsoft.com/office/powerpoint/2010/main" val="22681113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sp>
        <p:nvSpPr>
          <p:cNvPr id="2" name="TextBox 1"/>
          <p:cNvSpPr txBox="1"/>
          <p:nvPr/>
        </p:nvSpPr>
        <p:spPr>
          <a:xfrm>
            <a:off x="188227" y="195492"/>
            <a:ext cx="11477296" cy="5940088"/>
          </a:xfrm>
          <a:prstGeom prst="rect">
            <a:avLst/>
          </a:prstGeom>
          <a:noFill/>
        </p:spPr>
        <p:txBody>
          <a:bodyPr wrap="square" rtlCol="0">
            <a:spAutoFit/>
          </a:bodyPr>
          <a:lstStyle/>
          <a:p>
            <a:pPr fontAlgn="base"/>
            <a:r>
              <a:rPr lang="en-GB" sz="3200" b="1" dirty="0" smtClean="0"/>
              <a:t>We </a:t>
            </a:r>
            <a:r>
              <a:rPr lang="en-GB" sz="3200" b="1" dirty="0"/>
              <a:t>invite you to </a:t>
            </a:r>
            <a:r>
              <a:rPr lang="en-GB" sz="3200" b="1" dirty="0" smtClean="0"/>
              <a:t>pause and pray:</a:t>
            </a:r>
          </a:p>
          <a:p>
            <a:pPr fontAlgn="base"/>
            <a:endParaRPr lang="en-GB" sz="2800" dirty="0"/>
          </a:p>
          <a:p>
            <a:pPr algn="just" fontAlgn="base"/>
            <a:r>
              <a:rPr lang="en-GB" sz="3200" b="1" dirty="0">
                <a:solidFill>
                  <a:srgbClr val="002060"/>
                </a:solidFill>
                <a:cs typeface="Arial" panose="020B0604020202020204" pitchFamily="34" charset="0"/>
              </a:rPr>
              <a:t>Great God,</a:t>
            </a:r>
          </a:p>
          <a:p>
            <a:pPr algn="just" fontAlgn="base"/>
            <a:r>
              <a:rPr lang="en-GB" sz="3200" b="1" dirty="0">
                <a:solidFill>
                  <a:srgbClr val="7030A0"/>
                </a:solidFill>
                <a:cs typeface="Arial" panose="020B0604020202020204" pitchFamily="34" charset="0"/>
              </a:rPr>
              <a:t>You have created all of us so uniquely. You give us all spiritual gifts that help us to make up the body of the </a:t>
            </a:r>
            <a:r>
              <a:rPr lang="en-GB" sz="3200" b="1" dirty="0" smtClean="0">
                <a:solidFill>
                  <a:srgbClr val="7030A0"/>
                </a:solidFill>
                <a:cs typeface="Arial" panose="020B0604020202020204" pitchFamily="34" charset="0"/>
              </a:rPr>
              <a:t>church.</a:t>
            </a:r>
          </a:p>
          <a:p>
            <a:pPr algn="just" fontAlgn="base"/>
            <a:r>
              <a:rPr lang="en-GB" sz="3200" b="1" dirty="0" smtClean="0">
                <a:solidFill>
                  <a:srgbClr val="002060"/>
                </a:solidFill>
                <a:cs typeface="Arial" panose="020B0604020202020204" pitchFamily="34" charset="0"/>
              </a:rPr>
              <a:t>Help </a:t>
            </a:r>
            <a:r>
              <a:rPr lang="en-GB" sz="3200" b="1" dirty="0">
                <a:solidFill>
                  <a:srgbClr val="002060"/>
                </a:solidFill>
                <a:cs typeface="Arial" panose="020B0604020202020204" pitchFamily="34" charset="0"/>
              </a:rPr>
              <a:t>us not to let common cultural divides tear us apart in the church. Remind us that we all belong to </a:t>
            </a:r>
            <a:r>
              <a:rPr lang="en-GB" sz="3200" b="1" dirty="0" smtClean="0">
                <a:solidFill>
                  <a:srgbClr val="002060"/>
                </a:solidFill>
                <a:cs typeface="Arial" panose="020B0604020202020204" pitchFamily="34" charset="0"/>
              </a:rPr>
              <a:t>you.</a:t>
            </a:r>
          </a:p>
          <a:p>
            <a:pPr algn="just" fontAlgn="base"/>
            <a:r>
              <a:rPr lang="en-GB" sz="3200" b="1" dirty="0" smtClean="0">
                <a:solidFill>
                  <a:srgbClr val="7030A0"/>
                </a:solidFill>
                <a:cs typeface="Arial" panose="020B0604020202020204" pitchFamily="34" charset="0"/>
              </a:rPr>
              <a:t>In </a:t>
            </a:r>
            <a:r>
              <a:rPr lang="en-GB" sz="3200" b="1" dirty="0">
                <a:solidFill>
                  <a:srgbClr val="7030A0"/>
                </a:solidFill>
                <a:cs typeface="Arial" panose="020B0604020202020204" pitchFamily="34" charset="0"/>
              </a:rPr>
              <a:t>the same way, remind us to celebrate the differences and uniqueness of the body of the church and that you have called people of all backgrounds to share your Gospel and to share about the hope of salvation.</a:t>
            </a:r>
          </a:p>
          <a:p>
            <a:pPr algn="just" fontAlgn="base"/>
            <a:r>
              <a:rPr lang="en-GB" sz="3200" b="1" dirty="0">
                <a:solidFill>
                  <a:srgbClr val="002060"/>
                </a:solidFill>
                <a:cs typeface="Arial" panose="020B0604020202020204" pitchFamily="34" charset="0"/>
              </a:rPr>
              <a:t>Amen.</a:t>
            </a:r>
          </a:p>
        </p:txBody>
      </p:sp>
    </p:spTree>
    <p:extLst>
      <p:ext uri="{BB962C8B-B14F-4D97-AF65-F5344CB8AC3E}">
        <p14:creationId xmlns:p14="http://schemas.microsoft.com/office/powerpoint/2010/main" val="7481183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sp>
        <p:nvSpPr>
          <p:cNvPr id="2" name="Rectangle 1"/>
          <p:cNvSpPr/>
          <p:nvPr/>
        </p:nvSpPr>
        <p:spPr>
          <a:xfrm>
            <a:off x="2931256" y="2536448"/>
            <a:ext cx="6329553" cy="707886"/>
          </a:xfrm>
          <a:prstGeom prst="rect">
            <a:avLst/>
          </a:prstGeom>
        </p:spPr>
        <p:txBody>
          <a:bodyPr wrap="none">
            <a:spAutoFit/>
          </a:bodyPr>
          <a:lstStyle/>
          <a:p>
            <a:r>
              <a:rPr lang="en-US" sz="4000" dirty="0">
                <a:hlinkClick r:id="rId3"/>
              </a:rPr>
              <a:t>The labels we carry - YouTube</a:t>
            </a:r>
            <a:endParaRPr lang="en-GB" sz="4000" dirty="0"/>
          </a:p>
        </p:txBody>
      </p:sp>
      <p:pic>
        <p:nvPicPr>
          <p:cNvPr id="5" name="Picture 4"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4"/>
          <a:stretch>
            <a:fillRect/>
          </a:stretch>
        </p:blipFill>
        <p:spPr>
          <a:xfrm>
            <a:off x="658813" y="4717546"/>
            <a:ext cx="1911508" cy="1601974"/>
          </a:xfrm>
          <a:prstGeom prst="rect">
            <a:avLst/>
          </a:prstGeom>
        </p:spPr>
      </p:pic>
    </p:spTree>
    <p:extLst>
      <p:ext uri="{BB962C8B-B14F-4D97-AF65-F5344CB8AC3E}">
        <p14:creationId xmlns:p14="http://schemas.microsoft.com/office/powerpoint/2010/main" val="16923946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sp>
        <p:nvSpPr>
          <p:cNvPr id="2" name="Rectangle 1"/>
          <p:cNvSpPr/>
          <p:nvPr/>
        </p:nvSpPr>
        <p:spPr>
          <a:xfrm>
            <a:off x="1004047" y="1014844"/>
            <a:ext cx="9986682" cy="3046988"/>
          </a:xfrm>
          <a:prstGeom prst="rect">
            <a:avLst/>
          </a:prstGeom>
        </p:spPr>
        <p:txBody>
          <a:bodyPr wrap="square">
            <a:spAutoFit/>
          </a:bodyPr>
          <a:lstStyle/>
          <a:p>
            <a:pPr algn="just" fontAlgn="base">
              <a:spcAft>
                <a:spcPts val="0"/>
              </a:spcAft>
            </a:pPr>
            <a:r>
              <a:rPr lang="en-GB" sz="3200" b="1" dirty="0">
                <a:ea typeface="Calibri" panose="020F0502020204030204" pitchFamily="34" charset="0"/>
                <a:cs typeface="Times New Roman" panose="02020603050405020304" pitchFamily="18" charset="0"/>
              </a:rPr>
              <a:t>Consider </a:t>
            </a:r>
            <a:r>
              <a:rPr lang="en-GB" sz="3200" u="sng" dirty="0">
                <a:ea typeface="Calibri" panose="020F0502020204030204" pitchFamily="34" charset="0"/>
                <a:cs typeface="Times New Roman" panose="02020603050405020304" pitchFamily="18" charset="0"/>
                <a:hlinkClick r:id="rId3"/>
              </a:rPr>
              <a:t>1 John </a:t>
            </a:r>
            <a:r>
              <a:rPr lang="en-GB" sz="3200" u="sng" dirty="0" smtClean="0">
                <a:ea typeface="Calibri" panose="020F0502020204030204" pitchFamily="34" charset="0"/>
                <a:cs typeface="Times New Roman" panose="02020603050405020304" pitchFamily="18" charset="0"/>
                <a:hlinkClick r:id="rId3"/>
              </a:rPr>
              <a:t>4:19</a:t>
            </a:r>
            <a:r>
              <a:rPr lang="en-GB" sz="3200" dirty="0" smtClean="0">
                <a:ea typeface="Calibri" panose="020F0502020204030204" pitchFamily="34" charset="0"/>
                <a:cs typeface="Times New Roman" panose="02020603050405020304" pitchFamily="18" charset="0"/>
              </a:rPr>
              <a:t>: </a:t>
            </a:r>
            <a:r>
              <a:rPr lang="en-GB" sz="3200" b="1" dirty="0">
                <a:ea typeface="Calibri" panose="020F0502020204030204" pitchFamily="34" charset="0"/>
                <a:cs typeface="Times New Roman" panose="02020603050405020304" pitchFamily="18" charset="0"/>
              </a:rPr>
              <a:t>“We love because he first loved us.”</a:t>
            </a:r>
          </a:p>
          <a:p>
            <a:pPr algn="just" fontAlgn="base">
              <a:spcAft>
                <a:spcPts val="0"/>
              </a:spcAft>
            </a:pPr>
            <a:r>
              <a:rPr lang="en-GB" sz="3200" dirty="0">
                <a:solidFill>
                  <a:srgbClr val="313131"/>
                </a:solidFill>
                <a:ea typeface="Calibri" panose="020F0502020204030204" pitchFamily="34" charset="0"/>
                <a:cs typeface="Times New Roman" panose="02020603050405020304" pitchFamily="18" charset="0"/>
              </a:rPr>
              <a:t> </a:t>
            </a:r>
            <a:endParaRPr lang="en-GB" sz="3200" dirty="0" smtClean="0">
              <a:solidFill>
                <a:srgbClr val="313131"/>
              </a:solidFill>
              <a:ea typeface="Calibri" panose="020F0502020204030204" pitchFamily="34" charset="0"/>
              <a:cs typeface="Times New Roman" panose="02020603050405020304" pitchFamily="18" charset="0"/>
            </a:endParaRPr>
          </a:p>
          <a:p>
            <a:pPr algn="just" fontAlgn="base">
              <a:spcAft>
                <a:spcPts val="0"/>
              </a:spcAft>
            </a:pPr>
            <a:endParaRPr lang="en-GB" sz="3200" dirty="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GB" sz="3200" b="1" dirty="0" smtClean="0">
                <a:solidFill>
                  <a:srgbClr val="002060"/>
                </a:solidFill>
                <a:ea typeface="Calibri" panose="020F0502020204030204" pitchFamily="34" charset="0"/>
                <a:cs typeface="Times New Roman" panose="02020603050405020304" pitchFamily="18" charset="0"/>
              </a:rPr>
              <a:t>How </a:t>
            </a:r>
            <a:r>
              <a:rPr lang="en-GB" sz="3200" b="1" dirty="0">
                <a:solidFill>
                  <a:srgbClr val="002060"/>
                </a:solidFill>
                <a:ea typeface="Calibri" panose="020F0502020204030204" pitchFamily="34" charset="0"/>
                <a:cs typeface="Times New Roman" panose="02020603050405020304" pitchFamily="18" charset="0"/>
              </a:rPr>
              <a:t>can we make the Church into a place where people come and they do not receive negative labels, but experience the love of God? </a:t>
            </a:r>
            <a:endParaRPr lang="en-GB" sz="3200" dirty="0">
              <a:solidFill>
                <a:srgbClr val="002060"/>
              </a:solidFill>
            </a:endParaRPr>
          </a:p>
        </p:txBody>
      </p:sp>
    </p:spTree>
    <p:extLst>
      <p:ext uri="{BB962C8B-B14F-4D97-AF65-F5344CB8AC3E}">
        <p14:creationId xmlns:p14="http://schemas.microsoft.com/office/powerpoint/2010/main" val="16809513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pic>
        <p:nvPicPr>
          <p:cNvPr id="5" name="image11.png" descr="Collage of photos of faces around a cross with the words 'affirming, bringing together, celebrating' across the centre" title="Affirming, Bringing together, Celebrating"/>
          <p:cNvPicPr/>
          <p:nvPr/>
        </p:nvPicPr>
        <p:blipFill>
          <a:blip r:embed="rId3" cstate="print"/>
          <a:stretch>
            <a:fillRect/>
          </a:stretch>
        </p:blipFill>
        <p:spPr>
          <a:xfrm>
            <a:off x="2366682" y="0"/>
            <a:ext cx="7082118" cy="6723529"/>
          </a:xfrm>
          <a:prstGeom prst="rect">
            <a:avLst/>
          </a:prstGeom>
        </p:spPr>
      </p:pic>
    </p:spTree>
    <p:extLst>
      <p:ext uri="{BB962C8B-B14F-4D97-AF65-F5344CB8AC3E}">
        <p14:creationId xmlns:p14="http://schemas.microsoft.com/office/powerpoint/2010/main" val="16004077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sp>
        <p:nvSpPr>
          <p:cNvPr id="2" name="Rectangle 1"/>
          <p:cNvSpPr/>
          <p:nvPr/>
        </p:nvSpPr>
        <p:spPr>
          <a:xfrm>
            <a:off x="3309252" y="2536448"/>
            <a:ext cx="5651868" cy="707886"/>
          </a:xfrm>
          <a:prstGeom prst="rect">
            <a:avLst/>
          </a:prstGeom>
        </p:spPr>
        <p:txBody>
          <a:bodyPr wrap="none">
            <a:spAutoFit/>
          </a:bodyPr>
          <a:lstStyle/>
          <a:p>
            <a:r>
              <a:rPr lang="en-GB" sz="4000" dirty="0">
                <a:hlinkClick r:id="rId3"/>
              </a:rPr>
              <a:t>Critical Thinking - YouTube</a:t>
            </a:r>
            <a:endParaRPr lang="en-GB" sz="4000" dirty="0"/>
          </a:p>
        </p:txBody>
      </p:sp>
      <p:pic>
        <p:nvPicPr>
          <p:cNvPr id="5" name="Picture 4"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4"/>
          <a:stretch>
            <a:fillRect/>
          </a:stretch>
        </p:blipFill>
        <p:spPr>
          <a:xfrm>
            <a:off x="658813" y="4717546"/>
            <a:ext cx="1911508" cy="1601974"/>
          </a:xfrm>
          <a:prstGeom prst="rect">
            <a:avLst/>
          </a:prstGeom>
        </p:spPr>
      </p:pic>
    </p:spTree>
    <p:extLst>
      <p:ext uri="{BB962C8B-B14F-4D97-AF65-F5344CB8AC3E}">
        <p14:creationId xmlns:p14="http://schemas.microsoft.com/office/powerpoint/2010/main" val="2687139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eries of transparent circles inside of one another.  At the centre is the Methodist orb and cross logo.  The innermost circle has the words &quot;God with us life together&quot;.  The next one out has teh words &quot;Life in Christ United in Christ&quot;.  The next has the words &quot;Fullness of Life Richer Together&quot;.  The next has the words &quot;Openness of Heart A Taste of Heaven&quot;.  In the top left there is a purple arrow pointing towards the circles.  It contains the words &quot;In all of this we believe we will be transformed by God through openness to each other&quot;.  There are a series of orange arrows pointing out from the centre of the circles.  Each contains a word.  These are &quot;Dignity, Representation, Listening, Participation, Diversity, Equality, Justice, Learning.&quot;" title="Strategy for Justice, Dignity and Solidarity conceptual image">
            <a:extLst>
              <a:ext uri="{FF2B5EF4-FFF2-40B4-BE49-F238E27FC236}">
                <a16:creationId xmlns:a16="http://schemas.microsoft.com/office/drawing/2014/main" id="{461ACED8-3ED8-AB4A-822B-5508D3700208}"/>
              </a:ext>
            </a:extLst>
          </p:cNvPr>
          <p:cNvPicPr>
            <a:picLocks noChangeAspect="1"/>
          </p:cNvPicPr>
          <p:nvPr/>
        </p:nvPicPr>
        <p:blipFill>
          <a:blip r:embed="rId2"/>
          <a:stretch>
            <a:fillRect/>
          </a:stretch>
        </p:blipFill>
        <p:spPr>
          <a:xfrm>
            <a:off x="1332230" y="0"/>
            <a:ext cx="8775700" cy="6858000"/>
          </a:xfrm>
          <a:prstGeom prst="rect">
            <a:avLst/>
          </a:prstGeom>
        </p:spPr>
      </p:pic>
      <p:pic>
        <p:nvPicPr>
          <p:cNvPr id="2" name="Picture 1">
            <a:extLst>
              <a:ext uri="{FF2B5EF4-FFF2-40B4-BE49-F238E27FC236}">
                <a16:creationId xmlns:a16="http://schemas.microsoft.com/office/drawing/2014/main" id="{B44599FC-9A66-5A49-8B2A-007B9BE8CC19}"/>
              </a:ext>
            </a:extLst>
          </p:cNvPr>
          <p:cNvPicPr>
            <a:picLocks noChangeAspect="1"/>
          </p:cNvPicPr>
          <p:nvPr/>
        </p:nvPicPr>
        <p:blipFill>
          <a:blip r:embed="rId3"/>
          <a:stretch>
            <a:fillRect/>
          </a:stretch>
        </p:blipFill>
        <p:spPr>
          <a:xfrm>
            <a:off x="8961120" y="5781040"/>
            <a:ext cx="3230880" cy="1076960"/>
          </a:xfrm>
          <a:prstGeom prst="rect">
            <a:avLst/>
          </a:prstGeom>
        </p:spPr>
      </p:pic>
      <p:sp>
        <p:nvSpPr>
          <p:cNvPr id="6" name="TextBox 5">
            <a:extLst>
              <a:ext uri="{FF2B5EF4-FFF2-40B4-BE49-F238E27FC236}">
                <a16:creationId xmlns:a16="http://schemas.microsoft.com/office/drawing/2014/main" id="{D8C90451-A4D7-D340-B2AB-6B6ACDF4A5F1}"/>
              </a:ext>
            </a:extLst>
          </p:cNvPr>
          <p:cNvSpPr txBox="1"/>
          <p:nvPr/>
        </p:nvSpPr>
        <p:spPr>
          <a:xfrm>
            <a:off x="355599" y="2296160"/>
            <a:ext cx="2875281" cy="2677656"/>
          </a:xfrm>
          <a:prstGeom prst="rect">
            <a:avLst/>
          </a:prstGeom>
          <a:noFill/>
        </p:spPr>
        <p:txBody>
          <a:bodyPr wrap="square" rtlCol="0" anchor="ctr">
            <a:spAutoFit/>
          </a:bodyPr>
          <a:lstStyle/>
          <a:p>
            <a:r>
              <a:rPr lang="en-GB" sz="2400" dirty="0">
                <a:latin typeface="Franklin Gothic Book" panose="020B0503020102020204" pitchFamily="34" charset="0"/>
              </a:rPr>
              <a:t>Strategy for</a:t>
            </a:r>
          </a:p>
          <a:p>
            <a:r>
              <a:rPr lang="en-GB" sz="2400" dirty="0">
                <a:latin typeface="Franklin Gothic Book" panose="020B0503020102020204" pitchFamily="34" charset="0"/>
              </a:rPr>
              <a:t>Justice, Dignity</a:t>
            </a:r>
          </a:p>
          <a:p>
            <a:r>
              <a:rPr lang="en-GB" sz="2400" dirty="0">
                <a:latin typeface="Franklin Gothic Book" panose="020B0503020102020204" pitchFamily="34" charset="0"/>
              </a:rPr>
              <a:t>and Solidarity:</a:t>
            </a:r>
          </a:p>
          <a:p>
            <a:r>
              <a:rPr lang="en-GB" sz="2400" dirty="0">
                <a:latin typeface="Franklin Gothic Book" panose="020B0503020102020204" pitchFamily="34" charset="0"/>
              </a:rPr>
              <a:t>working towards</a:t>
            </a:r>
          </a:p>
          <a:p>
            <a:r>
              <a:rPr lang="en-GB" sz="2400" dirty="0">
                <a:latin typeface="Franklin Gothic Book" panose="020B0503020102020204" pitchFamily="34" charset="0"/>
              </a:rPr>
              <a:t>a fully inclusive</a:t>
            </a:r>
          </a:p>
          <a:p>
            <a:r>
              <a:rPr lang="en-GB" sz="2400" dirty="0">
                <a:latin typeface="Franklin Gothic Book" panose="020B0503020102020204" pitchFamily="34" charset="0"/>
              </a:rPr>
              <a:t>Methodist</a:t>
            </a:r>
          </a:p>
          <a:p>
            <a:r>
              <a:rPr lang="en-GB" sz="2400" dirty="0">
                <a:latin typeface="Franklin Gothic Book" panose="020B0503020102020204" pitchFamily="34" charset="0"/>
              </a:rPr>
              <a:t>Church</a:t>
            </a:r>
          </a:p>
        </p:txBody>
      </p:sp>
      <p:sp>
        <p:nvSpPr>
          <p:cNvPr id="3" name="TextBox 2"/>
          <p:cNvSpPr txBox="1"/>
          <p:nvPr/>
        </p:nvSpPr>
        <p:spPr>
          <a:xfrm>
            <a:off x="10107930" y="517770"/>
            <a:ext cx="1425258" cy="1569660"/>
          </a:xfrm>
          <a:prstGeom prst="rect">
            <a:avLst/>
          </a:prstGeom>
          <a:noFill/>
        </p:spPr>
        <p:txBody>
          <a:bodyPr wrap="square" rtlCol="0">
            <a:spAutoFit/>
          </a:bodyPr>
          <a:lstStyle/>
          <a:p>
            <a:pPr algn="r"/>
            <a:r>
              <a:rPr lang="en-US" sz="3200" dirty="0"/>
              <a:t>Vision for the</a:t>
            </a:r>
          </a:p>
          <a:p>
            <a:pPr algn="r"/>
            <a:r>
              <a:rPr lang="en-US" sz="3200" dirty="0"/>
              <a:t>work</a:t>
            </a:r>
          </a:p>
        </p:txBody>
      </p:sp>
      <p:pic>
        <p:nvPicPr>
          <p:cNvPr id="7" name="Picture 6"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4"/>
          <a:stretch>
            <a:fillRect/>
          </a:stretch>
        </p:blipFill>
        <p:spPr>
          <a:xfrm>
            <a:off x="9943488" y="3429000"/>
            <a:ext cx="1911508" cy="1601974"/>
          </a:xfrm>
          <a:prstGeom prst="rect">
            <a:avLst/>
          </a:prstGeom>
        </p:spPr>
      </p:pic>
    </p:spTree>
    <p:extLst>
      <p:ext uri="{BB962C8B-B14F-4D97-AF65-F5344CB8AC3E}">
        <p14:creationId xmlns:p14="http://schemas.microsoft.com/office/powerpoint/2010/main" val="379603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pic>
        <p:nvPicPr>
          <p:cNvPr id="2" name="Picture 1" descr="Screenshot of the first page of the Personal Responsibility Commitment" title="Personal Responsibility Commitment"/>
          <p:cNvPicPr>
            <a:picLocks noChangeAspect="1"/>
          </p:cNvPicPr>
          <p:nvPr/>
        </p:nvPicPr>
        <p:blipFill rotWithShape="1">
          <a:blip r:embed="rId3"/>
          <a:srcRect l="20709" t="6305" r="21769" b="6198"/>
          <a:stretch/>
        </p:blipFill>
        <p:spPr>
          <a:xfrm>
            <a:off x="2771774" y="200025"/>
            <a:ext cx="6200775" cy="5305425"/>
          </a:xfrm>
          <a:prstGeom prst="rect">
            <a:avLst/>
          </a:prstGeom>
        </p:spPr>
      </p:pic>
    </p:spTree>
    <p:extLst>
      <p:ext uri="{BB962C8B-B14F-4D97-AF65-F5344CB8AC3E}">
        <p14:creationId xmlns:p14="http://schemas.microsoft.com/office/powerpoint/2010/main" val="24349891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sp>
        <p:nvSpPr>
          <p:cNvPr id="2" name="Rectangle 1"/>
          <p:cNvSpPr/>
          <p:nvPr/>
        </p:nvSpPr>
        <p:spPr>
          <a:xfrm>
            <a:off x="2952750" y="2139434"/>
            <a:ext cx="7105650" cy="1323439"/>
          </a:xfrm>
          <a:prstGeom prst="rect">
            <a:avLst/>
          </a:prstGeom>
        </p:spPr>
        <p:txBody>
          <a:bodyPr wrap="square">
            <a:spAutoFit/>
          </a:bodyPr>
          <a:lstStyle/>
          <a:p>
            <a:r>
              <a:rPr lang="en-US" sz="4000" dirty="0">
                <a:hlinkClick r:id="rId3"/>
              </a:rPr>
              <a:t>Above and Below the Line - Personal Responsibility - YouTube</a:t>
            </a:r>
            <a:endParaRPr lang="en-GB" sz="4000" dirty="0"/>
          </a:p>
        </p:txBody>
      </p:sp>
      <p:pic>
        <p:nvPicPr>
          <p:cNvPr id="5" name="Picture 4"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4"/>
          <a:stretch>
            <a:fillRect/>
          </a:stretch>
        </p:blipFill>
        <p:spPr>
          <a:xfrm>
            <a:off x="658813" y="4717546"/>
            <a:ext cx="1911508" cy="1601974"/>
          </a:xfrm>
          <a:prstGeom prst="rect">
            <a:avLst/>
          </a:prstGeom>
        </p:spPr>
      </p:pic>
    </p:spTree>
    <p:extLst>
      <p:ext uri="{BB962C8B-B14F-4D97-AF65-F5344CB8AC3E}">
        <p14:creationId xmlns:p14="http://schemas.microsoft.com/office/powerpoint/2010/main" val="24945172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sp>
        <p:nvSpPr>
          <p:cNvPr id="3" name="TextBox 2"/>
          <p:cNvSpPr txBox="1"/>
          <p:nvPr/>
        </p:nvSpPr>
        <p:spPr>
          <a:xfrm>
            <a:off x="188227" y="195492"/>
            <a:ext cx="11477296" cy="5386090"/>
          </a:xfrm>
          <a:prstGeom prst="rect">
            <a:avLst/>
          </a:prstGeom>
          <a:noFill/>
        </p:spPr>
        <p:txBody>
          <a:bodyPr wrap="square" rtlCol="0">
            <a:spAutoFit/>
          </a:bodyPr>
          <a:lstStyle/>
          <a:p>
            <a:pPr fontAlgn="base"/>
            <a:r>
              <a:rPr lang="en-GB" sz="3200" b="1" dirty="0" smtClean="0"/>
              <a:t>We </a:t>
            </a:r>
            <a:r>
              <a:rPr lang="en-GB" sz="3200" b="1" dirty="0"/>
              <a:t>invite you to </a:t>
            </a:r>
            <a:r>
              <a:rPr lang="en-GB" sz="3200" b="1" dirty="0" smtClean="0"/>
              <a:t>share this prayer to focus on what we can do to bring change:</a:t>
            </a:r>
          </a:p>
          <a:p>
            <a:pPr fontAlgn="base"/>
            <a:endParaRPr lang="en-US" sz="2800" dirty="0" smtClean="0"/>
          </a:p>
          <a:p>
            <a:pPr fontAlgn="base"/>
            <a:endParaRPr lang="en-US" sz="2800" dirty="0" smtClean="0"/>
          </a:p>
          <a:p>
            <a:pPr algn="just" fontAlgn="base"/>
            <a:r>
              <a:rPr lang="en-GB" sz="3200" b="1" dirty="0" smtClean="0">
                <a:solidFill>
                  <a:srgbClr val="002060"/>
                </a:solidFill>
                <a:cs typeface="Arial" panose="020B0604020202020204" pitchFamily="34" charset="0"/>
              </a:rPr>
              <a:t>God,</a:t>
            </a:r>
          </a:p>
          <a:p>
            <a:pPr algn="just" fontAlgn="base"/>
            <a:endParaRPr lang="en-GB" sz="3200" b="1" dirty="0">
              <a:solidFill>
                <a:srgbClr val="002060"/>
              </a:solidFill>
              <a:cs typeface="Arial" panose="020B0604020202020204" pitchFamily="34" charset="0"/>
            </a:endParaRPr>
          </a:p>
          <a:p>
            <a:pPr algn="just" fontAlgn="base"/>
            <a:r>
              <a:rPr lang="en-GB" sz="3200" b="1" dirty="0" smtClean="0">
                <a:solidFill>
                  <a:srgbClr val="7030A0"/>
                </a:solidFill>
                <a:cs typeface="Arial" panose="020B0604020202020204" pitchFamily="34" charset="0"/>
              </a:rPr>
              <a:t>Grant us the Serenity to accept the things we cannot change,</a:t>
            </a:r>
          </a:p>
          <a:p>
            <a:pPr algn="just" fontAlgn="base"/>
            <a:r>
              <a:rPr lang="en-GB" sz="3200" b="1" dirty="0" smtClean="0">
                <a:solidFill>
                  <a:srgbClr val="002060"/>
                </a:solidFill>
                <a:cs typeface="Arial" panose="020B0604020202020204" pitchFamily="34" charset="0"/>
              </a:rPr>
              <a:t>the Courage to change the things we can,</a:t>
            </a:r>
          </a:p>
          <a:p>
            <a:pPr algn="just" fontAlgn="base"/>
            <a:r>
              <a:rPr lang="en-GB" sz="3200" b="1" dirty="0" smtClean="0">
                <a:solidFill>
                  <a:srgbClr val="7030A0"/>
                </a:solidFill>
                <a:cs typeface="Arial" panose="020B0604020202020204" pitchFamily="34" charset="0"/>
              </a:rPr>
              <a:t>and the Wisdom to know the difference.</a:t>
            </a:r>
          </a:p>
          <a:p>
            <a:pPr algn="just" fontAlgn="base"/>
            <a:endParaRPr lang="en-GB" sz="3200" b="1" dirty="0">
              <a:solidFill>
                <a:srgbClr val="7030A0"/>
              </a:solidFill>
              <a:cs typeface="Arial" panose="020B0604020202020204" pitchFamily="34" charset="0"/>
            </a:endParaRPr>
          </a:p>
          <a:p>
            <a:pPr algn="just" fontAlgn="base"/>
            <a:r>
              <a:rPr lang="en-GB" sz="3200" b="1" dirty="0">
                <a:solidFill>
                  <a:srgbClr val="002060"/>
                </a:solidFill>
                <a:cs typeface="Arial" panose="020B0604020202020204" pitchFamily="34" charset="0"/>
              </a:rPr>
              <a:t>Amen.</a:t>
            </a:r>
          </a:p>
        </p:txBody>
      </p:sp>
    </p:spTree>
    <p:extLst>
      <p:ext uri="{BB962C8B-B14F-4D97-AF65-F5344CB8AC3E}">
        <p14:creationId xmlns:p14="http://schemas.microsoft.com/office/powerpoint/2010/main" val="42166831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pic>
        <p:nvPicPr>
          <p:cNvPr id="2" name="Picture 1" descr="Screenshot of the first page of the Personal Responsibility Commitment" title="Personal Responsibility Commitment"/>
          <p:cNvPicPr>
            <a:picLocks noChangeAspect="1"/>
          </p:cNvPicPr>
          <p:nvPr/>
        </p:nvPicPr>
        <p:blipFill rotWithShape="1">
          <a:blip r:embed="rId3"/>
          <a:srcRect l="20709" t="6305" r="21769" b="6198"/>
          <a:stretch/>
        </p:blipFill>
        <p:spPr>
          <a:xfrm>
            <a:off x="2771774" y="200025"/>
            <a:ext cx="6200775" cy="5305425"/>
          </a:xfrm>
          <a:prstGeom prst="rect">
            <a:avLst/>
          </a:prstGeom>
        </p:spPr>
      </p:pic>
    </p:spTree>
    <p:extLst>
      <p:ext uri="{BB962C8B-B14F-4D97-AF65-F5344CB8AC3E}">
        <p14:creationId xmlns:p14="http://schemas.microsoft.com/office/powerpoint/2010/main" val="26694960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12223D"/>
        </a:solidFill>
        <a:effectLst/>
      </p:bgPr>
    </p:bg>
    <p:spTree>
      <p:nvGrpSpPr>
        <p:cNvPr id="1" name=""/>
        <p:cNvGrpSpPr/>
        <p:nvPr/>
      </p:nvGrpSpPr>
      <p:grpSpPr>
        <a:xfrm>
          <a:off x="0" y="0"/>
          <a:ext cx="0" cy="0"/>
          <a:chOff x="0" y="0"/>
          <a:chExt cx="0" cy="0"/>
        </a:xfrm>
      </p:grpSpPr>
      <p:pic>
        <p:nvPicPr>
          <p:cNvPr id="3" name="Picture 2"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2"/>
          <a:stretch>
            <a:fillRect/>
          </a:stretch>
        </p:blipFill>
        <p:spPr>
          <a:xfrm>
            <a:off x="6725223" y="1414299"/>
            <a:ext cx="4807964" cy="4029401"/>
          </a:xfrm>
          <a:prstGeom prst="rect">
            <a:avLst/>
          </a:prstGeom>
        </p:spPr>
      </p:pic>
      <p:sp>
        <p:nvSpPr>
          <p:cNvPr id="2" name="TextBox 1">
            <a:extLst>
              <a:ext uri="{FF2B5EF4-FFF2-40B4-BE49-F238E27FC236}">
                <a16:creationId xmlns:a16="http://schemas.microsoft.com/office/drawing/2014/main" id="{B08616D7-692B-BD4E-AD50-C9081AB87FCD}"/>
              </a:ext>
            </a:extLst>
          </p:cNvPr>
          <p:cNvSpPr txBox="1"/>
          <p:nvPr/>
        </p:nvSpPr>
        <p:spPr>
          <a:xfrm>
            <a:off x="658812" y="839251"/>
            <a:ext cx="6523038" cy="5093702"/>
          </a:xfrm>
          <a:prstGeom prst="rect">
            <a:avLst/>
          </a:prstGeom>
          <a:noFill/>
        </p:spPr>
        <p:txBody>
          <a:bodyPr wrap="square" rtlCol="0" anchor="ctr">
            <a:spAutoFit/>
          </a:bodyPr>
          <a:lstStyle/>
          <a:p>
            <a:r>
              <a:rPr lang="en-GB" sz="4800" dirty="0">
                <a:solidFill>
                  <a:schemeClr val="bg1">
                    <a:lumMod val="95000"/>
                  </a:schemeClr>
                </a:solidFill>
                <a:latin typeface="Franklin Gothic Book" panose="020B0503020102020204" pitchFamily="34" charset="0"/>
              </a:rPr>
              <a:t>Strategy for </a:t>
            </a:r>
            <a:r>
              <a:rPr lang="en-GB" sz="4800" dirty="0" smtClean="0">
                <a:solidFill>
                  <a:schemeClr val="bg1">
                    <a:lumMod val="95000"/>
                  </a:schemeClr>
                </a:solidFill>
                <a:latin typeface="Franklin Gothic Book" panose="020B0503020102020204" pitchFamily="34" charset="0"/>
              </a:rPr>
              <a:t>Justice</a:t>
            </a:r>
          </a:p>
          <a:p>
            <a:r>
              <a:rPr lang="en-GB" sz="4800" dirty="0" smtClean="0">
                <a:solidFill>
                  <a:schemeClr val="bg1">
                    <a:lumMod val="95000"/>
                  </a:schemeClr>
                </a:solidFill>
                <a:latin typeface="Franklin Gothic Book" panose="020B0503020102020204" pitchFamily="34" charset="0"/>
              </a:rPr>
              <a:t>Dignity </a:t>
            </a:r>
            <a:r>
              <a:rPr lang="en-GB" sz="4800" dirty="0">
                <a:solidFill>
                  <a:schemeClr val="bg1">
                    <a:lumMod val="95000"/>
                  </a:schemeClr>
                </a:solidFill>
                <a:latin typeface="Franklin Gothic Book" panose="020B0503020102020204" pitchFamily="34" charset="0"/>
              </a:rPr>
              <a:t>and Solidarity</a:t>
            </a:r>
          </a:p>
          <a:p>
            <a:endParaRPr lang="en-GB" sz="3200" dirty="0">
              <a:solidFill>
                <a:schemeClr val="bg1">
                  <a:lumMod val="95000"/>
                </a:schemeClr>
              </a:solidFill>
              <a:latin typeface="Franklin Gothic Book" panose="020B0503020102020204" pitchFamily="34" charset="0"/>
            </a:endParaRPr>
          </a:p>
          <a:p>
            <a:pPr>
              <a:spcAft>
                <a:spcPts val="600"/>
              </a:spcAft>
            </a:pPr>
            <a:endParaRPr lang="en-GB" sz="4800" dirty="0">
              <a:solidFill>
                <a:schemeClr val="bg1">
                  <a:lumMod val="95000"/>
                </a:schemeClr>
              </a:solidFill>
              <a:latin typeface="Franklin Gothic Book" panose="020B0503020102020204" pitchFamily="34" charset="0"/>
            </a:endParaRPr>
          </a:p>
          <a:p>
            <a:pPr>
              <a:spcAft>
                <a:spcPts val="600"/>
              </a:spcAft>
            </a:pPr>
            <a:r>
              <a:rPr lang="en-GB" sz="4800" dirty="0" smtClean="0">
                <a:solidFill>
                  <a:schemeClr val="bg1">
                    <a:lumMod val="95000"/>
                  </a:schemeClr>
                </a:solidFill>
                <a:latin typeface="Franklin Gothic Book" panose="020B0503020102020204" pitchFamily="34" charset="0"/>
              </a:rPr>
              <a:t>Module 5: What does the strategy recommend?</a:t>
            </a:r>
            <a:endParaRPr lang="en-GB" sz="4800" dirty="0">
              <a:solidFill>
                <a:schemeClr val="bg1">
                  <a:lumMod val="95000"/>
                </a:schemeClr>
              </a:solidFill>
              <a:latin typeface="Franklin Gothic Book" panose="020B0503020102020204" pitchFamily="34" charset="0"/>
            </a:endParaRPr>
          </a:p>
        </p:txBody>
      </p:sp>
    </p:spTree>
    <p:extLst>
      <p:ext uri="{BB962C8B-B14F-4D97-AF65-F5344CB8AC3E}">
        <p14:creationId xmlns:p14="http://schemas.microsoft.com/office/powerpoint/2010/main" val="28666467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1" descr="Circles and triangles, in different shapes and colours, with the word &quot;Justice&quot; in orange, the word &quot;Dignity&quot; in green and the word &quot;Solidarity&quot; in pink." title="Justice, Dignity and Solidarity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523417"/>
            <a:ext cx="6991350" cy="5672068"/>
          </a:xfrm>
          <a:prstGeom prst="rect">
            <a:avLst/>
          </a:prstGeom>
          <a:solidFill>
            <a:schemeClr val="bg1">
              <a:lumMod val="85000"/>
            </a:schemeClr>
          </a:solidFill>
        </p:spPr>
      </p:pic>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3"/>
          <a:stretch>
            <a:fillRect/>
          </a:stretch>
        </p:blipFill>
        <p:spPr>
          <a:xfrm>
            <a:off x="8961120" y="5781040"/>
            <a:ext cx="3230880" cy="1076960"/>
          </a:xfrm>
          <a:prstGeom prst="rect">
            <a:avLst/>
          </a:prstGeom>
        </p:spPr>
      </p:pic>
    </p:spTree>
    <p:extLst>
      <p:ext uri="{BB962C8B-B14F-4D97-AF65-F5344CB8AC3E}">
        <p14:creationId xmlns:p14="http://schemas.microsoft.com/office/powerpoint/2010/main" val="39874177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pic>
        <p:nvPicPr>
          <p:cNvPr id="3" name="Picture 2"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3"/>
          <a:stretch>
            <a:fillRect/>
          </a:stretch>
        </p:blipFill>
        <p:spPr>
          <a:xfrm>
            <a:off x="658813" y="4717546"/>
            <a:ext cx="1911508" cy="1601974"/>
          </a:xfrm>
          <a:prstGeom prst="rect">
            <a:avLst/>
          </a:prstGeom>
        </p:spPr>
      </p:pic>
      <p:sp>
        <p:nvSpPr>
          <p:cNvPr id="2" name="Rectangle 1"/>
          <p:cNvSpPr/>
          <p:nvPr/>
        </p:nvSpPr>
        <p:spPr>
          <a:xfrm>
            <a:off x="2749746" y="2890391"/>
            <a:ext cx="6675482" cy="707886"/>
          </a:xfrm>
          <a:prstGeom prst="rect">
            <a:avLst/>
          </a:prstGeom>
        </p:spPr>
        <p:txBody>
          <a:bodyPr wrap="none">
            <a:spAutoFit/>
          </a:bodyPr>
          <a:lstStyle/>
          <a:p>
            <a:r>
              <a:rPr lang="en-GB" sz="4000" dirty="0">
                <a:hlinkClick r:id="rId4"/>
              </a:rPr>
              <a:t>Affirmations Scheme - YouTube</a:t>
            </a:r>
            <a:endParaRPr lang="en-GB" sz="4000" dirty="0"/>
          </a:p>
        </p:txBody>
      </p:sp>
    </p:spTree>
    <p:extLst>
      <p:ext uri="{BB962C8B-B14F-4D97-AF65-F5344CB8AC3E}">
        <p14:creationId xmlns:p14="http://schemas.microsoft.com/office/powerpoint/2010/main" val="13681676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pic>
        <p:nvPicPr>
          <p:cNvPr id="3" name="Picture 2"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3"/>
          <a:stretch>
            <a:fillRect/>
          </a:stretch>
        </p:blipFill>
        <p:spPr>
          <a:xfrm>
            <a:off x="658813" y="4717546"/>
            <a:ext cx="1911508" cy="1601974"/>
          </a:xfrm>
          <a:prstGeom prst="rect">
            <a:avLst/>
          </a:prstGeom>
        </p:spPr>
      </p:pic>
      <p:sp>
        <p:nvSpPr>
          <p:cNvPr id="2" name="Rectangle 1"/>
          <p:cNvSpPr/>
          <p:nvPr/>
        </p:nvSpPr>
        <p:spPr>
          <a:xfrm>
            <a:off x="2427761" y="2536448"/>
            <a:ext cx="7583294" cy="707886"/>
          </a:xfrm>
          <a:prstGeom prst="rect">
            <a:avLst/>
          </a:prstGeom>
        </p:spPr>
        <p:txBody>
          <a:bodyPr wrap="none">
            <a:spAutoFit/>
          </a:bodyPr>
          <a:lstStyle/>
          <a:p>
            <a:r>
              <a:rPr lang="en-GB" sz="4000" dirty="0">
                <a:hlinkClick r:id="rId4"/>
              </a:rPr>
              <a:t>Inclusive Language Guide - YouTube</a:t>
            </a:r>
            <a:endParaRPr lang="en-GB" sz="4000" dirty="0"/>
          </a:p>
        </p:txBody>
      </p:sp>
    </p:spTree>
    <p:extLst>
      <p:ext uri="{BB962C8B-B14F-4D97-AF65-F5344CB8AC3E}">
        <p14:creationId xmlns:p14="http://schemas.microsoft.com/office/powerpoint/2010/main" val="8050528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pic>
        <p:nvPicPr>
          <p:cNvPr id="3" name="Picture 2"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3"/>
          <a:stretch>
            <a:fillRect/>
          </a:stretch>
        </p:blipFill>
        <p:spPr>
          <a:xfrm>
            <a:off x="658813" y="4717546"/>
            <a:ext cx="1911508" cy="1601974"/>
          </a:xfrm>
          <a:prstGeom prst="rect">
            <a:avLst/>
          </a:prstGeom>
        </p:spPr>
      </p:pic>
      <p:sp>
        <p:nvSpPr>
          <p:cNvPr id="2" name="Rectangle 1"/>
          <p:cNvSpPr/>
          <p:nvPr/>
        </p:nvSpPr>
        <p:spPr>
          <a:xfrm>
            <a:off x="3195716" y="1910834"/>
            <a:ext cx="7072233" cy="1323439"/>
          </a:xfrm>
          <a:prstGeom prst="rect">
            <a:avLst/>
          </a:prstGeom>
        </p:spPr>
        <p:txBody>
          <a:bodyPr wrap="square">
            <a:spAutoFit/>
          </a:bodyPr>
          <a:lstStyle/>
          <a:p>
            <a:r>
              <a:rPr lang="en-US" sz="4000" dirty="0">
                <a:hlinkClick r:id="rId4"/>
              </a:rPr>
              <a:t>Discrimination and Abuse Response Service - YouTube</a:t>
            </a:r>
            <a:endParaRPr lang="en-GB" sz="4000" dirty="0"/>
          </a:p>
        </p:txBody>
      </p:sp>
    </p:spTree>
    <p:extLst>
      <p:ext uri="{BB962C8B-B14F-4D97-AF65-F5344CB8AC3E}">
        <p14:creationId xmlns:p14="http://schemas.microsoft.com/office/powerpoint/2010/main" val="24070313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pic>
        <p:nvPicPr>
          <p:cNvPr id="3" name="Picture 2"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3"/>
          <a:stretch>
            <a:fillRect/>
          </a:stretch>
        </p:blipFill>
        <p:spPr>
          <a:xfrm>
            <a:off x="658813" y="4717546"/>
            <a:ext cx="1911508" cy="1601974"/>
          </a:xfrm>
          <a:prstGeom prst="rect">
            <a:avLst/>
          </a:prstGeom>
        </p:spPr>
      </p:pic>
      <p:sp>
        <p:nvSpPr>
          <p:cNvPr id="2" name="Rectangle 1"/>
          <p:cNvSpPr/>
          <p:nvPr/>
        </p:nvSpPr>
        <p:spPr>
          <a:xfrm>
            <a:off x="1614567" y="2063234"/>
            <a:ext cx="9066906" cy="707886"/>
          </a:xfrm>
          <a:prstGeom prst="rect">
            <a:avLst/>
          </a:prstGeom>
        </p:spPr>
        <p:txBody>
          <a:bodyPr wrap="none">
            <a:spAutoFit/>
          </a:bodyPr>
          <a:lstStyle/>
          <a:p>
            <a:r>
              <a:rPr lang="en-US" sz="4000" dirty="0">
                <a:hlinkClick r:id="rId4"/>
              </a:rPr>
              <a:t>Truth and Reconciliation Process - YouTube</a:t>
            </a:r>
            <a:endParaRPr lang="en-GB" sz="4000" dirty="0"/>
          </a:p>
        </p:txBody>
      </p:sp>
    </p:spTree>
    <p:extLst>
      <p:ext uri="{BB962C8B-B14F-4D97-AF65-F5344CB8AC3E}">
        <p14:creationId xmlns:p14="http://schemas.microsoft.com/office/powerpoint/2010/main" val="553927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2223D"/>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sp>
        <p:nvSpPr>
          <p:cNvPr id="2" name="Rectangle 1"/>
          <p:cNvSpPr/>
          <p:nvPr/>
        </p:nvSpPr>
        <p:spPr>
          <a:xfrm>
            <a:off x="197224" y="335846"/>
            <a:ext cx="11743764" cy="5016758"/>
          </a:xfrm>
          <a:prstGeom prst="rect">
            <a:avLst/>
          </a:prstGeom>
        </p:spPr>
        <p:txBody>
          <a:bodyPr wrap="square">
            <a:spAutoFit/>
          </a:bodyPr>
          <a:lstStyle/>
          <a:p>
            <a:pPr algn="just" fontAlgn="base"/>
            <a:r>
              <a:rPr lang="en-US" sz="3200" dirty="0" smtClean="0">
                <a:solidFill>
                  <a:schemeClr val="bg1"/>
                </a:solidFill>
              </a:rPr>
              <a:t>Aim:</a:t>
            </a:r>
          </a:p>
          <a:p>
            <a:pPr algn="just" fontAlgn="base"/>
            <a:r>
              <a:rPr lang="en-US" sz="3200" b="1" dirty="0" smtClean="0">
                <a:solidFill>
                  <a:schemeClr val="bg1"/>
                </a:solidFill>
              </a:rPr>
              <a:t>Affirm the Methodist understanding that Equality, Diversity and Inclusion is at the heart of the gospel</a:t>
            </a:r>
          </a:p>
          <a:p>
            <a:pPr algn="just" fontAlgn="base"/>
            <a:endParaRPr lang="en-US" sz="3200" dirty="0" smtClean="0">
              <a:solidFill>
                <a:schemeClr val="bg1"/>
              </a:solidFill>
            </a:endParaRPr>
          </a:p>
          <a:p>
            <a:pPr algn="just" fontAlgn="base"/>
            <a:r>
              <a:rPr lang="en-US" sz="3200" dirty="0" smtClean="0">
                <a:solidFill>
                  <a:schemeClr val="bg1"/>
                </a:solidFill>
              </a:rPr>
              <a:t>Objectives:</a:t>
            </a:r>
          </a:p>
          <a:p>
            <a:pPr marL="457200" indent="-457200" algn="just" fontAlgn="base">
              <a:buFont typeface="Arial" panose="020B0604020202020204" pitchFamily="34" charset="0"/>
              <a:buChar char="•"/>
            </a:pPr>
            <a:r>
              <a:rPr lang="en-US" sz="3200" dirty="0" smtClean="0">
                <a:solidFill>
                  <a:schemeClr val="bg1"/>
                </a:solidFill>
              </a:rPr>
              <a:t>Understand </a:t>
            </a:r>
            <a:r>
              <a:rPr lang="en-US" sz="3200" dirty="0">
                <a:solidFill>
                  <a:schemeClr val="bg1"/>
                </a:solidFill>
              </a:rPr>
              <a:t>that Equality, Diversity and Inclusion is key to the </a:t>
            </a:r>
            <a:r>
              <a:rPr lang="en-US" sz="3200" dirty="0" smtClean="0">
                <a:solidFill>
                  <a:schemeClr val="bg1"/>
                </a:solidFill>
              </a:rPr>
              <a:t>gospel</a:t>
            </a:r>
          </a:p>
          <a:p>
            <a:pPr marL="457200" indent="-457200" algn="just" fontAlgn="base">
              <a:buFont typeface="Arial" panose="020B0604020202020204" pitchFamily="34" charset="0"/>
              <a:buChar char="•"/>
            </a:pPr>
            <a:r>
              <a:rPr lang="en-US" sz="3200" dirty="0" smtClean="0">
                <a:solidFill>
                  <a:schemeClr val="bg1"/>
                </a:solidFill>
              </a:rPr>
              <a:t>Know </a:t>
            </a:r>
            <a:r>
              <a:rPr lang="en-US" sz="3200" dirty="0">
                <a:solidFill>
                  <a:schemeClr val="bg1"/>
                </a:solidFill>
              </a:rPr>
              <a:t>that the Methodist Church affirms that the gospel cannot be lived and shared without commitment to Equality, Diversity and Inclusion by all</a:t>
            </a: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19487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pic>
        <p:nvPicPr>
          <p:cNvPr id="3" name="Picture 2"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3"/>
          <a:stretch>
            <a:fillRect/>
          </a:stretch>
        </p:blipFill>
        <p:spPr>
          <a:xfrm>
            <a:off x="658813" y="4717546"/>
            <a:ext cx="1911508" cy="1601974"/>
          </a:xfrm>
          <a:prstGeom prst="rect">
            <a:avLst/>
          </a:prstGeom>
        </p:spPr>
      </p:pic>
      <p:sp>
        <p:nvSpPr>
          <p:cNvPr id="2" name="Rectangle 1"/>
          <p:cNvSpPr/>
          <p:nvPr/>
        </p:nvSpPr>
        <p:spPr>
          <a:xfrm>
            <a:off x="3375152" y="2101334"/>
            <a:ext cx="5759205" cy="707886"/>
          </a:xfrm>
          <a:prstGeom prst="rect">
            <a:avLst/>
          </a:prstGeom>
        </p:spPr>
        <p:txBody>
          <a:bodyPr wrap="none">
            <a:spAutoFit/>
          </a:bodyPr>
          <a:lstStyle/>
          <a:p>
            <a:r>
              <a:rPr lang="en-GB" sz="4000" dirty="0">
                <a:hlinkClick r:id="rId4"/>
              </a:rPr>
              <a:t>Solidarity Circles - YouTube</a:t>
            </a:r>
            <a:endParaRPr lang="en-GB" sz="4000" dirty="0"/>
          </a:p>
        </p:txBody>
      </p:sp>
    </p:spTree>
    <p:extLst>
      <p:ext uri="{BB962C8B-B14F-4D97-AF65-F5344CB8AC3E}">
        <p14:creationId xmlns:p14="http://schemas.microsoft.com/office/powerpoint/2010/main" val="10176244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7170" name="Picture 2" descr="Screenshot of the first page of the Equality Impact Assessment" title="Equality Impact Assess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7135" y="214311"/>
            <a:ext cx="9369425" cy="62377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3"/>
          <a:stretch>
            <a:fillRect/>
          </a:stretch>
        </p:blipFill>
        <p:spPr>
          <a:xfrm>
            <a:off x="8961120" y="5781040"/>
            <a:ext cx="3230880" cy="1076960"/>
          </a:xfrm>
          <a:prstGeom prst="rect">
            <a:avLst/>
          </a:prstGeom>
        </p:spPr>
      </p:pic>
    </p:spTree>
    <p:extLst>
      <p:ext uri="{BB962C8B-B14F-4D97-AF65-F5344CB8AC3E}">
        <p14:creationId xmlns:p14="http://schemas.microsoft.com/office/powerpoint/2010/main" val="24458020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pic>
        <p:nvPicPr>
          <p:cNvPr id="3" name="Picture 2"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3"/>
          <a:stretch>
            <a:fillRect/>
          </a:stretch>
        </p:blipFill>
        <p:spPr>
          <a:xfrm>
            <a:off x="658813" y="4717546"/>
            <a:ext cx="1911508" cy="1601974"/>
          </a:xfrm>
          <a:prstGeom prst="rect">
            <a:avLst/>
          </a:prstGeom>
        </p:spPr>
      </p:pic>
      <p:sp>
        <p:nvSpPr>
          <p:cNvPr id="2" name="Rectangle 1"/>
          <p:cNvSpPr/>
          <p:nvPr/>
        </p:nvSpPr>
        <p:spPr>
          <a:xfrm>
            <a:off x="1927208" y="2523232"/>
            <a:ext cx="8128507" cy="707886"/>
          </a:xfrm>
          <a:prstGeom prst="rect">
            <a:avLst/>
          </a:prstGeom>
        </p:spPr>
        <p:txBody>
          <a:bodyPr wrap="none">
            <a:spAutoFit/>
          </a:bodyPr>
          <a:lstStyle/>
          <a:p>
            <a:r>
              <a:rPr lang="en-GB" sz="4000" dirty="0">
                <a:hlinkClick r:id="rId4"/>
              </a:rPr>
              <a:t>Equality Impact Assessment - YouTube</a:t>
            </a:r>
            <a:endParaRPr lang="en-GB" sz="4000" dirty="0"/>
          </a:p>
        </p:txBody>
      </p:sp>
    </p:spTree>
    <p:extLst>
      <p:ext uri="{BB962C8B-B14F-4D97-AF65-F5344CB8AC3E}">
        <p14:creationId xmlns:p14="http://schemas.microsoft.com/office/powerpoint/2010/main" val="25938524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7170" name="Picture 2" descr="Screenshot of the first page of the Equality Impact Assessment" title="Equality Impact Assess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7135" y="214311"/>
            <a:ext cx="9369425" cy="62377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3"/>
          <a:stretch>
            <a:fillRect/>
          </a:stretch>
        </p:blipFill>
        <p:spPr>
          <a:xfrm>
            <a:off x="8961120" y="5781040"/>
            <a:ext cx="3230880" cy="1076960"/>
          </a:xfrm>
          <a:prstGeom prst="rect">
            <a:avLst/>
          </a:prstGeom>
        </p:spPr>
      </p:pic>
    </p:spTree>
    <p:extLst>
      <p:ext uri="{BB962C8B-B14F-4D97-AF65-F5344CB8AC3E}">
        <p14:creationId xmlns:p14="http://schemas.microsoft.com/office/powerpoint/2010/main" val="10317339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sp>
        <p:nvSpPr>
          <p:cNvPr id="3" name="Rectangle 2"/>
          <p:cNvSpPr/>
          <p:nvPr/>
        </p:nvSpPr>
        <p:spPr>
          <a:xfrm>
            <a:off x="197224" y="230218"/>
            <a:ext cx="11743764" cy="6063198"/>
          </a:xfrm>
          <a:prstGeom prst="rect">
            <a:avLst/>
          </a:prstGeom>
        </p:spPr>
        <p:txBody>
          <a:bodyPr wrap="square">
            <a:spAutoFit/>
          </a:bodyPr>
          <a:lstStyle/>
          <a:p>
            <a:pPr fontAlgn="base"/>
            <a:r>
              <a:rPr lang="en-US" sz="3200" b="1" dirty="0" smtClean="0">
                <a:solidFill>
                  <a:srgbClr val="313131"/>
                </a:solidFill>
                <a:latin typeface="Arial" panose="020B0604020202020204" pitchFamily="34" charset="0"/>
                <a:cs typeface="Arial" panose="020B0604020202020204" pitchFamily="34" charset="0"/>
              </a:rPr>
              <a:t>Module 5 quiz:</a:t>
            </a:r>
          </a:p>
          <a:p>
            <a:pPr fontAlgn="base"/>
            <a:endParaRPr lang="en-US" b="1" dirty="0">
              <a:solidFill>
                <a:srgbClr val="313131"/>
              </a:solidFill>
              <a:latin typeface="Arial" panose="020B0604020202020204" pitchFamily="34" charset="0"/>
              <a:cs typeface="Arial" panose="020B0604020202020204" pitchFamily="34" charset="0"/>
            </a:endParaRPr>
          </a:p>
          <a:p>
            <a:pPr fontAlgn="base"/>
            <a:r>
              <a:rPr lang="en-US" sz="3200" b="1" dirty="0" smtClean="0">
                <a:solidFill>
                  <a:srgbClr val="313131"/>
                </a:solidFill>
                <a:latin typeface="Arial" panose="020B0604020202020204" pitchFamily="34" charset="0"/>
                <a:cs typeface="Arial" panose="020B0604020202020204" pitchFamily="34" charset="0"/>
              </a:rPr>
              <a:t>Question 1</a:t>
            </a:r>
          </a:p>
          <a:p>
            <a:pPr fontAlgn="base"/>
            <a:endParaRPr lang="en-US" b="1" dirty="0" smtClean="0">
              <a:solidFill>
                <a:srgbClr val="313131"/>
              </a:solidFill>
              <a:latin typeface="Arial" panose="020B0604020202020204" pitchFamily="34" charset="0"/>
              <a:cs typeface="Arial" panose="020B0604020202020204" pitchFamily="34" charset="0"/>
            </a:endParaRPr>
          </a:p>
          <a:p>
            <a:r>
              <a:rPr lang="en-US" sz="3200" dirty="0" smtClean="0"/>
              <a:t>What </a:t>
            </a:r>
            <a:r>
              <a:rPr lang="en-US" sz="3200" dirty="0"/>
              <a:t>is the Truth and Reconciliation Process</a:t>
            </a:r>
            <a:r>
              <a:rPr lang="en-US" sz="3200" dirty="0" smtClean="0"/>
              <a:t>?</a:t>
            </a:r>
          </a:p>
          <a:p>
            <a:endParaRPr lang="en-GB" sz="3200" dirty="0"/>
          </a:p>
          <a:p>
            <a:pPr marL="457200" indent="-457200">
              <a:buFont typeface="Wingdings" panose="05000000000000000000" pitchFamily="2" charset="2"/>
              <a:buChar char="q"/>
            </a:pPr>
            <a:r>
              <a:rPr lang="en-US" sz="3200" dirty="0" smtClean="0"/>
              <a:t>A </a:t>
            </a:r>
            <a:r>
              <a:rPr lang="en-US" sz="3200" dirty="0"/>
              <a:t>story of the history of racism and the Methodist Church</a:t>
            </a:r>
            <a:endParaRPr lang="en-GB" sz="3200" dirty="0"/>
          </a:p>
          <a:p>
            <a:pPr marL="457200" indent="-457200">
              <a:buFont typeface="Wingdings" panose="05000000000000000000" pitchFamily="2" charset="2"/>
              <a:buChar char="q"/>
            </a:pPr>
            <a:r>
              <a:rPr lang="en-US" sz="3200" dirty="0"/>
              <a:t>A review of a system or procedure within the Methodist Church, to listen to those who have experienced discrimination, acknowledge failures and transform systems</a:t>
            </a:r>
            <a:endParaRPr lang="en-GB" sz="3200" dirty="0"/>
          </a:p>
          <a:p>
            <a:pPr marL="457200" indent="-457200">
              <a:buFont typeface="Wingdings" panose="05000000000000000000" pitchFamily="2" charset="2"/>
              <a:buChar char="q"/>
            </a:pPr>
            <a:r>
              <a:rPr lang="en-US" sz="3200" dirty="0"/>
              <a:t>A restorative conversation between someone who has been discriminated against and the person who discriminated against them</a:t>
            </a:r>
            <a:endParaRPr lang="en-GB" sz="3200" dirty="0"/>
          </a:p>
        </p:txBody>
      </p:sp>
    </p:spTree>
    <p:extLst>
      <p:ext uri="{BB962C8B-B14F-4D97-AF65-F5344CB8AC3E}">
        <p14:creationId xmlns:p14="http://schemas.microsoft.com/office/powerpoint/2010/main" val="22980541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sp>
        <p:nvSpPr>
          <p:cNvPr id="3" name="Rectangle 2"/>
          <p:cNvSpPr/>
          <p:nvPr/>
        </p:nvSpPr>
        <p:spPr>
          <a:xfrm>
            <a:off x="197224" y="145346"/>
            <a:ext cx="11743764" cy="5570756"/>
          </a:xfrm>
          <a:prstGeom prst="rect">
            <a:avLst/>
          </a:prstGeom>
        </p:spPr>
        <p:txBody>
          <a:bodyPr wrap="square">
            <a:spAutoFit/>
          </a:bodyPr>
          <a:lstStyle/>
          <a:p>
            <a:pPr fontAlgn="base"/>
            <a:r>
              <a:rPr lang="en-US" sz="3200" b="1" dirty="0" smtClean="0">
                <a:solidFill>
                  <a:srgbClr val="313131"/>
                </a:solidFill>
                <a:latin typeface="Arial" panose="020B0604020202020204" pitchFamily="34" charset="0"/>
                <a:cs typeface="Arial" panose="020B0604020202020204" pitchFamily="34" charset="0"/>
              </a:rPr>
              <a:t>Module 5 quiz:</a:t>
            </a:r>
          </a:p>
          <a:p>
            <a:pPr fontAlgn="base"/>
            <a:endParaRPr lang="en-US" b="1" dirty="0">
              <a:solidFill>
                <a:srgbClr val="313131"/>
              </a:solidFill>
              <a:latin typeface="Arial" panose="020B0604020202020204" pitchFamily="34" charset="0"/>
              <a:cs typeface="Arial" panose="020B0604020202020204" pitchFamily="34" charset="0"/>
            </a:endParaRPr>
          </a:p>
          <a:p>
            <a:pPr fontAlgn="base"/>
            <a:r>
              <a:rPr lang="en-US" sz="3200" b="1" dirty="0" smtClean="0">
                <a:solidFill>
                  <a:srgbClr val="313131"/>
                </a:solidFill>
                <a:latin typeface="Arial" panose="020B0604020202020204" pitchFamily="34" charset="0"/>
                <a:cs typeface="Arial" panose="020B0604020202020204" pitchFamily="34" charset="0"/>
              </a:rPr>
              <a:t>Question 2</a:t>
            </a:r>
          </a:p>
          <a:p>
            <a:pPr fontAlgn="base"/>
            <a:endParaRPr lang="en-GB" dirty="0" smtClean="0"/>
          </a:p>
          <a:p>
            <a:r>
              <a:rPr lang="en-US" sz="3200" dirty="0"/>
              <a:t>If you wish to report discrimination in the Methodist Church, do you need to make a formal complaint?</a:t>
            </a:r>
            <a:endParaRPr lang="en-GB" sz="3200" dirty="0"/>
          </a:p>
          <a:p>
            <a:pPr fontAlgn="base"/>
            <a:endParaRPr lang="en-GB" sz="3200" dirty="0"/>
          </a:p>
          <a:p>
            <a:pPr marL="457200" indent="-457200" fontAlgn="base">
              <a:buFont typeface="Wingdings" panose="05000000000000000000" pitchFamily="2" charset="2"/>
              <a:buChar char="q"/>
            </a:pPr>
            <a:r>
              <a:rPr lang="en-GB" sz="3200" dirty="0" smtClean="0"/>
              <a:t>Yes</a:t>
            </a:r>
            <a:endParaRPr lang="en-GB" sz="3200" dirty="0"/>
          </a:p>
          <a:p>
            <a:pPr marL="457200" indent="-457200" fontAlgn="base">
              <a:buFont typeface="Wingdings" panose="05000000000000000000" pitchFamily="2" charset="2"/>
              <a:buChar char="q"/>
            </a:pPr>
            <a:r>
              <a:rPr lang="en-US" sz="3200" dirty="0" smtClean="0"/>
              <a:t>It </a:t>
            </a:r>
            <a:r>
              <a:rPr lang="en-US" sz="3200" dirty="0"/>
              <a:t>depends on the type of discrimination </a:t>
            </a:r>
            <a:r>
              <a:rPr lang="en-US" sz="3200" dirty="0" smtClean="0"/>
              <a:t>experienced</a:t>
            </a:r>
            <a:endParaRPr lang="en-GB" sz="3200" dirty="0"/>
          </a:p>
          <a:p>
            <a:pPr marL="457200" indent="-457200" fontAlgn="base">
              <a:buFont typeface="Wingdings" panose="05000000000000000000" pitchFamily="2" charset="2"/>
              <a:buChar char="q"/>
            </a:pPr>
            <a:r>
              <a:rPr lang="en-US" sz="3200" dirty="0" smtClean="0"/>
              <a:t>No</a:t>
            </a:r>
            <a:r>
              <a:rPr lang="en-US" sz="3200" dirty="0"/>
              <a:t>, you can also access the Discrimination and Abuse System, where you will receive support, including with making a formal complaint if you choose to do so</a:t>
            </a:r>
            <a:endParaRPr lang="en-GB" sz="3200" dirty="0"/>
          </a:p>
        </p:txBody>
      </p:sp>
    </p:spTree>
    <p:extLst>
      <p:ext uri="{BB962C8B-B14F-4D97-AF65-F5344CB8AC3E}">
        <p14:creationId xmlns:p14="http://schemas.microsoft.com/office/powerpoint/2010/main" val="5539846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sp>
        <p:nvSpPr>
          <p:cNvPr id="3" name="Rectangle 2"/>
          <p:cNvSpPr/>
          <p:nvPr/>
        </p:nvSpPr>
        <p:spPr>
          <a:xfrm>
            <a:off x="197224" y="71924"/>
            <a:ext cx="11743764" cy="6278642"/>
          </a:xfrm>
          <a:prstGeom prst="rect">
            <a:avLst/>
          </a:prstGeom>
        </p:spPr>
        <p:txBody>
          <a:bodyPr wrap="square">
            <a:spAutoFit/>
          </a:bodyPr>
          <a:lstStyle/>
          <a:p>
            <a:pPr fontAlgn="base"/>
            <a:r>
              <a:rPr lang="en-US" sz="3200" b="1" dirty="0" smtClean="0">
                <a:solidFill>
                  <a:srgbClr val="313131"/>
                </a:solidFill>
                <a:latin typeface="Arial" panose="020B0604020202020204" pitchFamily="34" charset="0"/>
                <a:cs typeface="Arial" panose="020B0604020202020204" pitchFamily="34" charset="0"/>
              </a:rPr>
              <a:t>Module 5 quiz:</a:t>
            </a:r>
          </a:p>
          <a:p>
            <a:pPr fontAlgn="base"/>
            <a:endParaRPr lang="en-US" b="1" dirty="0">
              <a:solidFill>
                <a:srgbClr val="313131"/>
              </a:solidFill>
              <a:latin typeface="Arial" panose="020B0604020202020204" pitchFamily="34" charset="0"/>
              <a:cs typeface="Arial" panose="020B0604020202020204" pitchFamily="34" charset="0"/>
            </a:endParaRPr>
          </a:p>
          <a:p>
            <a:pPr fontAlgn="base"/>
            <a:r>
              <a:rPr lang="en-US" sz="3200" b="1" dirty="0" smtClean="0">
                <a:solidFill>
                  <a:srgbClr val="313131"/>
                </a:solidFill>
                <a:latin typeface="Arial" panose="020B0604020202020204" pitchFamily="34" charset="0"/>
                <a:cs typeface="Arial" panose="020B0604020202020204" pitchFamily="34" charset="0"/>
              </a:rPr>
              <a:t>Question 3</a:t>
            </a:r>
          </a:p>
          <a:p>
            <a:r>
              <a:rPr lang="en-US" sz="3200" dirty="0" smtClean="0"/>
              <a:t>Which </a:t>
            </a:r>
            <a:r>
              <a:rPr lang="en-US" sz="3200" dirty="0"/>
              <a:t>of the following are possible advantages of completing an Equality Impact Assessment?</a:t>
            </a:r>
            <a:endParaRPr lang="en-GB" sz="3200" dirty="0"/>
          </a:p>
          <a:p>
            <a:pPr marL="457200" indent="-457200">
              <a:buFont typeface="Wingdings" panose="05000000000000000000" pitchFamily="2" charset="2"/>
              <a:buChar char="q"/>
            </a:pPr>
            <a:r>
              <a:rPr lang="en-US" sz="3200" dirty="0"/>
              <a:t>You will be better able to correctly allocate resources, such as time and budget, to meet the aims of your project</a:t>
            </a:r>
            <a:endParaRPr lang="en-GB" sz="3200" dirty="0"/>
          </a:p>
          <a:p>
            <a:pPr marL="457200" indent="-457200">
              <a:buFont typeface="Wingdings" panose="05000000000000000000" pitchFamily="2" charset="2"/>
              <a:buChar char="q"/>
            </a:pPr>
            <a:r>
              <a:rPr lang="en-US" sz="3200" dirty="0"/>
              <a:t>You will ensure you are catering to the needs of all</a:t>
            </a:r>
            <a:endParaRPr lang="en-GB" sz="3200" dirty="0"/>
          </a:p>
          <a:p>
            <a:pPr marL="457200" indent="-457200">
              <a:buFont typeface="Wingdings" panose="05000000000000000000" pitchFamily="2" charset="2"/>
              <a:buChar char="q"/>
            </a:pPr>
            <a:r>
              <a:rPr lang="en-US" sz="3200" dirty="0"/>
              <a:t>You will identify changes you need to make to ensure your project does not inadvertently lead to indirect discrimination</a:t>
            </a:r>
            <a:endParaRPr lang="en-GB" sz="3200" dirty="0"/>
          </a:p>
          <a:p>
            <a:pPr marL="457200" indent="-457200">
              <a:buFont typeface="Wingdings" panose="05000000000000000000" pitchFamily="2" charset="2"/>
              <a:buChar char="q"/>
            </a:pPr>
            <a:r>
              <a:rPr lang="en-US" sz="3200" dirty="0"/>
              <a:t>You will demonstrate to everyone, inside and outside the church, that you take equality and justice seriously, with actions as well as words</a:t>
            </a:r>
            <a:endParaRPr lang="en-GB" sz="3200" dirty="0"/>
          </a:p>
        </p:txBody>
      </p:sp>
    </p:spTree>
    <p:extLst>
      <p:ext uri="{BB962C8B-B14F-4D97-AF65-F5344CB8AC3E}">
        <p14:creationId xmlns:p14="http://schemas.microsoft.com/office/powerpoint/2010/main" val="8451375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sp>
        <p:nvSpPr>
          <p:cNvPr id="3" name="Rectangle 2"/>
          <p:cNvSpPr/>
          <p:nvPr/>
        </p:nvSpPr>
        <p:spPr>
          <a:xfrm>
            <a:off x="197224" y="230218"/>
            <a:ext cx="11743764" cy="6063198"/>
          </a:xfrm>
          <a:prstGeom prst="rect">
            <a:avLst/>
          </a:prstGeom>
        </p:spPr>
        <p:txBody>
          <a:bodyPr wrap="square">
            <a:spAutoFit/>
          </a:bodyPr>
          <a:lstStyle/>
          <a:p>
            <a:pPr fontAlgn="base"/>
            <a:r>
              <a:rPr lang="en-US" sz="3200" b="1" dirty="0" smtClean="0">
                <a:solidFill>
                  <a:srgbClr val="313131"/>
                </a:solidFill>
                <a:latin typeface="Arial" panose="020B0604020202020204" pitchFamily="34" charset="0"/>
                <a:cs typeface="Arial" panose="020B0604020202020204" pitchFamily="34" charset="0"/>
              </a:rPr>
              <a:t>Module 5 quiz:</a:t>
            </a:r>
          </a:p>
          <a:p>
            <a:pPr fontAlgn="base"/>
            <a:endParaRPr lang="en-US" b="1" dirty="0">
              <a:solidFill>
                <a:srgbClr val="313131"/>
              </a:solidFill>
              <a:latin typeface="Arial" panose="020B0604020202020204" pitchFamily="34" charset="0"/>
              <a:cs typeface="Arial" panose="020B0604020202020204" pitchFamily="34" charset="0"/>
            </a:endParaRPr>
          </a:p>
          <a:p>
            <a:pPr fontAlgn="base"/>
            <a:r>
              <a:rPr lang="en-US" sz="3200" b="1" dirty="0" smtClean="0">
                <a:solidFill>
                  <a:srgbClr val="313131"/>
                </a:solidFill>
                <a:latin typeface="Arial" panose="020B0604020202020204" pitchFamily="34" charset="0"/>
                <a:cs typeface="Arial" panose="020B0604020202020204" pitchFamily="34" charset="0"/>
              </a:rPr>
              <a:t>Question 4</a:t>
            </a:r>
          </a:p>
          <a:p>
            <a:pPr fontAlgn="base"/>
            <a:endParaRPr lang="en-US" b="1" dirty="0" smtClean="0">
              <a:solidFill>
                <a:srgbClr val="313131"/>
              </a:solidFill>
              <a:cs typeface="Arial" panose="020B0604020202020204" pitchFamily="34" charset="0"/>
            </a:endParaRPr>
          </a:p>
          <a:p>
            <a:r>
              <a:rPr lang="en-US" sz="3200" dirty="0"/>
              <a:t>Is the Strategy for Justice, Dignity and Solidarity all about fixing problems within the church</a:t>
            </a:r>
            <a:r>
              <a:rPr lang="en-US" sz="3200" dirty="0" smtClean="0"/>
              <a:t>?</a:t>
            </a:r>
          </a:p>
          <a:p>
            <a:endParaRPr lang="en-GB" sz="3200" dirty="0"/>
          </a:p>
          <a:p>
            <a:pPr marL="457200" indent="-457200">
              <a:buFont typeface="Wingdings" panose="05000000000000000000" pitchFamily="2" charset="2"/>
              <a:buChar char="q"/>
            </a:pPr>
            <a:r>
              <a:rPr lang="en-US" sz="3200" dirty="0"/>
              <a:t>Yes</a:t>
            </a:r>
            <a:endParaRPr lang="en-GB" sz="3200" dirty="0"/>
          </a:p>
          <a:p>
            <a:pPr marL="457200" indent="-457200">
              <a:buFont typeface="Wingdings" panose="05000000000000000000" pitchFamily="2" charset="2"/>
              <a:buChar char="q"/>
            </a:pPr>
            <a:r>
              <a:rPr lang="en-US" sz="3200" dirty="0"/>
              <a:t>Of course.  Everything is terrible and must change now</a:t>
            </a:r>
            <a:endParaRPr lang="en-GB" sz="3200" dirty="0"/>
          </a:p>
          <a:p>
            <a:pPr marL="457200" indent="-457200">
              <a:buFont typeface="Wingdings" panose="05000000000000000000" pitchFamily="2" charset="2"/>
              <a:buChar char="q"/>
            </a:pPr>
            <a:r>
              <a:rPr lang="en-US" sz="3200" dirty="0"/>
              <a:t>No.  Whilst elements of the strategy are aimed at identifying and fixing problems, the Affirmations scheme is about recognising and celebrating positive experiences within the church, and helping others to follow those examples</a:t>
            </a:r>
            <a:endParaRPr lang="en-GB" sz="3200" dirty="0"/>
          </a:p>
        </p:txBody>
      </p:sp>
    </p:spTree>
    <p:extLst>
      <p:ext uri="{BB962C8B-B14F-4D97-AF65-F5344CB8AC3E}">
        <p14:creationId xmlns:p14="http://schemas.microsoft.com/office/powerpoint/2010/main" val="25186416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12223D"/>
        </a:solidFill>
        <a:effectLst/>
      </p:bgPr>
    </p:bg>
    <p:spTree>
      <p:nvGrpSpPr>
        <p:cNvPr id="1" name=""/>
        <p:cNvGrpSpPr/>
        <p:nvPr/>
      </p:nvGrpSpPr>
      <p:grpSpPr>
        <a:xfrm>
          <a:off x="0" y="0"/>
          <a:ext cx="0" cy="0"/>
          <a:chOff x="0" y="0"/>
          <a:chExt cx="0" cy="0"/>
        </a:xfrm>
      </p:grpSpPr>
      <p:pic>
        <p:nvPicPr>
          <p:cNvPr id="3" name="Picture 2"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2"/>
          <a:stretch>
            <a:fillRect/>
          </a:stretch>
        </p:blipFill>
        <p:spPr>
          <a:xfrm>
            <a:off x="6725223" y="1414299"/>
            <a:ext cx="4807964" cy="4029401"/>
          </a:xfrm>
          <a:prstGeom prst="rect">
            <a:avLst/>
          </a:prstGeom>
        </p:spPr>
      </p:pic>
      <p:sp>
        <p:nvSpPr>
          <p:cNvPr id="2" name="TextBox 1">
            <a:extLst>
              <a:ext uri="{FF2B5EF4-FFF2-40B4-BE49-F238E27FC236}">
                <a16:creationId xmlns:a16="http://schemas.microsoft.com/office/drawing/2014/main" id="{B08616D7-692B-BD4E-AD50-C9081AB87FCD}"/>
              </a:ext>
            </a:extLst>
          </p:cNvPr>
          <p:cNvSpPr txBox="1"/>
          <p:nvPr/>
        </p:nvSpPr>
        <p:spPr>
          <a:xfrm>
            <a:off x="658812" y="1208583"/>
            <a:ext cx="6523038" cy="4355038"/>
          </a:xfrm>
          <a:prstGeom prst="rect">
            <a:avLst/>
          </a:prstGeom>
          <a:noFill/>
        </p:spPr>
        <p:txBody>
          <a:bodyPr wrap="square" rtlCol="0" anchor="ctr">
            <a:spAutoFit/>
          </a:bodyPr>
          <a:lstStyle/>
          <a:p>
            <a:r>
              <a:rPr lang="en-GB" sz="4800" dirty="0">
                <a:solidFill>
                  <a:schemeClr val="bg1">
                    <a:lumMod val="95000"/>
                  </a:schemeClr>
                </a:solidFill>
                <a:latin typeface="Franklin Gothic Book" panose="020B0503020102020204" pitchFamily="34" charset="0"/>
              </a:rPr>
              <a:t>Strategy for </a:t>
            </a:r>
            <a:r>
              <a:rPr lang="en-GB" sz="4800" dirty="0" smtClean="0">
                <a:solidFill>
                  <a:schemeClr val="bg1">
                    <a:lumMod val="95000"/>
                  </a:schemeClr>
                </a:solidFill>
                <a:latin typeface="Franklin Gothic Book" panose="020B0503020102020204" pitchFamily="34" charset="0"/>
              </a:rPr>
              <a:t>Justice</a:t>
            </a:r>
          </a:p>
          <a:p>
            <a:r>
              <a:rPr lang="en-GB" sz="4800" dirty="0" smtClean="0">
                <a:solidFill>
                  <a:schemeClr val="bg1">
                    <a:lumMod val="95000"/>
                  </a:schemeClr>
                </a:solidFill>
                <a:latin typeface="Franklin Gothic Book" panose="020B0503020102020204" pitchFamily="34" charset="0"/>
              </a:rPr>
              <a:t>Dignity </a:t>
            </a:r>
            <a:r>
              <a:rPr lang="en-GB" sz="4800" dirty="0">
                <a:solidFill>
                  <a:schemeClr val="bg1">
                    <a:lumMod val="95000"/>
                  </a:schemeClr>
                </a:solidFill>
                <a:latin typeface="Franklin Gothic Book" panose="020B0503020102020204" pitchFamily="34" charset="0"/>
              </a:rPr>
              <a:t>and Solidarity</a:t>
            </a:r>
          </a:p>
          <a:p>
            <a:endParaRPr lang="en-GB" sz="3200" dirty="0">
              <a:solidFill>
                <a:schemeClr val="bg1">
                  <a:lumMod val="95000"/>
                </a:schemeClr>
              </a:solidFill>
              <a:latin typeface="Franklin Gothic Book" panose="020B0503020102020204" pitchFamily="34" charset="0"/>
            </a:endParaRPr>
          </a:p>
          <a:p>
            <a:pPr>
              <a:spcAft>
                <a:spcPts val="600"/>
              </a:spcAft>
            </a:pPr>
            <a:endParaRPr lang="en-GB" sz="4800" dirty="0">
              <a:solidFill>
                <a:schemeClr val="bg1">
                  <a:lumMod val="95000"/>
                </a:schemeClr>
              </a:solidFill>
              <a:latin typeface="Franklin Gothic Book" panose="020B0503020102020204" pitchFamily="34" charset="0"/>
            </a:endParaRPr>
          </a:p>
          <a:p>
            <a:pPr>
              <a:spcAft>
                <a:spcPts val="600"/>
              </a:spcAft>
            </a:pPr>
            <a:r>
              <a:rPr lang="en-GB" sz="4800" dirty="0" smtClean="0">
                <a:solidFill>
                  <a:schemeClr val="bg1">
                    <a:lumMod val="95000"/>
                  </a:schemeClr>
                </a:solidFill>
                <a:latin typeface="Franklin Gothic Book" panose="020B0503020102020204" pitchFamily="34" charset="0"/>
              </a:rPr>
              <a:t>Module 6: Opportunities for Action.  What next?</a:t>
            </a:r>
            <a:endParaRPr lang="en-GB" sz="4800" dirty="0">
              <a:solidFill>
                <a:schemeClr val="bg1">
                  <a:lumMod val="95000"/>
                </a:schemeClr>
              </a:solidFill>
              <a:latin typeface="Franklin Gothic Book" panose="020B0503020102020204" pitchFamily="34" charset="0"/>
            </a:endParaRPr>
          </a:p>
        </p:txBody>
      </p:sp>
    </p:spTree>
    <p:extLst>
      <p:ext uri="{BB962C8B-B14F-4D97-AF65-F5344CB8AC3E}">
        <p14:creationId xmlns:p14="http://schemas.microsoft.com/office/powerpoint/2010/main" val="14650697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pic>
        <p:nvPicPr>
          <p:cNvPr id="5" name="Picture 4" descr="Cartoon smartphone containing the letter 'i' surrounded by bushes.  To the right of is a cartoon man, who has a thought bubble containing a question park.  Above are the legs of a woman sitting on the smartphone using a laptop." title="Learning resources logo"/>
          <p:cNvPicPr>
            <a:picLocks noChangeAspect="1"/>
          </p:cNvPicPr>
          <p:nvPr/>
        </p:nvPicPr>
        <p:blipFill rotWithShape="1">
          <a:blip r:embed="rId3"/>
          <a:srcRect l="6891" t="17860" r="10423" b="31062"/>
          <a:stretch/>
        </p:blipFill>
        <p:spPr>
          <a:xfrm>
            <a:off x="-2825" y="928048"/>
            <a:ext cx="12194825" cy="4237371"/>
          </a:xfrm>
          <a:prstGeom prst="rect">
            <a:avLst/>
          </a:prstGeom>
        </p:spPr>
      </p:pic>
    </p:spTree>
    <p:extLst>
      <p:ext uri="{BB962C8B-B14F-4D97-AF65-F5344CB8AC3E}">
        <p14:creationId xmlns:p14="http://schemas.microsoft.com/office/powerpoint/2010/main" val="1018413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2223D"/>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sp>
        <p:nvSpPr>
          <p:cNvPr id="2" name="Rectangle 1"/>
          <p:cNvSpPr/>
          <p:nvPr/>
        </p:nvSpPr>
        <p:spPr>
          <a:xfrm>
            <a:off x="197224" y="335846"/>
            <a:ext cx="11743764" cy="6001643"/>
          </a:xfrm>
          <a:prstGeom prst="rect">
            <a:avLst/>
          </a:prstGeom>
        </p:spPr>
        <p:txBody>
          <a:bodyPr wrap="square">
            <a:spAutoFit/>
          </a:bodyPr>
          <a:lstStyle/>
          <a:p>
            <a:pPr algn="just" fontAlgn="base"/>
            <a:r>
              <a:rPr lang="en-US" sz="3200" dirty="0" smtClean="0">
                <a:solidFill>
                  <a:schemeClr val="bg1"/>
                </a:solidFill>
              </a:rPr>
              <a:t>Aim:</a:t>
            </a:r>
          </a:p>
          <a:p>
            <a:pPr algn="just" fontAlgn="base"/>
            <a:r>
              <a:rPr lang="en-US" sz="3200" b="1" dirty="0" smtClean="0">
                <a:solidFill>
                  <a:schemeClr val="bg1"/>
                </a:solidFill>
              </a:rPr>
              <a:t>Knowledge </a:t>
            </a:r>
            <a:r>
              <a:rPr lang="en-US" sz="3200" b="1" dirty="0">
                <a:solidFill>
                  <a:schemeClr val="bg1"/>
                </a:solidFill>
              </a:rPr>
              <a:t>of Equality, Diversity and </a:t>
            </a:r>
            <a:r>
              <a:rPr lang="en-US" sz="3200" b="1" dirty="0" smtClean="0">
                <a:solidFill>
                  <a:schemeClr val="bg1"/>
                </a:solidFill>
              </a:rPr>
              <a:t>Inclusion</a:t>
            </a:r>
          </a:p>
          <a:p>
            <a:pPr algn="just" fontAlgn="base"/>
            <a:endParaRPr lang="en-US" sz="3200" dirty="0">
              <a:solidFill>
                <a:schemeClr val="bg1"/>
              </a:solidFill>
            </a:endParaRPr>
          </a:p>
          <a:p>
            <a:pPr algn="just" fontAlgn="base"/>
            <a:r>
              <a:rPr lang="en-US" sz="3200" dirty="0" smtClean="0">
                <a:solidFill>
                  <a:schemeClr val="bg1"/>
                </a:solidFill>
              </a:rPr>
              <a:t>Objectives:</a:t>
            </a:r>
          </a:p>
          <a:p>
            <a:pPr marL="457200" indent="-457200" algn="just" fontAlgn="base">
              <a:buFont typeface="Arial" panose="020B0604020202020204" pitchFamily="34" charset="0"/>
              <a:buChar char="•"/>
            </a:pPr>
            <a:r>
              <a:rPr lang="en-US" sz="3200" dirty="0" smtClean="0">
                <a:solidFill>
                  <a:schemeClr val="bg1"/>
                </a:solidFill>
              </a:rPr>
              <a:t>Know </a:t>
            </a:r>
            <a:r>
              <a:rPr lang="en-US" sz="3200" dirty="0">
                <a:solidFill>
                  <a:schemeClr val="bg1"/>
                </a:solidFill>
              </a:rPr>
              <a:t>the provisions of the Equality Act 2010 (for </a:t>
            </a:r>
            <a:r>
              <a:rPr lang="en-US" sz="3200" dirty="0" smtClean="0">
                <a:solidFill>
                  <a:schemeClr val="bg1"/>
                </a:solidFill>
              </a:rPr>
              <a:t>England, Scotland </a:t>
            </a:r>
            <a:r>
              <a:rPr lang="en-US" sz="3200" dirty="0">
                <a:solidFill>
                  <a:schemeClr val="bg1"/>
                </a:solidFill>
              </a:rPr>
              <a:t>&amp; Wales) regarding Protected Characteristics (and other equality legislation across the British </a:t>
            </a:r>
            <a:r>
              <a:rPr lang="en-US" sz="3200" dirty="0" smtClean="0">
                <a:solidFill>
                  <a:schemeClr val="bg1"/>
                </a:solidFill>
              </a:rPr>
              <a:t>Isles, Gibraltar and Malta)</a:t>
            </a:r>
          </a:p>
          <a:p>
            <a:pPr marL="457200" indent="-457200" algn="just" fontAlgn="base">
              <a:buFont typeface="Arial" panose="020B0604020202020204" pitchFamily="34" charset="0"/>
              <a:buChar char="•"/>
            </a:pPr>
            <a:r>
              <a:rPr lang="en-US" sz="3200" dirty="0" smtClean="0">
                <a:solidFill>
                  <a:schemeClr val="bg1"/>
                </a:solidFill>
              </a:rPr>
              <a:t>Be </a:t>
            </a:r>
            <a:r>
              <a:rPr lang="en-US" sz="3200" dirty="0">
                <a:solidFill>
                  <a:schemeClr val="bg1"/>
                </a:solidFill>
              </a:rPr>
              <a:t>able to recognise breaches of the Equality Act 2010 and other equality </a:t>
            </a:r>
            <a:r>
              <a:rPr lang="en-US" sz="3200" dirty="0" smtClean="0">
                <a:solidFill>
                  <a:schemeClr val="bg1"/>
                </a:solidFill>
              </a:rPr>
              <a:t>legislation</a:t>
            </a:r>
          </a:p>
          <a:p>
            <a:pPr marL="457200" indent="-457200" algn="just" fontAlgn="base">
              <a:buFont typeface="Arial" panose="020B0604020202020204" pitchFamily="34" charset="0"/>
              <a:buChar char="•"/>
            </a:pPr>
            <a:r>
              <a:rPr lang="en-US" sz="3200" dirty="0" smtClean="0">
                <a:solidFill>
                  <a:schemeClr val="bg1"/>
                </a:solidFill>
              </a:rPr>
              <a:t>Be </a:t>
            </a:r>
            <a:r>
              <a:rPr lang="en-US" sz="3200" dirty="0">
                <a:solidFill>
                  <a:schemeClr val="bg1"/>
                </a:solidFill>
              </a:rPr>
              <a:t>able to apply the principles of Equality, Diversity and Inclusion to any situation where people may be excluded from accessing the gospel living a full life within the church</a:t>
            </a: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4123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sp>
        <p:nvSpPr>
          <p:cNvPr id="2" name="TextBox 1"/>
          <p:cNvSpPr txBox="1"/>
          <p:nvPr/>
        </p:nvSpPr>
        <p:spPr>
          <a:xfrm>
            <a:off x="188227" y="195492"/>
            <a:ext cx="11477296" cy="5940088"/>
          </a:xfrm>
          <a:prstGeom prst="rect">
            <a:avLst/>
          </a:prstGeom>
          <a:noFill/>
        </p:spPr>
        <p:txBody>
          <a:bodyPr wrap="square" rtlCol="0">
            <a:spAutoFit/>
          </a:bodyPr>
          <a:lstStyle/>
          <a:p>
            <a:pPr fontAlgn="base"/>
            <a:r>
              <a:rPr lang="en-GB" sz="3200" b="1" dirty="0" smtClean="0"/>
              <a:t>We </a:t>
            </a:r>
            <a:r>
              <a:rPr lang="en-GB" sz="3200" b="1" dirty="0"/>
              <a:t>invite you to </a:t>
            </a:r>
            <a:r>
              <a:rPr lang="en-GB" sz="3200" b="1" dirty="0" smtClean="0"/>
              <a:t>pause and pray:</a:t>
            </a:r>
          </a:p>
          <a:p>
            <a:pPr fontAlgn="base"/>
            <a:endParaRPr lang="en-GB" sz="2800" dirty="0"/>
          </a:p>
          <a:p>
            <a:pPr algn="just" fontAlgn="base"/>
            <a:r>
              <a:rPr lang="en-GB" sz="3200" b="1" dirty="0" smtClean="0">
                <a:solidFill>
                  <a:srgbClr val="002060"/>
                </a:solidFill>
                <a:cs typeface="Arial" panose="020B0604020202020204" pitchFamily="34" charset="0"/>
              </a:rPr>
              <a:t>Inviting </a:t>
            </a:r>
            <a:r>
              <a:rPr lang="en-GB" sz="3200" b="1" dirty="0">
                <a:solidFill>
                  <a:srgbClr val="002060"/>
                </a:solidFill>
                <a:cs typeface="Arial" panose="020B0604020202020204" pitchFamily="34" charset="0"/>
              </a:rPr>
              <a:t>God,</a:t>
            </a:r>
          </a:p>
          <a:p>
            <a:pPr algn="just" fontAlgn="base"/>
            <a:r>
              <a:rPr lang="en-GB" sz="3200" b="1" dirty="0" smtClean="0">
                <a:solidFill>
                  <a:srgbClr val="7030A0"/>
                </a:solidFill>
                <a:cs typeface="Arial" panose="020B0604020202020204" pitchFamily="34" charset="0"/>
              </a:rPr>
              <a:t>Help us to see that every person has a place in your presence.</a:t>
            </a:r>
          </a:p>
          <a:p>
            <a:pPr algn="just" fontAlgn="base"/>
            <a:r>
              <a:rPr lang="en-GB" sz="3200" b="1" dirty="0" smtClean="0">
                <a:solidFill>
                  <a:srgbClr val="002060"/>
                </a:solidFill>
                <a:cs typeface="Arial" panose="020B0604020202020204" pitchFamily="34" charset="0"/>
              </a:rPr>
              <a:t>Forgive us when we try to limit our friendships to people who look like us, act like us, believe like us.</a:t>
            </a:r>
          </a:p>
          <a:p>
            <a:pPr algn="just" fontAlgn="base"/>
            <a:r>
              <a:rPr lang="en-GB" sz="3200" b="1" dirty="0" smtClean="0">
                <a:solidFill>
                  <a:srgbClr val="7030A0"/>
                </a:solidFill>
                <a:cs typeface="Arial" panose="020B0604020202020204" pitchFamily="34" charset="0"/>
              </a:rPr>
              <a:t>Through your Holy and transforming Spirit, move us from exclusion to inclusion, from formulators of fences to builders of bridges, from indifference to all-encompassing love.</a:t>
            </a:r>
            <a:endParaRPr lang="en-GB" sz="3200" b="1" dirty="0">
              <a:solidFill>
                <a:srgbClr val="7030A0"/>
              </a:solidFill>
              <a:cs typeface="Arial" panose="020B0604020202020204" pitchFamily="34" charset="0"/>
            </a:endParaRPr>
          </a:p>
          <a:p>
            <a:pPr algn="just" fontAlgn="base"/>
            <a:r>
              <a:rPr lang="en-GB" sz="3200" b="1" dirty="0" smtClean="0">
                <a:solidFill>
                  <a:srgbClr val="002060"/>
                </a:solidFill>
                <a:cs typeface="Arial" panose="020B0604020202020204" pitchFamily="34" charset="0"/>
              </a:rPr>
              <a:t>In the name of Jesus Christ our Saviour.</a:t>
            </a:r>
          </a:p>
          <a:p>
            <a:pPr algn="just" fontAlgn="base"/>
            <a:r>
              <a:rPr lang="en-GB" sz="3200" b="1" dirty="0" smtClean="0">
                <a:solidFill>
                  <a:srgbClr val="002060"/>
                </a:solidFill>
                <a:cs typeface="Arial" panose="020B0604020202020204" pitchFamily="34" charset="0"/>
              </a:rPr>
              <a:t>Amen.</a:t>
            </a:r>
          </a:p>
          <a:p>
            <a:pPr fontAlgn="base"/>
            <a:r>
              <a:rPr lang="en-US" sz="3200" dirty="0" smtClean="0">
                <a:cs typeface="Arial" panose="020B0604020202020204" pitchFamily="34" charset="0"/>
              </a:rPr>
              <a:t>									Sonia</a:t>
            </a:r>
            <a:endParaRPr lang="en-GB" sz="3200" dirty="0">
              <a:cs typeface="Arial" panose="020B0604020202020204" pitchFamily="34" charset="0"/>
            </a:endParaRPr>
          </a:p>
        </p:txBody>
      </p:sp>
    </p:spTree>
    <p:extLst>
      <p:ext uri="{BB962C8B-B14F-4D97-AF65-F5344CB8AC3E}">
        <p14:creationId xmlns:p14="http://schemas.microsoft.com/office/powerpoint/2010/main" val="12438353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pic>
        <p:nvPicPr>
          <p:cNvPr id="5" name="Picture 4"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3"/>
          <a:stretch>
            <a:fillRect/>
          </a:stretch>
        </p:blipFill>
        <p:spPr>
          <a:xfrm>
            <a:off x="6725223" y="1414299"/>
            <a:ext cx="4807964" cy="4029401"/>
          </a:xfrm>
          <a:prstGeom prst="rect">
            <a:avLst/>
          </a:prstGeom>
        </p:spPr>
      </p:pic>
      <p:sp>
        <p:nvSpPr>
          <p:cNvPr id="3" name="TextBox 2"/>
          <p:cNvSpPr txBox="1"/>
          <p:nvPr/>
        </p:nvSpPr>
        <p:spPr>
          <a:xfrm>
            <a:off x="1600200" y="456376"/>
            <a:ext cx="4511040" cy="5863144"/>
          </a:xfrm>
          <a:prstGeom prst="rect">
            <a:avLst/>
          </a:prstGeom>
          <a:noFill/>
        </p:spPr>
        <p:txBody>
          <a:bodyPr wrap="square" rtlCol="0">
            <a:spAutoFit/>
          </a:bodyPr>
          <a:lstStyle/>
          <a:p>
            <a:pPr algn="ctr"/>
            <a:r>
              <a:rPr lang="en-US" sz="19900" b="1" dirty="0" smtClean="0"/>
              <a:t>?</a:t>
            </a:r>
          </a:p>
          <a:p>
            <a:pPr algn="ctr"/>
            <a:r>
              <a:rPr lang="en-US" sz="8800" b="1" dirty="0" smtClean="0"/>
              <a:t>Question Park</a:t>
            </a:r>
            <a:endParaRPr lang="en-GB" sz="8800" b="1" dirty="0"/>
          </a:p>
        </p:txBody>
      </p:sp>
    </p:spTree>
    <p:extLst>
      <p:ext uri="{BB962C8B-B14F-4D97-AF65-F5344CB8AC3E}">
        <p14:creationId xmlns:p14="http://schemas.microsoft.com/office/powerpoint/2010/main" val="92149467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sp>
        <p:nvSpPr>
          <p:cNvPr id="2" name="TextBox 1"/>
          <p:cNvSpPr txBox="1"/>
          <p:nvPr/>
        </p:nvSpPr>
        <p:spPr>
          <a:xfrm>
            <a:off x="188227" y="0"/>
            <a:ext cx="11477296" cy="6924973"/>
          </a:xfrm>
          <a:prstGeom prst="rect">
            <a:avLst/>
          </a:prstGeom>
          <a:noFill/>
        </p:spPr>
        <p:txBody>
          <a:bodyPr wrap="square" rtlCol="0">
            <a:spAutoFit/>
          </a:bodyPr>
          <a:lstStyle/>
          <a:p>
            <a:pPr fontAlgn="base"/>
            <a:r>
              <a:rPr lang="en-GB" sz="3200" b="1" dirty="0" smtClean="0"/>
              <a:t>A closing prayer:</a:t>
            </a:r>
          </a:p>
          <a:p>
            <a:pPr fontAlgn="base"/>
            <a:endParaRPr lang="en-GB" sz="2800" dirty="0"/>
          </a:p>
          <a:p>
            <a:pPr algn="just" fontAlgn="base"/>
            <a:r>
              <a:rPr lang="en-GB" sz="3200" b="1" dirty="0" smtClean="0">
                <a:solidFill>
                  <a:srgbClr val="002060"/>
                </a:solidFill>
                <a:cs typeface="Arial" panose="020B0604020202020204" pitchFamily="34" charset="0"/>
              </a:rPr>
              <a:t>Most generous God, in your borderless kingdom all creation finds its home.</a:t>
            </a:r>
            <a:endParaRPr lang="en-GB" sz="3200" b="1" dirty="0">
              <a:solidFill>
                <a:srgbClr val="002060"/>
              </a:solidFill>
              <a:cs typeface="Arial" panose="020B0604020202020204" pitchFamily="34" charset="0"/>
            </a:endParaRPr>
          </a:p>
          <a:p>
            <a:pPr algn="just" fontAlgn="base"/>
            <a:r>
              <a:rPr lang="en-US" sz="3200" b="1" dirty="0" smtClean="0">
                <a:solidFill>
                  <a:srgbClr val="7030A0"/>
                </a:solidFill>
                <a:cs typeface="Arial" panose="020B0604020202020204" pitchFamily="34" charset="0"/>
              </a:rPr>
              <a:t>We thank you for your gracious and unconditional invitation to be part of your body.</a:t>
            </a:r>
            <a:endParaRPr lang="en-GB" sz="3200" b="1" dirty="0" smtClean="0">
              <a:solidFill>
                <a:srgbClr val="7030A0"/>
              </a:solidFill>
              <a:cs typeface="Arial" panose="020B0604020202020204" pitchFamily="34" charset="0"/>
            </a:endParaRPr>
          </a:p>
          <a:p>
            <a:pPr algn="just" fontAlgn="base"/>
            <a:r>
              <a:rPr lang="en-GB" sz="3200" b="1" dirty="0" smtClean="0">
                <a:solidFill>
                  <a:srgbClr val="002060"/>
                </a:solidFill>
                <a:cs typeface="Arial" panose="020B0604020202020204" pitchFamily="34" charset="0"/>
              </a:rPr>
              <a:t>Help us to pay attention to those whose voices are too weak to be heard and to those who live in the forgotten corners of our world.</a:t>
            </a:r>
          </a:p>
          <a:p>
            <a:pPr algn="just" fontAlgn="base"/>
            <a:r>
              <a:rPr lang="en-GB" sz="3200" b="1" dirty="0" smtClean="0">
                <a:solidFill>
                  <a:srgbClr val="7030A0"/>
                </a:solidFill>
                <a:cs typeface="Arial" panose="020B0604020202020204" pitchFamily="34" charset="0"/>
              </a:rPr>
              <a:t>We pray for all those who are excluded from the richness of your creation.</a:t>
            </a:r>
          </a:p>
          <a:p>
            <a:pPr algn="just" fontAlgn="base"/>
            <a:r>
              <a:rPr lang="en-GB" sz="3200" b="1" dirty="0" smtClean="0">
                <a:solidFill>
                  <a:srgbClr val="002060"/>
                </a:solidFill>
                <a:cs typeface="Arial" panose="020B0604020202020204" pitchFamily="34" charset="0"/>
              </a:rPr>
              <a:t>Help us to follow the movement of your Holy Spirit, ever reaching into the margins of our lives and communities.</a:t>
            </a:r>
          </a:p>
          <a:p>
            <a:pPr algn="just" fontAlgn="base"/>
            <a:r>
              <a:rPr lang="en-GB" sz="3200" b="1" dirty="0" smtClean="0">
                <a:solidFill>
                  <a:srgbClr val="7030A0"/>
                </a:solidFill>
                <a:cs typeface="Arial" panose="020B0604020202020204" pitchFamily="34" charset="0"/>
              </a:rPr>
              <a:t>Amen.</a:t>
            </a:r>
          </a:p>
          <a:p>
            <a:pPr fontAlgn="base"/>
            <a:r>
              <a:rPr lang="en-US" sz="3200" dirty="0" smtClean="0">
                <a:cs typeface="Arial" panose="020B0604020202020204" pitchFamily="34" charset="0"/>
              </a:rPr>
              <a:t>								Paul</a:t>
            </a:r>
            <a:endParaRPr lang="en-GB" sz="3200" dirty="0">
              <a:cs typeface="Arial" panose="020B0604020202020204" pitchFamily="34" charset="0"/>
            </a:endParaRPr>
          </a:p>
        </p:txBody>
      </p:sp>
    </p:spTree>
    <p:extLst>
      <p:ext uri="{BB962C8B-B14F-4D97-AF65-F5344CB8AC3E}">
        <p14:creationId xmlns:p14="http://schemas.microsoft.com/office/powerpoint/2010/main" val="42934530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12223D"/>
        </a:solidFill>
        <a:effectLst/>
      </p:bgPr>
    </p:bg>
    <p:spTree>
      <p:nvGrpSpPr>
        <p:cNvPr id="1" name=""/>
        <p:cNvGrpSpPr/>
        <p:nvPr/>
      </p:nvGrpSpPr>
      <p:grpSpPr>
        <a:xfrm>
          <a:off x="0" y="0"/>
          <a:ext cx="0" cy="0"/>
          <a:chOff x="0" y="0"/>
          <a:chExt cx="0" cy="0"/>
        </a:xfrm>
      </p:grpSpPr>
      <p:pic>
        <p:nvPicPr>
          <p:cNvPr id="5" name="Picture 4" descr="Circles and triangles, in different shapes and colours, with the word &quot;Justice&quot; in orange, the word &quot;Dignity&quot; in green and the word &quot;Solidarity&quot; in pink." title="Justice, Dignity and Solidarity logo">
            <a:extLst>
              <a:ext uri="{FF2B5EF4-FFF2-40B4-BE49-F238E27FC236}">
                <a16:creationId xmlns:a16="http://schemas.microsoft.com/office/drawing/2014/main" id="{248E72B6-EF9B-6646-9B02-B04C3682CA58}"/>
              </a:ext>
            </a:extLst>
          </p:cNvPr>
          <p:cNvPicPr>
            <a:picLocks noChangeAspect="1"/>
          </p:cNvPicPr>
          <p:nvPr/>
        </p:nvPicPr>
        <p:blipFill>
          <a:blip r:embed="rId2"/>
          <a:stretch>
            <a:fillRect/>
          </a:stretch>
        </p:blipFill>
        <p:spPr>
          <a:xfrm>
            <a:off x="3557057" y="538765"/>
            <a:ext cx="5077884" cy="4115122"/>
          </a:xfrm>
          <a:prstGeom prst="rect">
            <a:avLst/>
          </a:prstGeom>
        </p:spPr>
      </p:pic>
      <p:pic>
        <p:nvPicPr>
          <p:cNvPr id="7" name="Picture 6">
            <a:extLst>
              <a:ext uri="{FF2B5EF4-FFF2-40B4-BE49-F238E27FC236}">
                <a16:creationId xmlns:a16="http://schemas.microsoft.com/office/drawing/2014/main" id="{67688377-942C-7B4E-A8BE-B6514AC5B84B}"/>
              </a:ext>
            </a:extLst>
          </p:cNvPr>
          <p:cNvPicPr>
            <a:picLocks noChangeAspect="1"/>
          </p:cNvPicPr>
          <p:nvPr/>
        </p:nvPicPr>
        <p:blipFill>
          <a:blip r:embed="rId3"/>
          <a:stretch>
            <a:fillRect/>
          </a:stretch>
        </p:blipFill>
        <p:spPr>
          <a:xfrm>
            <a:off x="3498871" y="4774529"/>
            <a:ext cx="5194258" cy="817230"/>
          </a:xfrm>
          <a:prstGeom prst="rect">
            <a:avLst/>
          </a:prstGeom>
        </p:spPr>
      </p:pic>
      <p:sp>
        <p:nvSpPr>
          <p:cNvPr id="8" name="TextBox 7">
            <a:extLst>
              <a:ext uri="{FF2B5EF4-FFF2-40B4-BE49-F238E27FC236}">
                <a16:creationId xmlns:a16="http://schemas.microsoft.com/office/drawing/2014/main" id="{7708835A-55E7-4B43-9196-409C42A34B17}"/>
              </a:ext>
            </a:extLst>
          </p:cNvPr>
          <p:cNvSpPr txBox="1"/>
          <p:nvPr/>
        </p:nvSpPr>
        <p:spPr>
          <a:xfrm>
            <a:off x="658811" y="5712402"/>
            <a:ext cx="10874375" cy="606833"/>
          </a:xfrm>
          <a:prstGeom prst="rect">
            <a:avLst/>
          </a:prstGeom>
          <a:noFill/>
        </p:spPr>
        <p:txBody>
          <a:bodyPr wrap="square" lIns="0" tIns="0" rIns="0" bIns="0" rtlCol="0">
            <a:spAutoFit/>
          </a:bodyPr>
          <a:lstStyle/>
          <a:p>
            <a:pPr algn="ctr">
              <a:lnSpc>
                <a:spcPct val="150000"/>
              </a:lnSpc>
            </a:pPr>
            <a:r>
              <a:rPr lang="en-GB" sz="1400" dirty="0">
                <a:solidFill>
                  <a:schemeClr val="bg1"/>
                </a:solidFill>
                <a:latin typeface="Franklin Gothic Book" panose="020B0503020102020204" pitchFamily="34" charset="0"/>
              </a:rPr>
              <a:t>Registered charity no. 1132208</a:t>
            </a:r>
          </a:p>
          <a:p>
            <a:pPr algn="ctr">
              <a:lnSpc>
                <a:spcPct val="150000"/>
              </a:lnSpc>
            </a:pPr>
            <a:r>
              <a:rPr lang="en-GB" sz="1400" dirty="0">
                <a:solidFill>
                  <a:schemeClr val="bg1"/>
                </a:solidFill>
                <a:latin typeface="Franklin Gothic Book" panose="020B0503020102020204" pitchFamily="34" charset="0"/>
              </a:rPr>
              <a:t>© Trustees for Methodist Church Purposes 2022</a:t>
            </a:r>
          </a:p>
        </p:txBody>
      </p:sp>
    </p:spTree>
    <p:extLst>
      <p:ext uri="{BB962C8B-B14F-4D97-AF65-F5344CB8AC3E}">
        <p14:creationId xmlns:p14="http://schemas.microsoft.com/office/powerpoint/2010/main" val="2040707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2223D"/>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sp>
        <p:nvSpPr>
          <p:cNvPr id="2" name="Rectangle 1"/>
          <p:cNvSpPr/>
          <p:nvPr/>
        </p:nvSpPr>
        <p:spPr>
          <a:xfrm>
            <a:off x="197224" y="335846"/>
            <a:ext cx="11743764" cy="5016758"/>
          </a:xfrm>
          <a:prstGeom prst="rect">
            <a:avLst/>
          </a:prstGeom>
        </p:spPr>
        <p:txBody>
          <a:bodyPr wrap="square">
            <a:spAutoFit/>
          </a:bodyPr>
          <a:lstStyle/>
          <a:p>
            <a:pPr algn="just" fontAlgn="base"/>
            <a:r>
              <a:rPr lang="en-US" sz="3200" dirty="0" smtClean="0">
                <a:solidFill>
                  <a:schemeClr val="bg1"/>
                </a:solidFill>
              </a:rPr>
              <a:t>Aim:</a:t>
            </a:r>
          </a:p>
          <a:p>
            <a:pPr algn="just" fontAlgn="base"/>
            <a:r>
              <a:rPr lang="en-US" sz="3200" b="1" dirty="0" smtClean="0">
                <a:solidFill>
                  <a:schemeClr val="bg1"/>
                </a:solidFill>
              </a:rPr>
              <a:t>Self-awareness</a:t>
            </a:r>
          </a:p>
          <a:p>
            <a:pPr algn="just" fontAlgn="base"/>
            <a:endParaRPr lang="en-US" sz="3200" dirty="0" smtClean="0">
              <a:solidFill>
                <a:schemeClr val="bg1"/>
              </a:solidFill>
            </a:endParaRPr>
          </a:p>
          <a:p>
            <a:pPr algn="just" fontAlgn="base"/>
            <a:r>
              <a:rPr lang="en-US" sz="3200" dirty="0" smtClean="0">
                <a:solidFill>
                  <a:schemeClr val="bg1"/>
                </a:solidFill>
              </a:rPr>
              <a:t>Objectives:</a:t>
            </a:r>
          </a:p>
          <a:p>
            <a:pPr marL="457200" indent="-457200" algn="just" fontAlgn="base">
              <a:buFont typeface="Arial" panose="020B0604020202020204" pitchFamily="34" charset="0"/>
              <a:buChar char="•"/>
            </a:pPr>
            <a:r>
              <a:rPr lang="en-US" sz="3200" dirty="0" smtClean="0">
                <a:solidFill>
                  <a:schemeClr val="bg1"/>
                </a:solidFill>
              </a:rPr>
              <a:t>Be </a:t>
            </a:r>
            <a:r>
              <a:rPr lang="en-US" sz="3200" dirty="0">
                <a:solidFill>
                  <a:schemeClr val="bg1"/>
                </a:solidFill>
              </a:rPr>
              <a:t>able to recognise how the carrying out of our roles can impact on others’ experience of the </a:t>
            </a:r>
            <a:r>
              <a:rPr lang="en-US" sz="3200" dirty="0" smtClean="0">
                <a:solidFill>
                  <a:schemeClr val="bg1"/>
                </a:solidFill>
              </a:rPr>
              <a:t>gospel</a:t>
            </a:r>
          </a:p>
          <a:p>
            <a:pPr marL="457200" indent="-457200" algn="just" fontAlgn="base">
              <a:buFont typeface="Arial" panose="020B0604020202020204" pitchFamily="34" charset="0"/>
              <a:buChar char="•"/>
            </a:pPr>
            <a:r>
              <a:rPr lang="en-US" sz="3200" dirty="0" smtClean="0">
                <a:solidFill>
                  <a:schemeClr val="bg1"/>
                </a:solidFill>
              </a:rPr>
              <a:t>Be </a:t>
            </a:r>
            <a:r>
              <a:rPr lang="en-US" sz="3200" dirty="0">
                <a:solidFill>
                  <a:schemeClr val="bg1"/>
                </a:solidFill>
              </a:rPr>
              <a:t>able to listen to others without </a:t>
            </a:r>
            <a:r>
              <a:rPr lang="en-US" sz="3200" dirty="0" smtClean="0">
                <a:solidFill>
                  <a:schemeClr val="bg1"/>
                </a:solidFill>
              </a:rPr>
              <a:t>judgement</a:t>
            </a:r>
          </a:p>
          <a:p>
            <a:pPr marL="457200" indent="-457200" algn="just" fontAlgn="base">
              <a:buFont typeface="Arial" panose="020B0604020202020204" pitchFamily="34" charset="0"/>
              <a:buChar char="•"/>
            </a:pPr>
            <a:r>
              <a:rPr lang="en-US" sz="3200" dirty="0" smtClean="0">
                <a:solidFill>
                  <a:schemeClr val="bg1"/>
                </a:solidFill>
              </a:rPr>
              <a:t>Recognise </a:t>
            </a:r>
            <a:r>
              <a:rPr lang="en-US" sz="3200" dirty="0">
                <a:solidFill>
                  <a:schemeClr val="bg1"/>
                </a:solidFill>
              </a:rPr>
              <a:t>that we all need to continue to develop our understanding of Equality, Diversity and Inclusion issues as part of our continuing professional </a:t>
            </a:r>
            <a:r>
              <a:rPr lang="en-US" sz="3200" dirty="0" smtClean="0">
                <a:solidFill>
                  <a:schemeClr val="bg1"/>
                </a:solidFill>
              </a:rPr>
              <a:t>development</a:t>
            </a: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9007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2223D"/>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sp>
        <p:nvSpPr>
          <p:cNvPr id="2" name="Rectangle 1"/>
          <p:cNvSpPr/>
          <p:nvPr/>
        </p:nvSpPr>
        <p:spPr>
          <a:xfrm>
            <a:off x="197224" y="335846"/>
            <a:ext cx="11743764" cy="5016758"/>
          </a:xfrm>
          <a:prstGeom prst="rect">
            <a:avLst/>
          </a:prstGeom>
        </p:spPr>
        <p:txBody>
          <a:bodyPr wrap="square">
            <a:spAutoFit/>
          </a:bodyPr>
          <a:lstStyle/>
          <a:p>
            <a:pPr algn="just" fontAlgn="base"/>
            <a:r>
              <a:rPr lang="en-US" sz="3200" dirty="0" smtClean="0">
                <a:solidFill>
                  <a:schemeClr val="bg1"/>
                </a:solidFill>
              </a:rPr>
              <a:t>Aim:</a:t>
            </a:r>
          </a:p>
          <a:p>
            <a:pPr algn="just" fontAlgn="base"/>
            <a:r>
              <a:rPr lang="en-US" sz="3200" b="1" dirty="0" smtClean="0">
                <a:solidFill>
                  <a:schemeClr val="bg1"/>
                </a:solidFill>
              </a:rPr>
              <a:t>Equipped </a:t>
            </a:r>
            <a:r>
              <a:rPr lang="en-US" sz="3200" b="1" dirty="0">
                <a:solidFill>
                  <a:schemeClr val="bg1"/>
                </a:solidFill>
              </a:rPr>
              <a:t>for continuing Equality, Diversity and Inclusion learning beyond the EDI training </a:t>
            </a:r>
            <a:r>
              <a:rPr lang="en-US" sz="3200" b="1" dirty="0" smtClean="0">
                <a:solidFill>
                  <a:schemeClr val="bg1"/>
                </a:solidFill>
              </a:rPr>
              <a:t>module</a:t>
            </a:r>
          </a:p>
          <a:p>
            <a:pPr algn="just" fontAlgn="base"/>
            <a:endParaRPr lang="en-US" sz="3200" dirty="0" smtClean="0">
              <a:solidFill>
                <a:schemeClr val="bg1"/>
              </a:solidFill>
            </a:endParaRPr>
          </a:p>
          <a:p>
            <a:pPr algn="just" fontAlgn="base"/>
            <a:r>
              <a:rPr lang="en-US" sz="3200" dirty="0" smtClean="0">
                <a:solidFill>
                  <a:schemeClr val="bg1"/>
                </a:solidFill>
              </a:rPr>
              <a:t>Objectives:</a:t>
            </a:r>
          </a:p>
          <a:p>
            <a:pPr marL="457200" indent="-457200" algn="just" fontAlgn="base">
              <a:buFont typeface="Arial" panose="020B0604020202020204" pitchFamily="34" charset="0"/>
              <a:buChar char="•"/>
            </a:pPr>
            <a:r>
              <a:rPr lang="en-US" sz="3200" dirty="0" smtClean="0">
                <a:solidFill>
                  <a:schemeClr val="bg1"/>
                </a:solidFill>
              </a:rPr>
              <a:t>Be </a:t>
            </a:r>
            <a:r>
              <a:rPr lang="en-US" sz="3200" dirty="0">
                <a:solidFill>
                  <a:schemeClr val="bg1"/>
                </a:solidFill>
              </a:rPr>
              <a:t>able to continue personal Equality, Diversity and Inclusion development through self-directed </a:t>
            </a:r>
            <a:r>
              <a:rPr lang="en-US" sz="3200" dirty="0" smtClean="0">
                <a:solidFill>
                  <a:schemeClr val="bg1"/>
                </a:solidFill>
              </a:rPr>
              <a:t>learning</a:t>
            </a:r>
          </a:p>
          <a:p>
            <a:pPr marL="457200" indent="-457200" algn="just" fontAlgn="base">
              <a:buFont typeface="Arial" panose="020B0604020202020204" pitchFamily="34" charset="0"/>
              <a:buChar char="•"/>
            </a:pPr>
            <a:r>
              <a:rPr lang="en-US" sz="3200" dirty="0" smtClean="0">
                <a:solidFill>
                  <a:schemeClr val="bg1"/>
                </a:solidFill>
              </a:rPr>
              <a:t>Know </a:t>
            </a:r>
            <a:r>
              <a:rPr lang="en-US" sz="3200" dirty="0">
                <a:solidFill>
                  <a:schemeClr val="bg1"/>
                </a:solidFill>
              </a:rPr>
              <a:t>how to access professional training from external </a:t>
            </a:r>
            <a:r>
              <a:rPr lang="en-US" sz="3200" dirty="0" smtClean="0">
                <a:solidFill>
                  <a:schemeClr val="bg1"/>
                </a:solidFill>
              </a:rPr>
              <a:t>providers</a:t>
            </a:r>
          </a:p>
          <a:p>
            <a:pPr marL="457200" indent="-457200" algn="just" fontAlgn="base">
              <a:buFont typeface="Arial" panose="020B0604020202020204" pitchFamily="34" charset="0"/>
              <a:buChar char="•"/>
            </a:pPr>
            <a:r>
              <a:rPr lang="en-US" sz="3200" dirty="0" smtClean="0">
                <a:solidFill>
                  <a:schemeClr val="bg1"/>
                </a:solidFill>
              </a:rPr>
              <a:t>Be </a:t>
            </a:r>
            <a:r>
              <a:rPr lang="en-US" sz="3200" dirty="0">
                <a:solidFill>
                  <a:schemeClr val="bg1"/>
                </a:solidFill>
              </a:rPr>
              <a:t>able to read, and learn from, professional training material from external sources, whilst remaining true to the gospel</a:t>
            </a: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6973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2223D"/>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8961120" y="5781040"/>
            <a:ext cx="3230880" cy="1076960"/>
          </a:xfrm>
          <a:prstGeom prst="rect">
            <a:avLst/>
          </a:prstGeom>
        </p:spPr>
      </p:pic>
      <p:sp>
        <p:nvSpPr>
          <p:cNvPr id="2" name="Rectangle 1"/>
          <p:cNvSpPr/>
          <p:nvPr/>
        </p:nvSpPr>
        <p:spPr>
          <a:xfrm>
            <a:off x="197224" y="335846"/>
            <a:ext cx="11743764" cy="5755422"/>
          </a:xfrm>
          <a:prstGeom prst="rect">
            <a:avLst/>
          </a:prstGeom>
        </p:spPr>
        <p:txBody>
          <a:bodyPr wrap="square">
            <a:spAutoFit/>
          </a:bodyPr>
          <a:lstStyle/>
          <a:p>
            <a:pPr algn="just" fontAlgn="base"/>
            <a:r>
              <a:rPr lang="en-US" sz="3200" dirty="0" smtClean="0">
                <a:solidFill>
                  <a:schemeClr val="bg1"/>
                </a:solidFill>
              </a:rPr>
              <a:t>Aim:</a:t>
            </a:r>
          </a:p>
          <a:p>
            <a:pPr algn="just" fontAlgn="base"/>
            <a:r>
              <a:rPr lang="en-US" sz="3200" b="1" dirty="0" smtClean="0">
                <a:solidFill>
                  <a:schemeClr val="bg1"/>
                </a:solidFill>
              </a:rPr>
              <a:t>Knowledge </a:t>
            </a:r>
            <a:r>
              <a:rPr lang="en-US" sz="3200" b="1" dirty="0">
                <a:solidFill>
                  <a:schemeClr val="bg1"/>
                </a:solidFill>
              </a:rPr>
              <a:t>of Justice, Dignity and Solidarity: a Methodist approach to Equality, Diversity and </a:t>
            </a:r>
            <a:r>
              <a:rPr lang="en-US" sz="3200" b="1" dirty="0" smtClean="0">
                <a:solidFill>
                  <a:schemeClr val="bg1"/>
                </a:solidFill>
              </a:rPr>
              <a:t>Inclusion</a:t>
            </a:r>
          </a:p>
          <a:p>
            <a:pPr algn="just" fontAlgn="base"/>
            <a:endParaRPr lang="en-US" sz="1600" b="1" dirty="0" smtClean="0">
              <a:solidFill>
                <a:schemeClr val="bg1"/>
              </a:solidFill>
            </a:endParaRPr>
          </a:p>
          <a:p>
            <a:pPr algn="just" fontAlgn="base"/>
            <a:r>
              <a:rPr lang="en-US" sz="3200" dirty="0" smtClean="0">
                <a:solidFill>
                  <a:schemeClr val="bg1"/>
                </a:solidFill>
              </a:rPr>
              <a:t>Objectives:</a:t>
            </a:r>
          </a:p>
          <a:p>
            <a:pPr marL="457200" indent="-457200" algn="just" fontAlgn="base">
              <a:buFont typeface="Arial" panose="020B0604020202020204" pitchFamily="34" charset="0"/>
              <a:buChar char="•"/>
            </a:pPr>
            <a:r>
              <a:rPr lang="en-US" sz="3200" dirty="0" smtClean="0">
                <a:solidFill>
                  <a:schemeClr val="bg1"/>
                </a:solidFill>
              </a:rPr>
              <a:t>Know </a:t>
            </a:r>
            <a:r>
              <a:rPr lang="en-US" sz="3200" dirty="0">
                <a:solidFill>
                  <a:schemeClr val="bg1"/>
                </a:solidFill>
              </a:rPr>
              <a:t>and understand the basic content of the Strategy for Justice, Dignity and Solidarity (</a:t>
            </a:r>
            <a:r>
              <a:rPr lang="en-US" sz="3200" dirty="0" smtClean="0">
                <a:solidFill>
                  <a:schemeClr val="bg1"/>
                </a:solidFill>
              </a:rPr>
              <a:t>JDS)</a:t>
            </a:r>
          </a:p>
          <a:p>
            <a:pPr marL="457200" indent="-457200" algn="just" fontAlgn="base">
              <a:buFont typeface="Arial" panose="020B0604020202020204" pitchFamily="34" charset="0"/>
              <a:buChar char="•"/>
            </a:pPr>
            <a:r>
              <a:rPr lang="en-US" sz="3200" dirty="0" smtClean="0">
                <a:solidFill>
                  <a:schemeClr val="bg1"/>
                </a:solidFill>
              </a:rPr>
              <a:t>Know </a:t>
            </a:r>
            <a:r>
              <a:rPr lang="en-US" sz="3200" dirty="0">
                <a:solidFill>
                  <a:schemeClr val="bg1"/>
                </a:solidFill>
              </a:rPr>
              <a:t>the tools for ensuring implementation of Equality, Diversity and Inclusion included within the JDS </a:t>
            </a:r>
            <a:r>
              <a:rPr lang="en-US" sz="3200" dirty="0" smtClean="0">
                <a:solidFill>
                  <a:schemeClr val="bg1"/>
                </a:solidFill>
              </a:rPr>
              <a:t>strategy</a:t>
            </a:r>
          </a:p>
          <a:p>
            <a:pPr marL="457200" indent="-457200" algn="just" fontAlgn="base">
              <a:buFont typeface="Arial" panose="020B0604020202020204" pitchFamily="34" charset="0"/>
              <a:buChar char="•"/>
            </a:pPr>
            <a:r>
              <a:rPr lang="en-US" sz="3200" dirty="0" smtClean="0">
                <a:solidFill>
                  <a:schemeClr val="bg1"/>
                </a:solidFill>
              </a:rPr>
              <a:t>Recognise </a:t>
            </a:r>
            <a:r>
              <a:rPr lang="en-US" sz="3200" dirty="0">
                <a:solidFill>
                  <a:schemeClr val="bg1"/>
                </a:solidFill>
              </a:rPr>
              <a:t>the expectation that the JDS User Guide is to be used across the Methodist Church in </a:t>
            </a:r>
            <a:r>
              <a:rPr lang="en-US" sz="3200" dirty="0" smtClean="0">
                <a:solidFill>
                  <a:schemeClr val="bg1"/>
                </a:solidFill>
              </a:rPr>
              <a:t>Britain</a:t>
            </a:r>
          </a:p>
          <a:p>
            <a:pPr marL="457200" indent="-457200" algn="just" fontAlgn="base">
              <a:buFont typeface="Arial" panose="020B0604020202020204" pitchFamily="34" charset="0"/>
              <a:buChar char="•"/>
            </a:pPr>
            <a:r>
              <a:rPr lang="en-US" sz="3200" dirty="0" smtClean="0">
                <a:solidFill>
                  <a:schemeClr val="bg1"/>
                </a:solidFill>
              </a:rPr>
              <a:t>Be </a:t>
            </a:r>
            <a:r>
              <a:rPr lang="en-US" sz="3200" dirty="0">
                <a:solidFill>
                  <a:schemeClr val="bg1"/>
                </a:solidFill>
              </a:rPr>
              <a:t>able to use the Methodist Church Equality Impact Assessment</a:t>
            </a: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3033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8B5DFB2F69BF49AA08446B61BBB32E" ma:contentTypeVersion="10" ma:contentTypeDescription="Create a new document." ma:contentTypeScope="" ma:versionID="bd8815fe202156a7c9c4d5213109b32e">
  <xsd:schema xmlns:xsd="http://www.w3.org/2001/XMLSchema" xmlns:xs="http://www.w3.org/2001/XMLSchema" xmlns:p="http://schemas.microsoft.com/office/2006/metadata/properties" xmlns:ns2="459a9095-f91f-46ba-9a27-c1fcb6f4bf3b" xmlns:ns3="fd0855a9-e9c3-4f9e-8ac1-c3013bdb0e25" targetNamespace="http://schemas.microsoft.com/office/2006/metadata/properties" ma:root="true" ma:fieldsID="de74e6429be8fe5201f2dc10979b85ff" ns2:_="" ns3:_="">
    <xsd:import namespace="459a9095-f91f-46ba-9a27-c1fcb6f4bf3b"/>
    <xsd:import namespace="fd0855a9-e9c3-4f9e-8ac1-c3013bdb0e2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9a9095-f91f-46ba-9a27-c1fcb6f4bf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0855a9-e9c3-4f9e-8ac1-c3013bdb0e2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484C6E-7BDE-4CD3-BFEA-2EE4B51F69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9a9095-f91f-46ba-9a27-c1fcb6f4bf3b"/>
    <ds:schemaRef ds:uri="fd0855a9-e9c3-4f9e-8ac1-c3013bdb0e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505B87-1747-4EB2-9670-EED17639C2EA}">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fd0855a9-e9c3-4f9e-8ac1-c3013bdb0e25"/>
    <ds:schemaRef ds:uri="http://schemas.microsoft.com/office/2006/documentManagement/types"/>
    <ds:schemaRef ds:uri="459a9095-f91f-46ba-9a27-c1fcb6f4bf3b"/>
    <ds:schemaRef ds:uri="http://www.w3.org/XML/1998/namespace"/>
  </ds:schemaRefs>
</ds:datastoreItem>
</file>

<file path=customXml/itemProps3.xml><?xml version="1.0" encoding="utf-8"?>
<ds:datastoreItem xmlns:ds="http://schemas.openxmlformats.org/officeDocument/2006/customXml" ds:itemID="{9E153F18-148B-4E44-98DD-4BBD525B69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6855</TotalTime>
  <Words>2185</Words>
  <Application>Microsoft Office PowerPoint</Application>
  <PresentationFormat>Widescreen</PresentationFormat>
  <Paragraphs>257</Paragraphs>
  <Slides>63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63</vt:i4>
      </vt:variant>
    </vt:vector>
  </HeadingPairs>
  <TitlesOfParts>
    <vt:vector size="72" baseType="lpstr">
      <vt:lpstr>Arial</vt:lpstr>
      <vt:lpstr>Calibri</vt:lpstr>
      <vt:lpstr>Calibri Light</vt:lpstr>
      <vt:lpstr>Franklin Gothic Book</vt:lpstr>
      <vt:lpstr>Helvetica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Ernest James</dc:creator>
  <cp:keywords/>
  <dc:description/>
  <cp:lastModifiedBy>Stuart Watkin</cp:lastModifiedBy>
  <cp:revision>136</cp:revision>
  <dcterms:created xsi:type="dcterms:W3CDTF">2022-02-09T16:32:44Z</dcterms:created>
  <dcterms:modified xsi:type="dcterms:W3CDTF">2023-05-26T09:26:08Z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0x010100108B5DFB2F69BF49AA08446B61BBB32E</vt:lpwstr>
  </property>
</Properties>
</file>