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304" r:id="rId6"/>
    <p:sldId id="269" r:id="rId7"/>
    <p:sldId id="267" r:id="rId8"/>
    <p:sldId id="330" r:id="rId9"/>
    <p:sldId id="331" r:id="rId10"/>
    <p:sldId id="332" r:id="rId11"/>
    <p:sldId id="333" r:id="rId12"/>
    <p:sldId id="334" r:id="rId13"/>
    <p:sldId id="274" r:id="rId14"/>
    <p:sldId id="305" r:id="rId15"/>
    <p:sldId id="275" r:id="rId16"/>
    <p:sldId id="276" r:id="rId17"/>
    <p:sldId id="277" r:id="rId18"/>
    <p:sldId id="278" r:id="rId19"/>
    <p:sldId id="279" r:id="rId20"/>
    <p:sldId id="284" r:id="rId21"/>
    <p:sldId id="306" r:id="rId22"/>
    <p:sldId id="280" r:id="rId23"/>
    <p:sldId id="282" r:id="rId24"/>
    <p:sldId id="283" r:id="rId25"/>
    <p:sldId id="300" r:id="rId26"/>
    <p:sldId id="301" r:id="rId27"/>
    <p:sldId id="303" r:id="rId28"/>
    <p:sldId id="307" r:id="rId29"/>
    <p:sldId id="302" r:id="rId30"/>
    <p:sldId id="308" r:id="rId31"/>
    <p:sldId id="297" r:id="rId32"/>
    <p:sldId id="298" r:id="rId33"/>
    <p:sldId id="299" r:id="rId34"/>
    <p:sldId id="294" r:id="rId35"/>
    <p:sldId id="295" r:id="rId36"/>
    <p:sldId id="296" r:id="rId37"/>
    <p:sldId id="291" r:id="rId38"/>
    <p:sldId id="309" r:id="rId39"/>
    <p:sldId id="293" r:id="rId40"/>
    <p:sldId id="288" r:id="rId41"/>
    <p:sldId id="289" r:id="rId42"/>
    <p:sldId id="290" r:id="rId43"/>
    <p:sldId id="285" r:id="rId44"/>
    <p:sldId id="286" r:id="rId45"/>
    <p:sldId id="287" r:id="rId46"/>
    <p:sldId id="310" r:id="rId47"/>
    <p:sldId id="327" r:id="rId48"/>
    <p:sldId id="271" r:id="rId49"/>
    <p:sldId id="311" r:id="rId50"/>
    <p:sldId id="312" r:id="rId51"/>
    <p:sldId id="314" r:id="rId52"/>
    <p:sldId id="315" r:id="rId53"/>
    <p:sldId id="316" r:id="rId54"/>
    <p:sldId id="317" r:id="rId55"/>
    <p:sldId id="318" r:id="rId56"/>
    <p:sldId id="321" r:id="rId57"/>
    <p:sldId id="322" r:id="rId58"/>
    <p:sldId id="323" r:id="rId59"/>
    <p:sldId id="325" r:id="rId60"/>
    <p:sldId id="326" r:id="rId61"/>
    <p:sldId id="328" r:id="rId62"/>
    <p:sldId id="319" r:id="rId63"/>
    <p:sldId id="335" r:id="rId64"/>
    <p:sldId id="329" r:id="rId65"/>
    <p:sldId id="336" r:id="rId66"/>
    <p:sldId id="260" r:id="rId6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15" userDrawn="1">
          <p15:clr>
            <a:srgbClr val="A4A3A4"/>
          </p15:clr>
        </p15:guide>
        <p15:guide id="4" pos="7265" userDrawn="1">
          <p15:clr>
            <a:srgbClr val="A4A3A4"/>
          </p15:clr>
        </p15:guide>
        <p15:guide id="5" orient="horz" pos="323" userDrawn="1">
          <p15:clr>
            <a:srgbClr val="A4A3A4"/>
          </p15:clr>
        </p15:guide>
        <p15:guide id="6" orient="horz" pos="39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223D"/>
    <a:srgbClr val="CFCFCF"/>
    <a:srgbClr val="E189D3"/>
    <a:srgbClr val="142543"/>
    <a:srgbClr val="0B1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62" autoAdjust="0"/>
    <p:restoredTop sz="94674"/>
  </p:normalViewPr>
  <p:slideViewPr>
    <p:cSldViewPr snapToGrid="0" snapToObjects="1" showGuides="1">
      <p:cViewPr varScale="1">
        <p:scale>
          <a:sx n="50" d="100"/>
          <a:sy n="50" d="100"/>
        </p:scale>
        <p:origin x="72" y="1398"/>
      </p:cViewPr>
      <p:guideLst>
        <p:guide orient="horz" pos="2160"/>
        <p:guide pos="3840"/>
        <p:guide pos="415"/>
        <p:guide pos="7265"/>
        <p:guide orient="horz" pos="323"/>
        <p:guide orient="horz" pos="39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FA53-91EC-4D48-A994-7F1909694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C8C29B-F2E2-2F4C-9050-2199D7F56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AE49D-FFE7-2C42-A9EE-4A87BE041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8C2A9-1E0A-194F-B7BF-92CB9D0F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7EF70-7D9F-424F-8A44-C4112BB8E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EDE1C-50A4-2D49-BD67-3053C8890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05101-FBBE-D040-9AFA-C39C39082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BE265-B3D3-A246-8DC3-B7BA73D38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DBF70-9F7D-F040-8118-44AD96448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779C-A2EB-CA49-8B32-7D75CA9D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8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34EA62-758E-CE45-85E4-CD7EA0F37B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467A6-C760-7147-B92E-3C2A2DAB4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3D233-3A5F-EB46-9931-B66940E06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EE4B9-C755-1E47-A526-3E465038A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A78FA-1916-E045-8878-C36D1E070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67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8E9AB-726B-AF4C-9477-2E4067A15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5FD95-E60F-C24E-B5E1-C58383630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F1C5D6-DD00-3341-A962-80A04C1B8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9B0A5-EA08-F84C-82B1-FCB8B0399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21C679-48F7-424F-A8BB-8F80641AC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5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689E-994C-8B45-9127-E47671BAD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6C089-CF41-F243-9E5C-FC61BE2D1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07044-0B63-4643-B3CA-8EE84D4DC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C29AE-8A27-0D46-A1A8-0E6F7EF16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D820E1-C7A5-6D44-9B7A-4BF7D051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3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C8172-1F00-124F-9FF9-0C69F38E2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03460-FE29-F14B-91AF-EB0D74A9D7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1C750-F3E7-8941-97E5-58C09A18A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E5B111-540F-8245-902C-B0BEBC4D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A2CFA-2E97-3E42-B4B9-0E7753EC5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32D100-5F5E-DF4A-9BB7-1C2CABF2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9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6F0B3-474E-D749-A344-A335A7CA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DD189-7FF5-2D4D-B1FF-DD4CD7110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C50F33-CDB6-A24E-A299-E62407AF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1E516F-EA73-C94A-851E-5607E4383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80FC63-D8C3-8C4B-995E-F03392DAB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047B5A-12B7-3149-BE52-03A69CFBB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07992D-3F45-A141-9924-30BCB600F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D65AAA-3367-BB4E-A623-EB6811EA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822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8DB28-406C-2040-828A-5A101F000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2248A8-46ED-E543-A1A4-AE1C08124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5D1345-CA44-7E48-A853-AB4DF4DBF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35A624-0C77-A142-91DD-CC4BEF5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5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4F65F-E761-6440-BB73-FF32BAAD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D85412-EE0B-5240-A241-FB29853FA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B9E5D-06CE-5142-A24A-6FEBC8B98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06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55A77-D780-AF40-9699-D2BE80FD1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00820-CF4F-134E-9C32-8159D2A06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E3002B-F25A-B143-B4DB-5C7E39403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C51D22-8E67-BD4C-9D27-6BCB43A3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E303E8-5CB5-D347-A6A5-6969F0290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766551-C0FC-8644-86F3-5A8CEC1A3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95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9815-78E8-0446-9D51-688B15A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5D1D6-E5CB-8C4F-9A8F-2D0CD53E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AC8DC6-167D-3441-9C84-D4B92AC6E9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79199-FC53-B849-9C0B-7A69F0876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8EBB99-C304-9147-996D-B39DBCD71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FEBC3-E35F-F945-BF7F-56A314418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822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5C0E7F-C299-8F4B-9A80-5CEEDCBD3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12E87-ED8E-4C4B-A20D-4D3897E94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C1C55-C9D6-D04C-B043-F4A4747B56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3F702D-BE29-774A-AF0A-28197D0EE180}" type="datetimeFigureOut">
              <a:rPr lang="en-US" smtClean="0"/>
              <a:t>7/10/2023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E2EEC-9BC3-014C-A11E-F133AC583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6D7E6-C05E-4046-B87A-72D03534F0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27D36-84BB-9245-A8A0-8E3142496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14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social-justice-warrior?utm_source=unsplash&amp;utm_medium=referral&amp;utm_content=creditCopyText" TargetMode="External"/><Relationship Id="rId2" Type="http://schemas.openxmlformats.org/officeDocument/2006/relationships/hyperlink" Target="https://unsplash.com/es/@nate_dumlao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reading-bible?utm_source=unsplash&amp;utm_medium=referral&amp;utm_content=creditCopyText" TargetMode="External"/><Relationship Id="rId2" Type="http://schemas.openxmlformats.org/officeDocument/2006/relationships/hyperlink" Target="https://unsplash.com/@aaronburden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reamstime.com/awcnz62_inf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zRwt25M5nGw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embed/C95R7oJQWec?autoplay=1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BEhsS8mKYeM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s/photos/reading-bible?utm_source=unsplash&amp;utm_medium=referral&amp;utm_content=creditCopyText" TargetMode="External"/><Relationship Id="rId2" Type="http://schemas.openxmlformats.org/officeDocument/2006/relationships/hyperlink" Target="https://unsplash.com/@aaronburden?utm_source=unsplash&amp;utm_medium=referral&amp;utm_content=creditCopyTex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/SExJ9od-0zQ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hNS_D-pw8y4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ymraeg.global.bible/bible/c62e545929550be7-02/1JN.4" TargetMode="External"/><Relationship Id="rId2" Type="http://schemas.openxmlformats.org/officeDocument/2006/relationships/hyperlink" Target="https://www.biblegateway.com/passage/?search=1+john+4%3A16-21&amp;version=NRS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pBYp8Ke8YmU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embed/QlnM-YAKV0M?autoplay=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uIuBp5yiwVs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XhCT69ihbJY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8PrXhdL3hrI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KTjMYGgN35k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jBOz9w_wbzs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embed/FQuPj3F8xp4?autoplay=1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1120640"/>
            <a:ext cx="6351587" cy="46012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Cydraddoldeb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Amrywiaeth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Chynhwysiant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0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2142"/>
            <a:ext cx="121920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2800" b="1" dirty="0" err="1"/>
              <a:t>Rydym</a:t>
            </a:r>
            <a:r>
              <a:rPr lang="en-GB" sz="2800" b="1" dirty="0"/>
              <a:t> </a:t>
            </a:r>
            <a:r>
              <a:rPr lang="en-GB" sz="2800" b="1" dirty="0" err="1"/>
              <a:t>ni’n</a:t>
            </a:r>
            <a:r>
              <a:rPr lang="en-GB" sz="2800" b="1" dirty="0"/>
              <a:t> </a:t>
            </a:r>
            <a:r>
              <a:rPr lang="en-GB" sz="2800" b="1" dirty="0" err="1"/>
              <a:t>eich</a:t>
            </a:r>
            <a:r>
              <a:rPr lang="en-GB" sz="2800" b="1" dirty="0"/>
              <a:t> </a:t>
            </a:r>
            <a:r>
              <a:rPr lang="en-GB" sz="2800" b="1" dirty="0" err="1"/>
              <a:t>gwahodd</a:t>
            </a:r>
            <a:r>
              <a:rPr lang="en-GB" sz="2800" b="1" dirty="0"/>
              <a:t> chi </a:t>
            </a:r>
            <a:r>
              <a:rPr lang="en-GB" sz="2800" b="1" dirty="0" err="1"/>
              <a:t>i</a:t>
            </a:r>
            <a:r>
              <a:rPr lang="en-GB" sz="2800" b="1" dirty="0"/>
              <a:t> </a:t>
            </a:r>
            <a:r>
              <a:rPr lang="en-GB" sz="2800" b="1" dirty="0" err="1"/>
              <a:t>weddïo</a:t>
            </a:r>
            <a:r>
              <a:rPr lang="en-GB" sz="2800" b="1" dirty="0" smtClean="0"/>
              <a:t>:</a:t>
            </a:r>
          </a:p>
          <a:p>
            <a:pPr fontAlgn="base"/>
            <a:endParaRPr lang="en-GB" sz="2800" dirty="0"/>
          </a:p>
          <a:p>
            <a:pPr fontAlgn="base"/>
            <a:r>
              <a:rPr lang="en-GB" sz="2700" b="1" dirty="0" err="1">
                <a:solidFill>
                  <a:srgbClr val="002060"/>
                </a:solidFill>
              </a:rPr>
              <a:t>Dduw</a:t>
            </a:r>
            <a:r>
              <a:rPr lang="en-GB" sz="2700" b="1" dirty="0">
                <a:solidFill>
                  <a:srgbClr val="002060"/>
                </a:solidFill>
              </a:rPr>
              <a:t>, </a:t>
            </a:r>
            <a:r>
              <a:rPr lang="en-GB" sz="2700" b="1" dirty="0" err="1">
                <a:solidFill>
                  <a:srgbClr val="002060"/>
                </a:solidFill>
              </a:rPr>
              <a:t>rydym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dod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atat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rwyt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croesawu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. Mae </a:t>
            </a:r>
            <a:r>
              <a:rPr lang="en-GB" sz="2700" b="1" dirty="0" err="1">
                <a:solidFill>
                  <a:srgbClr val="002060"/>
                </a:solidFill>
              </a:rPr>
              <a:t>rhai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flinedig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eraill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yn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llawn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egni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>
                <a:solidFill>
                  <a:srgbClr val="7030A0"/>
                </a:solidFill>
              </a:rPr>
              <a:t>Mae </a:t>
            </a:r>
            <a:r>
              <a:rPr lang="en-GB" sz="2700" b="1" dirty="0" err="1">
                <a:solidFill>
                  <a:srgbClr val="7030A0"/>
                </a:solidFill>
              </a:rPr>
              <a:t>dy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gariad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yn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ein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cynnal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gyd</a:t>
            </a:r>
            <a:r>
              <a:rPr lang="en-GB" sz="27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700" b="1" dirty="0" err="1">
                <a:solidFill>
                  <a:srgbClr val="002060"/>
                </a:solidFill>
              </a:rPr>
              <a:t>Dduw</a:t>
            </a:r>
            <a:r>
              <a:rPr lang="en-GB" sz="2700" b="1" dirty="0">
                <a:solidFill>
                  <a:srgbClr val="002060"/>
                </a:solidFill>
              </a:rPr>
              <a:t>, </a:t>
            </a:r>
            <a:r>
              <a:rPr lang="en-GB" sz="2700" b="1" dirty="0" err="1">
                <a:solidFill>
                  <a:srgbClr val="002060"/>
                </a:solidFill>
              </a:rPr>
              <a:t>rydym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dod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atat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rwyt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croesawu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. Mae </a:t>
            </a:r>
            <a:r>
              <a:rPr lang="en-GB" sz="2700" b="1" dirty="0" err="1">
                <a:solidFill>
                  <a:srgbClr val="002060"/>
                </a:solidFill>
              </a:rPr>
              <a:t>gan</a:t>
            </a:r>
            <a:r>
              <a:rPr lang="en-GB" sz="2700" b="1" dirty="0">
                <a:solidFill>
                  <a:srgbClr val="002060"/>
                </a:solidFill>
              </a:rPr>
              <a:t> rai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amheuon</a:t>
            </a:r>
            <a:r>
              <a:rPr lang="en-GB" sz="2700" b="1" dirty="0">
                <a:solidFill>
                  <a:srgbClr val="002060"/>
                </a:solidFill>
              </a:rPr>
              <a:t>, ac </a:t>
            </a:r>
            <a:r>
              <a:rPr lang="en-GB" sz="2700" b="1" dirty="0" err="1">
                <a:solidFill>
                  <a:srgbClr val="002060"/>
                </a:solidFill>
              </a:rPr>
              <a:t>eraill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yn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llawn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sicrwydd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>
                <a:solidFill>
                  <a:srgbClr val="7030A0"/>
                </a:solidFill>
              </a:rPr>
              <a:t>Mae </a:t>
            </a:r>
            <a:r>
              <a:rPr lang="en-GB" sz="2700" b="1" dirty="0" err="1">
                <a:solidFill>
                  <a:srgbClr val="7030A0"/>
                </a:solidFill>
              </a:rPr>
              <a:t>dy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gariad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yn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ein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hysbrydoli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gyd</a:t>
            </a:r>
            <a:r>
              <a:rPr lang="en-GB" sz="27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700" b="1" dirty="0" err="1">
                <a:solidFill>
                  <a:srgbClr val="002060"/>
                </a:solidFill>
              </a:rPr>
              <a:t>Dduw</a:t>
            </a:r>
            <a:r>
              <a:rPr lang="en-GB" sz="2700" b="1" dirty="0">
                <a:solidFill>
                  <a:srgbClr val="002060"/>
                </a:solidFill>
              </a:rPr>
              <a:t>, </a:t>
            </a:r>
            <a:r>
              <a:rPr lang="en-GB" sz="2700" b="1" dirty="0" err="1">
                <a:solidFill>
                  <a:srgbClr val="002060"/>
                </a:solidFill>
              </a:rPr>
              <a:t>rydym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dod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atat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rwyt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hysbrydoli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. Mae </a:t>
            </a:r>
            <a:r>
              <a:rPr lang="en-GB" sz="2700" b="1" dirty="0" err="1">
                <a:solidFill>
                  <a:srgbClr val="002060"/>
                </a:solidFill>
              </a:rPr>
              <a:t>rhai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dawel</a:t>
            </a:r>
            <a:r>
              <a:rPr lang="en-GB" sz="2700" b="1" dirty="0">
                <a:solidFill>
                  <a:srgbClr val="002060"/>
                </a:solidFill>
              </a:rPr>
              <a:t>, ac </a:t>
            </a:r>
            <a:r>
              <a:rPr lang="en-GB" sz="2700" b="1" dirty="0" err="1">
                <a:solidFill>
                  <a:srgbClr val="002060"/>
                </a:solidFill>
              </a:rPr>
              <a:t>eraill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yn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ysu</a:t>
            </a:r>
            <a:r>
              <a:rPr lang="en-GB" sz="2700" b="1" dirty="0">
                <a:solidFill>
                  <a:srgbClr val="002060"/>
                </a:solidFill>
              </a:rPr>
              <a:t> â </a:t>
            </a:r>
            <a:r>
              <a:rPr lang="en-GB" sz="2700" b="1" dirty="0" err="1">
                <a:solidFill>
                  <a:srgbClr val="002060"/>
                </a:solidFill>
              </a:rPr>
              <a:t>phryder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>
                <a:solidFill>
                  <a:srgbClr val="7030A0"/>
                </a:solidFill>
              </a:rPr>
              <a:t>Mae </a:t>
            </a:r>
            <a:r>
              <a:rPr lang="en-GB" sz="2700" b="1" dirty="0" err="1">
                <a:solidFill>
                  <a:srgbClr val="7030A0"/>
                </a:solidFill>
              </a:rPr>
              <a:t>dy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gariad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yn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ein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tawelu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gyd</a:t>
            </a:r>
            <a:r>
              <a:rPr lang="en-GB" sz="27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2700" b="1" dirty="0" err="1">
                <a:solidFill>
                  <a:srgbClr val="002060"/>
                </a:solidFill>
              </a:rPr>
              <a:t>Dduw</a:t>
            </a:r>
            <a:r>
              <a:rPr lang="en-GB" sz="2700" b="1" dirty="0">
                <a:solidFill>
                  <a:srgbClr val="002060"/>
                </a:solidFill>
              </a:rPr>
              <a:t>, </a:t>
            </a:r>
            <a:r>
              <a:rPr lang="en-GB" sz="2700" b="1" dirty="0" err="1">
                <a:solidFill>
                  <a:srgbClr val="002060"/>
                </a:solidFill>
              </a:rPr>
              <a:t>rydym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dod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atat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rwyt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croesawu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. Mae </a:t>
            </a:r>
            <a:r>
              <a:rPr lang="en-GB" sz="2700" b="1" dirty="0" err="1">
                <a:solidFill>
                  <a:srgbClr val="002060"/>
                </a:solidFill>
              </a:rPr>
              <a:t>rhai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gyfarwydd</a:t>
            </a:r>
            <a:r>
              <a:rPr lang="en-GB" sz="2700" b="1" dirty="0">
                <a:solidFill>
                  <a:srgbClr val="002060"/>
                </a:solidFill>
              </a:rPr>
              <a:t> â </a:t>
            </a:r>
            <a:r>
              <a:rPr lang="en-GB" sz="2700" b="1" dirty="0" err="1">
                <a:solidFill>
                  <a:srgbClr val="002060"/>
                </a:solidFill>
              </a:rPr>
              <a:t>llawenydd</a:t>
            </a:r>
            <a:r>
              <a:rPr lang="en-GB" sz="2700" b="1" dirty="0">
                <a:solidFill>
                  <a:srgbClr val="002060"/>
                </a:solidFill>
              </a:rPr>
              <a:t>, ac </a:t>
            </a:r>
            <a:r>
              <a:rPr lang="en-GB" sz="2700" b="1" dirty="0" err="1">
                <a:solidFill>
                  <a:srgbClr val="002060"/>
                </a:solidFill>
              </a:rPr>
              <a:t>eraill</a:t>
            </a:r>
            <a:r>
              <a:rPr lang="en-GB" sz="2700" b="1" dirty="0">
                <a:solidFill>
                  <a:srgbClr val="002060"/>
                </a:solidFill>
              </a:rPr>
              <a:t> â </a:t>
            </a:r>
            <a:r>
              <a:rPr lang="en-GB" sz="2700" b="1" dirty="0" err="1">
                <a:solidFill>
                  <a:srgbClr val="002060"/>
                </a:solidFill>
              </a:rPr>
              <a:t>phoen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>
                <a:solidFill>
                  <a:srgbClr val="7030A0"/>
                </a:solidFill>
              </a:rPr>
              <a:t>Mae </a:t>
            </a:r>
            <a:r>
              <a:rPr lang="en-GB" sz="2700" b="1" dirty="0" err="1">
                <a:solidFill>
                  <a:srgbClr val="7030A0"/>
                </a:solidFill>
              </a:rPr>
              <a:t>dy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gariad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yn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ymestyn</a:t>
            </a:r>
            <a:r>
              <a:rPr lang="en-GB" sz="2700" b="1" dirty="0">
                <a:solidFill>
                  <a:srgbClr val="7030A0"/>
                </a:solidFill>
              </a:rPr>
              <a:t> atom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 bob un.</a:t>
            </a:r>
          </a:p>
          <a:p>
            <a:pPr fontAlgn="base"/>
            <a:r>
              <a:rPr lang="en-GB" sz="2700" b="1" dirty="0" err="1">
                <a:solidFill>
                  <a:srgbClr val="002060"/>
                </a:solidFill>
              </a:rPr>
              <a:t>Dduw</a:t>
            </a:r>
            <a:r>
              <a:rPr lang="en-GB" sz="2700" b="1" dirty="0">
                <a:solidFill>
                  <a:srgbClr val="002060"/>
                </a:solidFill>
              </a:rPr>
              <a:t>, </a:t>
            </a:r>
            <a:r>
              <a:rPr lang="en-GB" sz="2700" b="1" dirty="0" err="1">
                <a:solidFill>
                  <a:srgbClr val="002060"/>
                </a:solidFill>
              </a:rPr>
              <a:t>rydym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dod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atat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rwyt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ti’n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croesawu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 err="1" smtClean="0">
                <a:solidFill>
                  <a:srgbClr val="7030A0"/>
                </a:solidFill>
              </a:rPr>
              <a:t>Rwyt</a:t>
            </a:r>
            <a:r>
              <a:rPr lang="en-GB" sz="2700" b="1" dirty="0" smtClean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ti’n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ein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chwilio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, ac </a:t>
            </a:r>
            <a:r>
              <a:rPr lang="en-GB" sz="2700" b="1" dirty="0" err="1">
                <a:solidFill>
                  <a:srgbClr val="7030A0"/>
                </a:solidFill>
              </a:rPr>
              <a:t>rwyt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ti’n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ein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hadnabod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ni</a:t>
            </a:r>
            <a:r>
              <a:rPr lang="en-GB" sz="2700" b="1" dirty="0">
                <a:solidFill>
                  <a:srgbClr val="7030A0"/>
                </a:solidFill>
              </a:rPr>
              <a:t>.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Cawsom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ein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llunio</a:t>
            </a:r>
            <a:r>
              <a:rPr lang="en-GB" sz="2700" b="1" dirty="0">
                <a:solidFill>
                  <a:srgbClr val="002060"/>
                </a:solidFill>
              </a:rPr>
              <a:t> bob </a:t>
            </a:r>
            <a:r>
              <a:rPr lang="en-GB" sz="2700" b="1" dirty="0" err="1">
                <a:solidFill>
                  <a:srgbClr val="002060"/>
                </a:solidFill>
              </a:rPr>
              <a:t>yr</a:t>
            </a:r>
            <a:r>
              <a:rPr lang="en-GB" sz="2700" b="1" dirty="0">
                <a:solidFill>
                  <a:srgbClr val="002060"/>
                </a:solidFill>
              </a:rPr>
              <a:t> un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yn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rhyfeddol</a:t>
            </a:r>
            <a:r>
              <a:rPr lang="en-GB" sz="2700" b="1" dirty="0">
                <a:solidFill>
                  <a:srgbClr val="002060"/>
                </a:solidFill>
              </a:rPr>
              <a:t> ac </a:t>
            </a:r>
            <a:r>
              <a:rPr lang="en-GB" sz="2700" b="1" dirty="0" err="1">
                <a:solidFill>
                  <a:srgbClr val="002060"/>
                </a:solidFill>
              </a:rPr>
              <a:t>ofnadwy</a:t>
            </a:r>
            <a:r>
              <a:rPr lang="en-GB" sz="2700" b="1" dirty="0">
                <a:solidFill>
                  <a:srgbClr val="002060"/>
                </a:solidFill>
              </a:rPr>
              <a:t>. </a:t>
            </a:r>
            <a:r>
              <a:rPr lang="en-GB" sz="2700" b="1" dirty="0" err="1">
                <a:solidFill>
                  <a:srgbClr val="002060"/>
                </a:solidFill>
              </a:rPr>
              <a:t>Pob</a:t>
            </a:r>
            <a:r>
              <a:rPr lang="en-GB" sz="2700" b="1" dirty="0">
                <a:solidFill>
                  <a:srgbClr val="002060"/>
                </a:solidFill>
              </a:rPr>
              <a:t> un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ar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dy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lun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a’th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ddelw</a:t>
            </a:r>
            <a:r>
              <a:rPr lang="en-GB" sz="2700" b="1" dirty="0">
                <a:solidFill>
                  <a:srgbClr val="002060"/>
                </a:solidFill>
              </a:rPr>
              <a:t> di. </a:t>
            </a:r>
            <a:r>
              <a:rPr lang="en-GB" sz="2700" b="1" dirty="0" err="1">
                <a:solidFill>
                  <a:srgbClr val="002060"/>
                </a:solidFill>
              </a:rPr>
              <a:t>Pob</a:t>
            </a:r>
            <a:r>
              <a:rPr lang="en-GB" sz="2700" b="1" dirty="0">
                <a:solidFill>
                  <a:srgbClr val="002060"/>
                </a:solidFill>
              </a:rPr>
              <a:t> un </a:t>
            </a:r>
            <a:r>
              <a:rPr lang="en-GB" sz="2700" b="1" dirty="0" err="1">
                <a:solidFill>
                  <a:srgbClr val="002060"/>
                </a:solidFill>
              </a:rPr>
              <a:t>ohonom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ni’n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gogoneddu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dy</a:t>
            </a:r>
            <a:r>
              <a:rPr lang="en-GB" sz="2700" b="1" dirty="0">
                <a:solidFill>
                  <a:srgbClr val="002060"/>
                </a:solidFill>
              </a:rPr>
              <a:t> </a:t>
            </a:r>
            <a:r>
              <a:rPr lang="en-GB" sz="2700" b="1" dirty="0" err="1">
                <a:solidFill>
                  <a:srgbClr val="002060"/>
                </a:solidFill>
              </a:rPr>
              <a:t>gariad</a:t>
            </a:r>
            <a:r>
              <a:rPr lang="en-GB" sz="2700" b="1" dirty="0">
                <a:solidFill>
                  <a:srgbClr val="002060"/>
                </a:solidFill>
              </a:rPr>
              <a:t> di!</a:t>
            </a:r>
          </a:p>
          <a:p>
            <a:pPr fontAlgn="base"/>
            <a:r>
              <a:rPr lang="en-GB" sz="2700" b="1" dirty="0" err="1">
                <a:solidFill>
                  <a:srgbClr val="7030A0"/>
                </a:solidFill>
              </a:rPr>
              <a:t>Diolch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>
                <a:solidFill>
                  <a:srgbClr val="7030A0"/>
                </a:solidFill>
              </a:rPr>
              <a:t>ti</a:t>
            </a:r>
            <a:r>
              <a:rPr lang="en-GB" sz="2700" b="1" dirty="0">
                <a:solidFill>
                  <a:srgbClr val="7030A0"/>
                </a:solidFill>
              </a:rPr>
              <a:t> </a:t>
            </a:r>
            <a:r>
              <a:rPr lang="en-GB" sz="2700" b="1" dirty="0" err="1" smtClean="0">
                <a:solidFill>
                  <a:srgbClr val="7030A0"/>
                </a:solidFill>
              </a:rPr>
              <a:t>Dduw</a:t>
            </a:r>
            <a:r>
              <a:rPr lang="en-GB" sz="2700" b="1" dirty="0" smtClean="0">
                <a:solidFill>
                  <a:srgbClr val="7030A0"/>
                </a:solidFill>
              </a:rPr>
              <a:t>.  Amen.</a:t>
            </a:r>
            <a:r>
              <a:rPr lang="en-GB" sz="2700" b="1" dirty="0">
                <a:solidFill>
                  <a:srgbClr val="7030A0"/>
                </a:solidFill>
              </a:rPr>
              <a:t>	</a:t>
            </a:r>
            <a:r>
              <a:rPr lang="en-GB" sz="2800" dirty="0" smtClean="0"/>
              <a:t>					Liam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874420"/>
            <a:ext cx="6846888" cy="5093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2: Pam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mae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bwysig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i’r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Eglwys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Fethodistaidd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306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24271" y="5938182"/>
            <a:ext cx="3650358" cy="375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/>
              <a:t> </a:t>
            </a:r>
            <a:r>
              <a:rPr lang="en-GB" dirty="0">
                <a:hlinkClick r:id="rId2"/>
              </a:rPr>
              <a:t>Nathan Dumlao</a:t>
            </a:r>
            <a:r>
              <a:rPr lang="en-GB" dirty="0"/>
              <a:t> </a:t>
            </a:r>
            <a:r>
              <a:rPr lang="en-GB" dirty="0" err="1"/>
              <a:t>ar</a:t>
            </a:r>
            <a:r>
              <a:rPr lang="en-GB" dirty="0"/>
              <a:t> </a:t>
            </a:r>
            <a:r>
              <a:rPr lang="en-GB" dirty="0" err="1">
                <a:hlinkClick r:id="rId3"/>
              </a:rPr>
              <a:t>Unsplash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Protestiwr mewn gorymdaith, yn dal arwydd i fyny" title="Protestiwr mewn gorymdait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675" y="114299"/>
            <a:ext cx="3871954" cy="580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78541" y="573741"/>
            <a:ext cx="10112188" cy="45361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/>
            <a:r>
              <a:rPr lang="en-GB" sz="3200" dirty="0">
                <a:solidFill>
                  <a:schemeClr val="tx1"/>
                </a:solidFill>
              </a:rPr>
              <a:t>"</a:t>
            </a:r>
            <a:r>
              <a:rPr lang="en-GB" sz="3200" dirty="0" err="1">
                <a:solidFill>
                  <a:schemeClr val="tx1"/>
                </a:solidFill>
              </a:rPr>
              <a:t>Rwy’n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teimlo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mod </a:t>
            </a:r>
            <a:r>
              <a:rPr lang="en-GB" sz="3200" dirty="0" err="1">
                <a:solidFill>
                  <a:schemeClr val="tx1"/>
                </a:solidFill>
              </a:rPr>
              <a:t>i’n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rhan</a:t>
            </a:r>
            <a:r>
              <a:rPr lang="en-GB" sz="3200" dirty="0">
                <a:solidFill>
                  <a:schemeClr val="tx1"/>
                </a:solidFill>
              </a:rPr>
              <a:t> o </a:t>
            </a:r>
            <a:r>
              <a:rPr lang="en-GB" sz="3200" dirty="0" err="1">
                <a:solidFill>
                  <a:schemeClr val="tx1"/>
                </a:solidFill>
              </a:rPr>
              <a:t>fudiad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sy’n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codi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pennau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gyda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dewrder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tuag</a:t>
            </a:r>
            <a:r>
              <a:rPr lang="en-GB" sz="3200" dirty="0">
                <a:solidFill>
                  <a:schemeClr val="tx1"/>
                </a:solidFill>
              </a:rPr>
              <a:t> at </a:t>
            </a:r>
            <a:r>
              <a:rPr lang="en-GB" sz="3200" dirty="0" err="1">
                <a:solidFill>
                  <a:schemeClr val="tx1"/>
                </a:solidFill>
              </a:rPr>
              <a:t>Dduw</a:t>
            </a:r>
            <a:r>
              <a:rPr lang="en-GB" sz="3200" dirty="0">
                <a:solidFill>
                  <a:schemeClr val="tx1"/>
                </a:solidFill>
              </a:rPr>
              <a:t>, a </a:t>
            </a:r>
            <a:r>
              <a:rPr lang="en-GB" sz="3200" dirty="0" err="1">
                <a:solidFill>
                  <a:schemeClr val="tx1"/>
                </a:solidFill>
              </a:rPr>
              <a:t>chael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cyfle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siarad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allan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erbyn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anghyfiawnder</a:t>
            </a:r>
            <a:r>
              <a:rPr lang="en-GB" sz="3200" dirty="0">
                <a:solidFill>
                  <a:schemeClr val="tx1"/>
                </a:solidFill>
              </a:rPr>
              <a:t> a </a:t>
            </a:r>
            <a:r>
              <a:rPr lang="en-GB" sz="3200" dirty="0" err="1">
                <a:solidFill>
                  <a:schemeClr val="tx1"/>
                </a:solidFill>
              </a:rPr>
              <a:t>chael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ngeiriau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wedi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clywed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a’u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deall</a:t>
            </a:r>
            <a:r>
              <a:rPr lang="en-GB" sz="3200" dirty="0">
                <a:solidFill>
                  <a:schemeClr val="tx1"/>
                </a:solidFill>
              </a:rPr>
              <a:t>. Mae </a:t>
            </a:r>
            <a:r>
              <a:rPr lang="en-GB" sz="3200" dirty="0" err="1">
                <a:solidFill>
                  <a:schemeClr val="tx1"/>
                </a:solidFill>
              </a:rPr>
              <a:t>natur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nghalon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wedi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cael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theimlo</a:t>
            </a:r>
            <a:r>
              <a:rPr lang="en-GB" sz="3200" dirty="0">
                <a:solidFill>
                  <a:schemeClr val="tx1"/>
                </a:solidFill>
              </a:rPr>
              <a:t>, ac </a:t>
            </a:r>
            <a:r>
              <a:rPr lang="en-GB" sz="3200" dirty="0" err="1">
                <a:solidFill>
                  <a:schemeClr val="tx1"/>
                </a:solidFill>
              </a:rPr>
              <a:t>nid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lliw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nghroen</a:t>
            </a:r>
            <a:r>
              <a:rPr lang="en-GB" sz="3200" dirty="0">
                <a:solidFill>
                  <a:schemeClr val="tx1"/>
                </a:solidFill>
              </a:rPr>
              <a:t>. Am </a:t>
            </a:r>
            <a:r>
              <a:rPr lang="en-GB" sz="3200" dirty="0" err="1">
                <a:solidFill>
                  <a:schemeClr val="tx1"/>
                </a:solidFill>
              </a:rPr>
              <a:t>unwaith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mywyd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Eglwysig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y DU, </a:t>
            </a:r>
            <a:r>
              <a:rPr lang="en-GB" sz="3200" dirty="0" err="1">
                <a:solidFill>
                  <a:schemeClr val="tx1"/>
                </a:solidFill>
              </a:rPr>
              <a:t>rwyf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wedi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teimlo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cynhesrwydd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gobaith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gwirioneddol</a:t>
            </a:r>
            <a:r>
              <a:rPr lang="en-GB" sz="3200" dirty="0">
                <a:solidFill>
                  <a:schemeClr val="tx1"/>
                </a:solidFill>
              </a:rPr>
              <a:t> ac </a:t>
            </a:r>
            <a:r>
              <a:rPr lang="en-GB" sz="3200" dirty="0" err="1">
                <a:solidFill>
                  <a:schemeClr val="tx1"/>
                </a:solidFill>
              </a:rPr>
              <a:t>nid</a:t>
            </a:r>
            <a:r>
              <a:rPr lang="en-GB" sz="3200" dirty="0">
                <a:solidFill>
                  <a:schemeClr val="tx1"/>
                </a:solidFill>
              </a:rPr>
              <a:t> dim </a:t>
            </a:r>
            <a:r>
              <a:rPr lang="en-GB" sz="3200" dirty="0" err="1">
                <a:solidFill>
                  <a:schemeClr val="tx1"/>
                </a:solidFill>
              </a:rPr>
              <a:t>ond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ddistaw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fy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nghalon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i</a:t>
            </a:r>
            <a:r>
              <a:rPr lang="en-GB" sz="3200" dirty="0" smtClean="0">
                <a:solidFill>
                  <a:schemeClr val="tx1"/>
                </a:solidFill>
              </a:rPr>
              <a:t>.“</a:t>
            </a:r>
          </a:p>
          <a:p>
            <a:pPr algn="just" fontAlgn="base"/>
            <a:endParaRPr lang="en-GB" sz="3200" dirty="0">
              <a:solidFill>
                <a:schemeClr val="tx1"/>
              </a:solidFill>
            </a:endParaRPr>
          </a:p>
          <a:p>
            <a:pPr algn="r"/>
            <a:r>
              <a:rPr lang="en-GB" sz="3200" dirty="0">
                <a:solidFill>
                  <a:schemeClr val="tx1"/>
                </a:solidFill>
              </a:rPr>
              <a:t>(Methodist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"Pam </a:t>
            </a:r>
            <a:r>
              <a:rPr lang="en-GB" sz="3200" dirty="0" err="1">
                <a:solidFill>
                  <a:schemeClr val="tx1"/>
                </a:solidFill>
              </a:rPr>
              <a:t>mae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hyn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yn</a:t>
            </a:r>
            <a:r>
              <a:rPr lang="en-GB" sz="3200" dirty="0">
                <a:solidFill>
                  <a:schemeClr val="tx1"/>
                </a:solidFill>
              </a:rPr>
              <a:t> </a:t>
            </a:r>
            <a:r>
              <a:rPr lang="en-GB" sz="3200" dirty="0" err="1">
                <a:solidFill>
                  <a:schemeClr val="tx1"/>
                </a:solidFill>
              </a:rPr>
              <a:t>bwysig</a:t>
            </a:r>
            <a:r>
              <a:rPr lang="en-GB" sz="3200" dirty="0">
                <a:solidFill>
                  <a:schemeClr val="tx1"/>
                </a:solidFill>
              </a:rPr>
              <a:t>")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33934" y="5809440"/>
            <a:ext cx="383957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Open Sans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/>
            <a:r>
              <a:rPr lang="en-GB" dirty="0" err="1"/>
              <a:t>Llun</a:t>
            </a:r>
            <a:r>
              <a:rPr lang="en-GB" dirty="0"/>
              <a:t> </a:t>
            </a:r>
            <a:r>
              <a:rPr lang="en-GB" dirty="0" err="1"/>
              <a:t>gan</a:t>
            </a:r>
            <a:r>
              <a:rPr lang="en-GB" dirty="0">
                <a:hlinkClick r:id="rId2"/>
              </a:rPr>
              <a:t> Aaron Burden</a:t>
            </a:r>
            <a:r>
              <a:rPr lang="en-GB" dirty="0"/>
              <a:t> </a:t>
            </a:r>
            <a:r>
              <a:rPr lang="en-GB" dirty="0" err="1"/>
              <a:t>ar</a:t>
            </a:r>
            <a:r>
              <a:rPr lang="en-GB" dirty="0"/>
              <a:t> </a:t>
            </a:r>
            <a:r>
              <a:rPr lang="en-GB" dirty="0" err="1">
                <a:hlinkClick r:id="rId3"/>
              </a:rPr>
              <a:t>Unsplash</a:t>
            </a:r>
            <a:endParaRPr kumimoji="0" lang="en-US" altLang="en-US" sz="20200" b="0" i="0" u="none" strike="noStrike" cap="none" normalizeH="0" baseline="0" dirty="0" smtClean="0">
              <a:ln>
                <a:noFill/>
              </a:ln>
              <a:solidFill>
                <a:srgbClr val="3C3C3C"/>
              </a:solidFill>
              <a:effectLst/>
              <a:latin typeface="Open Sans"/>
            </a:endParaRPr>
          </a:p>
        </p:txBody>
      </p:sp>
      <p:pic>
        <p:nvPicPr>
          <p:cNvPr id="3074" name="Picture 2" descr="Cysgodlun o blentyn yn darllen" title="Dar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119570"/>
            <a:ext cx="7655859" cy="57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5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335846"/>
            <a:ext cx="117437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ddweud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 fontAlgn="base"/>
            <a:endParaRPr lang="en-US" sz="3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hundod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i’w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gael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natur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gynhenid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ond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drwy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gwaredigaeth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gyffredin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Iesu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Grist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Mae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presenoldeb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cariadlon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trawsffurfiol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Duw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helpu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dyfu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y-GB" sz="3200" dirty="0">
                <a:latin typeface="Arial" panose="020B0604020202020204" pitchFamily="34" charset="0"/>
                <a:cs typeface="Arial" panose="020B0604020202020204" pitchFamily="34" charset="0"/>
              </a:rPr>
              <a:t>ôl arfaeth Duw, gan ddyfnhau ein gwybodaeth a’n cariad at Dduw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dangos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cariad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hwnnw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ffyrdd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byw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bywydau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Rhan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genhadaeth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yw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hymrwymiad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gyfiawnder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cymdeithasol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11996"/>
            <a:ext cx="1174376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just" fontAlgn="base"/>
            <a:endParaRPr lang="en-US" sz="32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GB" sz="3200" dirty="0"/>
              <a:t>Pam </a:t>
            </a:r>
            <a:r>
              <a:rPr lang="en-GB" sz="3200" dirty="0" err="1"/>
              <a:t>mae</a:t>
            </a:r>
            <a:r>
              <a:rPr lang="en-GB" sz="3200" dirty="0"/>
              <a:t> </a:t>
            </a:r>
            <a:r>
              <a:rPr lang="en-GB" sz="3200" dirty="0" err="1"/>
              <a:t>Cydraddoldeb</a:t>
            </a:r>
            <a:r>
              <a:rPr lang="en-GB" sz="3200" dirty="0"/>
              <a:t>, </a:t>
            </a:r>
            <a:r>
              <a:rPr lang="en-GB" sz="3200" dirty="0" err="1"/>
              <a:t>Amrywiaeth</a:t>
            </a:r>
            <a:r>
              <a:rPr lang="en-GB" sz="3200" dirty="0"/>
              <a:t> a </a:t>
            </a:r>
            <a:r>
              <a:rPr lang="en-GB" sz="3200" dirty="0" err="1"/>
              <a:t>Chynhwysiant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bwysig</a:t>
            </a:r>
            <a:r>
              <a:rPr lang="en-GB" sz="3200" dirty="0"/>
              <a:t> </a:t>
            </a:r>
            <a:r>
              <a:rPr lang="en-GB" sz="3200" dirty="0" err="1"/>
              <a:t>i’r</a:t>
            </a:r>
            <a:r>
              <a:rPr lang="en-GB" sz="3200" dirty="0"/>
              <a:t> </a:t>
            </a:r>
            <a:r>
              <a:rPr lang="en-GB" sz="3200" dirty="0" err="1"/>
              <a:t>Eglwys</a:t>
            </a:r>
            <a:r>
              <a:rPr lang="en-GB" sz="3200" dirty="0"/>
              <a:t> </a:t>
            </a:r>
            <a:r>
              <a:rPr lang="en-GB" sz="3200" dirty="0" err="1"/>
              <a:t>Fethodistaidd</a:t>
            </a:r>
            <a:r>
              <a:rPr lang="en-GB" sz="3200" dirty="0" smtClean="0"/>
              <a:t>? (</a:t>
            </a:r>
            <a:r>
              <a:rPr lang="en-GB" sz="3200" dirty="0" err="1"/>
              <a:t>Ticiwch</a:t>
            </a:r>
            <a:r>
              <a:rPr lang="en-GB" sz="3200" dirty="0"/>
              <a:t> bob un </a:t>
            </a:r>
            <a:r>
              <a:rPr lang="en-GB" sz="3200" dirty="0" err="1"/>
              <a:t>sy’n</a:t>
            </a:r>
            <a:r>
              <a:rPr lang="en-GB" sz="3200" dirty="0"/>
              <a:t> </a:t>
            </a:r>
            <a:r>
              <a:rPr lang="en-GB" sz="3200" dirty="0" err="1"/>
              <a:t>gymwys</a:t>
            </a:r>
            <a:r>
              <a:rPr lang="en-GB" sz="3200" dirty="0" smtClean="0"/>
              <a:t>)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err="1" smtClean="0"/>
              <a:t>Rhan</a:t>
            </a:r>
            <a:r>
              <a:rPr lang="en-GB" sz="3200" dirty="0" smtClean="0"/>
              <a:t> </a:t>
            </a:r>
            <a:r>
              <a:rPr lang="en-GB" sz="3200" dirty="0"/>
              <a:t>o </a:t>
            </a:r>
            <a:r>
              <a:rPr lang="en-GB" sz="3200" dirty="0" err="1"/>
              <a:t>genhadaeth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Eglwys</a:t>
            </a:r>
            <a:r>
              <a:rPr lang="en-GB" sz="3200" dirty="0"/>
              <a:t> </a:t>
            </a:r>
            <a:r>
              <a:rPr lang="en-GB" sz="3200" dirty="0" err="1"/>
              <a:t>yw</a:t>
            </a:r>
            <a:r>
              <a:rPr lang="en-GB" sz="3200" dirty="0"/>
              <a:t> </a:t>
            </a:r>
            <a:r>
              <a:rPr lang="en-GB" sz="3200" dirty="0" err="1"/>
              <a:t>ei</a:t>
            </a:r>
            <a:r>
              <a:rPr lang="en-GB" sz="3200" dirty="0"/>
              <a:t> </a:t>
            </a:r>
            <a:r>
              <a:rPr lang="en-GB" sz="3200" dirty="0" err="1"/>
              <a:t>hymrwymiad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gyfiawnder</a:t>
            </a:r>
            <a:r>
              <a:rPr lang="en-GB" sz="3200" dirty="0"/>
              <a:t> </a:t>
            </a:r>
            <a:r>
              <a:rPr lang="en-GB" sz="3200" dirty="0" err="1"/>
              <a:t>cymdeithasol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err="1" smtClean="0"/>
              <a:t>Oherwydd</a:t>
            </a:r>
            <a:r>
              <a:rPr lang="en-GB" sz="3200" dirty="0" smtClean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Iesu</a:t>
            </a:r>
            <a:r>
              <a:rPr lang="en-GB" sz="3200" dirty="0"/>
              <a:t> </a:t>
            </a:r>
            <a:r>
              <a:rPr lang="en-GB" sz="3200" dirty="0" err="1"/>
              <a:t>ddweud</a:t>
            </a:r>
            <a:r>
              <a:rPr lang="en-GB" sz="3200" dirty="0"/>
              <a:t> </a:t>
            </a:r>
            <a:r>
              <a:rPr lang="en-GB" sz="3200" dirty="0" err="1"/>
              <a:t>wrthym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am </a:t>
            </a:r>
            <a:r>
              <a:rPr lang="en-GB" sz="3200" dirty="0" err="1"/>
              <a:t>garu</a:t>
            </a:r>
            <a:r>
              <a:rPr lang="en-GB" sz="3200" dirty="0"/>
              <a:t>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gilydd</a:t>
            </a:r>
            <a:r>
              <a:rPr lang="en-GB" sz="3200" dirty="0"/>
              <a:t> ... </a:t>
            </a:r>
            <a:r>
              <a:rPr lang="en-GB" sz="3200" dirty="0" err="1"/>
              <a:t>fel</a:t>
            </a:r>
            <a:r>
              <a:rPr lang="en-GB" sz="3200" dirty="0"/>
              <a:t> y </a:t>
            </a:r>
            <a:r>
              <a:rPr lang="en-GB" sz="3200" dirty="0" err="1"/>
              <a:t>cerais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smtClean="0"/>
              <a:t>chi</a:t>
            </a:r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err="1" smtClean="0"/>
              <a:t>Gwnaethpwyd</a:t>
            </a:r>
            <a:r>
              <a:rPr lang="en-GB" sz="3200" dirty="0" smtClean="0"/>
              <a:t> </a:t>
            </a:r>
            <a:r>
              <a:rPr lang="en-GB" sz="3200" dirty="0"/>
              <a:t>y </a:t>
            </a:r>
            <a:r>
              <a:rPr lang="en-GB" sz="3200" dirty="0" err="1"/>
              <a:t>ddynoliaeth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gyd</a:t>
            </a:r>
            <a:r>
              <a:rPr lang="en-GB" sz="3200" dirty="0"/>
              <a:t> </a:t>
            </a:r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ddelw</a:t>
            </a:r>
            <a:r>
              <a:rPr lang="en-GB" sz="3200" dirty="0"/>
              <a:t> </a:t>
            </a:r>
            <a:r>
              <a:rPr lang="en-GB" sz="3200" dirty="0" err="1"/>
              <a:t>Duw</a:t>
            </a:r>
            <a:r>
              <a:rPr lang="en-GB" sz="3200" dirty="0"/>
              <a:t> ac </a:t>
            </a:r>
            <a:r>
              <a:rPr lang="en-GB" sz="3200" dirty="0" err="1"/>
              <a:t>felly’n</a:t>
            </a:r>
            <a:r>
              <a:rPr lang="en-GB" sz="3200" dirty="0"/>
              <a:t> </a:t>
            </a:r>
            <a:r>
              <a:rPr lang="en-GB" sz="3200" dirty="0" err="1"/>
              <a:t>haeddu</a:t>
            </a:r>
            <a:r>
              <a:rPr lang="en-GB" sz="3200" dirty="0"/>
              <a:t> </a:t>
            </a:r>
            <a:r>
              <a:rPr lang="en-GB" sz="3200" dirty="0" err="1"/>
              <a:t>urddas</a:t>
            </a:r>
            <a:r>
              <a:rPr lang="en-GB" sz="3200" dirty="0"/>
              <a:t> a </a:t>
            </a:r>
            <a:r>
              <a:rPr lang="en-GB" sz="3200" dirty="0" err="1"/>
              <a:t>pharch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smtClean="0"/>
              <a:t>Mae </a:t>
            </a:r>
            <a:r>
              <a:rPr lang="en-GB" sz="3200" dirty="0" err="1" smtClean="0"/>
              <a:t>angen</a:t>
            </a:r>
            <a:r>
              <a:rPr lang="en-GB" sz="3200" dirty="0" smtClean="0"/>
              <a:t> </a:t>
            </a:r>
            <a:r>
              <a:rPr lang="en-GB" sz="3200" dirty="0" err="1"/>
              <a:t>i’n</a:t>
            </a:r>
            <a:r>
              <a:rPr lang="en-GB" sz="3200" dirty="0"/>
              <a:t> </a:t>
            </a:r>
            <a:r>
              <a:rPr lang="en-GB" sz="3200" dirty="0" err="1"/>
              <a:t>hymddygiad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dystiolaethu</a:t>
            </a:r>
            <a:r>
              <a:rPr lang="en-GB" sz="3200" dirty="0"/>
              <a:t> </a:t>
            </a:r>
            <a:r>
              <a:rPr lang="en-GB" sz="3200" dirty="0" err="1"/>
              <a:t>i’r</a:t>
            </a:r>
            <a:r>
              <a:rPr lang="en-GB" sz="3200" dirty="0"/>
              <a:t> </a:t>
            </a:r>
            <a:r>
              <a:rPr lang="en-GB" sz="3200" dirty="0" err="1" smtClean="0"/>
              <a:t>hyn</a:t>
            </a:r>
            <a:endParaRPr lang="en-GB" sz="3200" dirty="0" smtClean="0"/>
          </a:p>
          <a:p>
            <a:pPr lvl="1" fontAlgn="base"/>
            <a:r>
              <a:rPr lang="en-GB" sz="3200" dirty="0" smtClean="0"/>
              <a:t>a </a:t>
            </a:r>
            <a:r>
              <a:rPr lang="en-GB" sz="3200" dirty="0" err="1"/>
              <a:t>gredwn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335846"/>
            <a:ext cx="117437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</a:t>
            </a: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fontAlgn="base"/>
            <a:endParaRPr lang="en-GB" dirty="0" smtClean="0"/>
          </a:p>
          <a:p>
            <a:pPr fontAlgn="base"/>
            <a:endParaRPr lang="en-GB" sz="3200" dirty="0" smtClean="0"/>
          </a:p>
          <a:p>
            <a:pPr fontAlgn="base"/>
            <a:r>
              <a:rPr lang="en-GB" sz="3200" dirty="0" err="1"/>
              <a:t>Ar</a:t>
            </a:r>
            <a:r>
              <a:rPr lang="en-GB" sz="3200" dirty="0"/>
              <a:t> </a:t>
            </a:r>
            <a:r>
              <a:rPr lang="en-GB" sz="3200" dirty="0" err="1"/>
              <a:t>bwy</a:t>
            </a:r>
            <a:r>
              <a:rPr lang="en-GB" sz="3200" dirty="0"/>
              <a:t> </a:t>
            </a:r>
            <a:r>
              <a:rPr lang="en-GB" sz="3200" dirty="0" err="1"/>
              <a:t>mae</a:t>
            </a:r>
            <a:r>
              <a:rPr lang="en-GB" sz="3200" dirty="0"/>
              <a:t> </a:t>
            </a:r>
            <a:r>
              <a:rPr lang="en-GB" sz="3200" dirty="0" err="1"/>
              <a:t>angen</a:t>
            </a:r>
            <a:r>
              <a:rPr lang="en-GB" sz="3200" dirty="0"/>
              <a:t> </a:t>
            </a:r>
            <a:r>
              <a:rPr lang="en-GB" sz="3200" dirty="0" err="1"/>
              <a:t>ymrwymiad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Gydraddoldeb</a:t>
            </a:r>
            <a:r>
              <a:rPr lang="en-GB" sz="3200" dirty="0"/>
              <a:t>, </a:t>
            </a:r>
            <a:r>
              <a:rPr lang="en-GB" sz="3200" dirty="0" err="1"/>
              <a:t>Amrywiaeth</a:t>
            </a:r>
            <a:r>
              <a:rPr lang="en-GB" sz="3200" dirty="0"/>
              <a:t> a </a:t>
            </a:r>
            <a:r>
              <a:rPr lang="en-GB" sz="3200" dirty="0" err="1"/>
              <a:t>Chynhwysiant</a:t>
            </a:r>
            <a:r>
              <a:rPr lang="en-GB" sz="3200" dirty="0"/>
              <a:t>?</a:t>
            </a:r>
          </a:p>
          <a:p>
            <a:pPr fontAlgn="base"/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err="1" smtClean="0"/>
              <a:t>Pawb</a:t>
            </a:r>
            <a:r>
              <a:rPr lang="en-GB" sz="3200" dirty="0" smtClean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 smtClean="0"/>
              <a:t>eglwys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GB" sz="3200" dirty="0" err="1" smtClean="0"/>
              <a:t>Swyddogion</a:t>
            </a:r>
            <a:r>
              <a:rPr lang="en-GB" sz="3200" dirty="0" smtClean="0"/>
              <a:t> </a:t>
            </a:r>
            <a:r>
              <a:rPr lang="en-GB" sz="3200" dirty="0" err="1"/>
              <a:t>Cydraddoldeb</a:t>
            </a:r>
            <a:r>
              <a:rPr lang="en-GB" sz="3200" dirty="0"/>
              <a:t>, </a:t>
            </a:r>
            <a:r>
              <a:rPr lang="en-GB" sz="3200" dirty="0" err="1"/>
              <a:t>Amrywiaeth</a:t>
            </a:r>
            <a:r>
              <a:rPr lang="en-GB" sz="3200" dirty="0"/>
              <a:t> a </a:t>
            </a:r>
            <a:r>
              <a:rPr lang="en-GB" sz="3200" dirty="0" err="1" smtClean="0"/>
              <a:t>Chynhwysiant</a:t>
            </a:r>
            <a:r>
              <a:rPr lang="en-GB" sz="3200" dirty="0" smtClean="0"/>
              <a:t> </a:t>
            </a:r>
            <a:r>
              <a:rPr lang="en-GB" sz="3200" dirty="0" err="1" smtClean="0"/>
              <a:t>Anfon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3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1208583"/>
            <a:ext cx="6370638" cy="43550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3: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Methodistiaeth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heddiw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8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097" name="Picture 1" descr="John Wesley yn sefyll gyda’i fraich dde i fyny a’i fraich chwith yn dal y Beibl." title="John Wesl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99" y="169726"/>
            <a:ext cx="5036665" cy="63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3065929" y="6630518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Image by 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0075B4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hlinkClick r:id="rId3"/>
              </a:rPr>
              <a:t>Awcnz62</a:t>
            </a:r>
            <a:r>
              <a:rPr kumimoji="0" lang="en-GB" altLang="en-US" sz="12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| Dreamstime.com on </a:t>
            </a:r>
            <a:r>
              <a:rPr kumimoji="0" lang="en-GB" altLang="en-US" sz="1200" b="0" i="0" u="none" strike="noStrike" cap="none" normalizeH="0" baseline="0" dirty="0" err="1" smtClean="0">
                <a:ln>
                  <a:noFill/>
                </a:ln>
                <a:solidFill>
                  <a:srgbClr val="31313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Unsplash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 descr="Diagram llif yn cynnwys saeth felen a’r geiriau &quot;John Wesley, Sybil Phoenix, Y chi&quot;" title="Darlun Llinell Amser"/>
          <p:cNvPicPr>
            <a:picLocks noChangeAspect="1"/>
          </p:cNvPicPr>
          <p:nvPr/>
        </p:nvPicPr>
        <p:blipFill rotWithShape="1">
          <a:blip r:embed="rId4"/>
          <a:srcRect l="23036" t="31176" r="44249" b="35048"/>
          <a:stretch/>
        </p:blipFill>
        <p:spPr>
          <a:xfrm>
            <a:off x="5940121" y="1612670"/>
            <a:ext cx="5676146" cy="3296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505088"/>
            <a:ext cx="6904038" cy="58323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1: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Croeso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Gweithio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tuag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at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Eglwys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Fethodistaidd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gwbl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gynhwysol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58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sgrifen goch ar gefndir gwyn sy’n darllen &quot;Ein Galwad.”" title="Ein Galw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068" y="932363"/>
            <a:ext cx="5342857" cy="463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82" y="404895"/>
            <a:ext cx="11725835" cy="50167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3200" dirty="0" err="1"/>
              <a:t>Nid</a:t>
            </a:r>
            <a:r>
              <a:rPr lang="en-GB" sz="3200" dirty="0"/>
              <a:t> </a:t>
            </a:r>
            <a:r>
              <a:rPr lang="en-GB" sz="3200" dirty="0" err="1"/>
              <a:t>oes</a:t>
            </a:r>
            <a:r>
              <a:rPr lang="en-GB" sz="3200" dirty="0"/>
              <a:t> </a:t>
            </a:r>
            <a:r>
              <a:rPr lang="en-GB" sz="3200" dirty="0" err="1"/>
              <a:t>unrhyw</a:t>
            </a:r>
            <a:r>
              <a:rPr lang="en-GB" sz="3200" dirty="0"/>
              <a:t> </a:t>
            </a:r>
            <a:r>
              <a:rPr lang="en-GB" sz="3200" dirty="0" err="1"/>
              <a:t>gymuned</a:t>
            </a:r>
            <a:r>
              <a:rPr lang="en-GB" sz="3200" dirty="0"/>
              <a:t> </a:t>
            </a:r>
            <a:r>
              <a:rPr lang="en-GB" sz="3200" dirty="0" err="1"/>
              <a:t>Gristnogol</a:t>
            </a:r>
            <a:r>
              <a:rPr lang="en-GB" sz="3200" dirty="0"/>
              <a:t> </a:t>
            </a:r>
            <a:r>
              <a:rPr lang="en-GB" sz="3200" dirty="0" err="1"/>
              <a:t>berffaith</a:t>
            </a:r>
            <a:r>
              <a:rPr lang="en-GB" sz="3200" dirty="0"/>
              <a:t> </a:t>
            </a:r>
            <a:r>
              <a:rPr lang="en-GB" sz="3200" dirty="0" err="1"/>
              <a:t>wedi</a:t>
            </a:r>
            <a:r>
              <a:rPr lang="en-GB" sz="3200" dirty="0"/>
              <a:t> bod </a:t>
            </a:r>
            <a:r>
              <a:rPr lang="en-GB" sz="3200" dirty="0" err="1"/>
              <a:t>erioed</a:t>
            </a:r>
            <a:r>
              <a:rPr lang="en-GB" sz="3200" dirty="0"/>
              <a:t>. Mae </a:t>
            </a:r>
            <a:r>
              <a:rPr lang="en-GB" sz="3200" dirty="0" err="1"/>
              <a:t>perthynas</a:t>
            </a:r>
            <a:r>
              <a:rPr lang="en-GB" sz="3200" dirty="0"/>
              <a:t> </a:t>
            </a:r>
            <a:r>
              <a:rPr lang="en-GB" sz="3200" dirty="0" err="1"/>
              <a:t>doredig</a:t>
            </a:r>
            <a:r>
              <a:rPr lang="en-GB" sz="3200" dirty="0"/>
              <a:t>, </a:t>
            </a:r>
            <a:r>
              <a:rPr lang="en-GB" sz="3200" dirty="0" err="1"/>
              <a:t>gwahaniaethu</a:t>
            </a:r>
            <a:r>
              <a:rPr lang="en-GB" sz="3200" dirty="0"/>
              <a:t> a </a:t>
            </a:r>
            <a:r>
              <a:rPr lang="en-GB" sz="3200" dirty="0" err="1"/>
              <a:t>detholusrwydd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gyd</a:t>
            </a:r>
            <a:r>
              <a:rPr lang="en-GB" sz="3200" dirty="0"/>
              <a:t> </a:t>
            </a:r>
            <a:r>
              <a:rPr lang="en-GB" sz="3200" dirty="0" err="1"/>
              <a:t>wedi</a:t>
            </a:r>
            <a:r>
              <a:rPr lang="en-GB" sz="3200" dirty="0"/>
              <a:t> bod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rhan</a:t>
            </a:r>
            <a:r>
              <a:rPr lang="en-GB" sz="3200" dirty="0"/>
              <a:t> o </a:t>
            </a:r>
            <a:r>
              <a:rPr lang="en-GB" sz="3200" dirty="0" err="1"/>
              <a:t>fywyd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Eglwys</a:t>
            </a:r>
            <a:r>
              <a:rPr lang="en-GB" sz="3200" dirty="0"/>
              <a:t>. Mae </a:t>
            </a:r>
            <a:r>
              <a:rPr lang="en-GB" sz="3200" dirty="0" err="1"/>
              <a:t>hynny’n</a:t>
            </a:r>
            <a:r>
              <a:rPr lang="en-GB" sz="3200" dirty="0"/>
              <a:t> </a:t>
            </a:r>
            <a:r>
              <a:rPr lang="en-GB" sz="3200" dirty="0" err="1"/>
              <a:t>wir</a:t>
            </a:r>
            <a:r>
              <a:rPr lang="en-GB" sz="3200" dirty="0"/>
              <a:t> </a:t>
            </a:r>
            <a:r>
              <a:rPr lang="en-GB" sz="3200" dirty="0" err="1"/>
              <a:t>heddiw</a:t>
            </a:r>
            <a:r>
              <a:rPr lang="en-GB" sz="3200" dirty="0"/>
              <a:t> </a:t>
            </a:r>
            <a:r>
              <a:rPr lang="en-GB" sz="3200" dirty="0" err="1"/>
              <a:t>hefyd</a:t>
            </a:r>
            <a:r>
              <a:rPr lang="en-GB" sz="3200" dirty="0"/>
              <a:t>. 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drist</a:t>
            </a:r>
            <a:r>
              <a:rPr lang="en-GB" sz="3200" dirty="0"/>
              <a:t> </a:t>
            </a:r>
            <a:r>
              <a:rPr lang="en-GB" sz="3200" dirty="0" err="1"/>
              <a:t>iawn</a:t>
            </a:r>
            <a:r>
              <a:rPr lang="en-GB" sz="3200" dirty="0"/>
              <a:t>, </a:t>
            </a:r>
            <a:r>
              <a:rPr lang="en-GB" sz="3200" dirty="0" err="1"/>
              <a:t>fe</a:t>
            </a:r>
            <a:r>
              <a:rPr lang="en-GB" sz="3200" dirty="0"/>
              <a:t> </a:t>
            </a:r>
            <a:r>
              <a:rPr lang="en-GB" sz="3200" dirty="0" err="1"/>
              <a:t>fu</a:t>
            </a:r>
            <a:r>
              <a:rPr lang="en-GB" sz="3200" dirty="0"/>
              <a:t> </a:t>
            </a:r>
            <a:r>
              <a:rPr lang="en-GB" sz="3200" dirty="0" err="1"/>
              <a:t>yna</a:t>
            </a:r>
            <a:r>
              <a:rPr lang="en-GB" sz="3200" dirty="0"/>
              <a:t> </a:t>
            </a:r>
            <a:r>
              <a:rPr lang="en-GB" sz="3200" dirty="0" err="1"/>
              <a:t>achosion</a:t>
            </a:r>
            <a:r>
              <a:rPr lang="en-GB" sz="3200" dirty="0"/>
              <a:t> o </a:t>
            </a:r>
            <a:r>
              <a:rPr lang="en-GB" sz="3200" dirty="0" err="1"/>
              <a:t>wahaniaethu</a:t>
            </a:r>
            <a:r>
              <a:rPr lang="en-GB" sz="3200" dirty="0"/>
              <a:t>, </a:t>
            </a:r>
            <a:r>
              <a:rPr lang="en-GB" sz="3200" dirty="0" err="1"/>
              <a:t>rheolaeth</a:t>
            </a:r>
            <a:r>
              <a:rPr lang="en-GB" sz="3200" dirty="0"/>
              <a:t> </a:t>
            </a:r>
            <a:r>
              <a:rPr lang="en-GB" sz="3200" dirty="0" err="1"/>
              <a:t>drwy</a:t>
            </a:r>
            <a:r>
              <a:rPr lang="en-GB" sz="3200" dirty="0"/>
              <a:t> </a:t>
            </a:r>
            <a:r>
              <a:rPr lang="en-GB" sz="3200" dirty="0" err="1"/>
              <a:t>orfodaeth</a:t>
            </a:r>
            <a:r>
              <a:rPr lang="en-GB" sz="3200" dirty="0"/>
              <a:t> a </a:t>
            </a:r>
            <a:r>
              <a:rPr lang="en-GB" sz="3200" dirty="0" err="1"/>
              <a:t>chamddefnydd</a:t>
            </a:r>
            <a:r>
              <a:rPr lang="en-GB" sz="3200" dirty="0"/>
              <a:t> o </a:t>
            </a:r>
            <a:r>
              <a:rPr lang="en-GB" sz="3200" dirty="0" err="1"/>
              <a:t>awdurdod</a:t>
            </a:r>
            <a:r>
              <a:rPr lang="en-GB" sz="3200" dirty="0"/>
              <a:t> </a:t>
            </a:r>
            <a:r>
              <a:rPr lang="en-GB" sz="3200" dirty="0" err="1"/>
              <a:t>nad</a:t>
            </a:r>
            <a:r>
              <a:rPr lang="en-GB" sz="3200" dirty="0"/>
              <a:t> </a:t>
            </a:r>
            <a:r>
              <a:rPr lang="en-GB" sz="3200" dirty="0" err="1"/>
              <a:t>ydyn</a:t>
            </a:r>
            <a:r>
              <a:rPr lang="en-GB" sz="3200" dirty="0"/>
              <a:t> </a:t>
            </a:r>
            <a:r>
              <a:rPr lang="en-GB" sz="3200" dirty="0" err="1"/>
              <a:t>nhw</a:t>
            </a:r>
            <a:r>
              <a:rPr lang="en-GB" sz="3200" dirty="0"/>
              <a:t> </a:t>
            </a:r>
            <a:r>
              <a:rPr lang="en-GB" sz="3200" dirty="0" err="1"/>
              <a:t>wedi</a:t>
            </a:r>
            <a:r>
              <a:rPr lang="en-GB" sz="3200" dirty="0"/>
              <a:t> </a:t>
            </a:r>
            <a:r>
              <a:rPr lang="en-GB" sz="3200" dirty="0" err="1"/>
              <a:t>cael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herio</a:t>
            </a:r>
            <a:r>
              <a:rPr lang="en-GB" sz="3200" dirty="0"/>
              <a:t>.  Mae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Heglwys</a:t>
            </a:r>
            <a:r>
              <a:rPr lang="en-GB" sz="3200" dirty="0"/>
              <a:t> </a:t>
            </a:r>
            <a:r>
              <a:rPr lang="en-GB" sz="3200" dirty="0" err="1"/>
              <a:t>ni’n</a:t>
            </a:r>
            <a:r>
              <a:rPr lang="en-GB" sz="3200" dirty="0"/>
              <a:t> </a:t>
            </a:r>
            <a:r>
              <a:rPr lang="en-GB" sz="3200" dirty="0" err="1"/>
              <a:t>brin</a:t>
            </a:r>
            <a:r>
              <a:rPr lang="en-GB" sz="3200" dirty="0"/>
              <a:t> </a:t>
            </a:r>
            <a:r>
              <a:rPr lang="en-GB" sz="3200" dirty="0" err="1"/>
              <a:t>iawn</a:t>
            </a:r>
            <a:r>
              <a:rPr lang="en-GB" sz="3200" dirty="0"/>
              <a:t> o </a:t>
            </a:r>
            <a:r>
              <a:rPr lang="en-GB" sz="3200" dirty="0" err="1"/>
              <a:t>fod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Gorff</a:t>
            </a:r>
            <a:r>
              <a:rPr lang="en-GB" sz="3200" dirty="0"/>
              <a:t> </a:t>
            </a:r>
            <a:r>
              <a:rPr lang="en-GB" sz="3200" dirty="0" err="1"/>
              <a:t>cyd-ddibynol</a:t>
            </a:r>
            <a:r>
              <a:rPr lang="en-GB" sz="3200" dirty="0"/>
              <a:t> </a:t>
            </a:r>
            <a:r>
              <a:rPr lang="en-GB" sz="3200" dirty="0" err="1"/>
              <a:t>Crist</a:t>
            </a:r>
            <a:r>
              <a:rPr lang="en-GB" sz="3200" dirty="0"/>
              <a:t> y </a:t>
            </a:r>
            <a:r>
              <a:rPr lang="en-GB" sz="3200" dirty="0" err="1"/>
              <a:t>cawsom</a:t>
            </a:r>
            <a:r>
              <a:rPr lang="en-GB" sz="3200" dirty="0"/>
              <a:t>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ein</a:t>
            </a:r>
            <a:r>
              <a:rPr lang="en-GB" sz="3200" dirty="0"/>
              <a:t> </a:t>
            </a:r>
            <a:r>
              <a:rPr lang="en-GB" sz="3200" dirty="0" err="1"/>
              <a:t>galw</a:t>
            </a:r>
            <a:r>
              <a:rPr lang="en-GB" sz="3200" dirty="0"/>
              <a:t> </a:t>
            </a:r>
            <a:r>
              <a:rPr lang="en-GB" sz="3200" dirty="0" err="1"/>
              <a:t>gan</a:t>
            </a:r>
            <a:r>
              <a:rPr lang="en-GB" sz="3200" dirty="0"/>
              <a:t> </a:t>
            </a:r>
            <a:r>
              <a:rPr lang="en-GB" sz="3200" dirty="0" err="1"/>
              <a:t>Dduw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fod</a:t>
            </a:r>
            <a:r>
              <a:rPr lang="en-GB" sz="3200" dirty="0"/>
              <a:t>.  O </a:t>
            </a:r>
            <a:r>
              <a:rPr lang="en-GB" sz="3200" dirty="0" err="1"/>
              <a:t>fewn</a:t>
            </a:r>
            <a:r>
              <a:rPr lang="en-GB" sz="3200" dirty="0"/>
              <a:t> </a:t>
            </a:r>
            <a:r>
              <a:rPr lang="en-GB" sz="3200" dirty="0" err="1"/>
              <a:t>yr</a:t>
            </a:r>
            <a:r>
              <a:rPr lang="en-GB" sz="3200" dirty="0"/>
              <a:t> </a:t>
            </a:r>
            <a:r>
              <a:rPr lang="en-GB" sz="3200" dirty="0" err="1"/>
              <a:t>Eglwys</a:t>
            </a:r>
            <a:r>
              <a:rPr lang="en-GB" sz="3200" dirty="0"/>
              <a:t>, </a:t>
            </a:r>
            <a:r>
              <a:rPr lang="en-GB" sz="3200" dirty="0" err="1"/>
              <a:t>ni</a:t>
            </a:r>
            <a:r>
              <a:rPr lang="en-GB" sz="3200" dirty="0"/>
              <a:t> </a:t>
            </a:r>
            <a:r>
              <a:rPr lang="en-GB" sz="3200" dirty="0" err="1"/>
              <a:t>chaiff</a:t>
            </a:r>
            <a:r>
              <a:rPr lang="en-GB" sz="3200" dirty="0"/>
              <a:t> </a:t>
            </a:r>
            <a:r>
              <a:rPr lang="en-GB" sz="3200" dirty="0" err="1"/>
              <a:t>rhai</a:t>
            </a:r>
            <a:r>
              <a:rPr lang="en-GB" sz="3200" dirty="0"/>
              <a:t> </a:t>
            </a:r>
            <a:r>
              <a:rPr lang="en-GB" sz="3200" dirty="0" err="1"/>
              <a:t>pobl</a:t>
            </a:r>
            <a:r>
              <a:rPr lang="en-GB" sz="3200" dirty="0"/>
              <a:t>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derbyn</a:t>
            </a:r>
            <a:r>
              <a:rPr lang="en-GB" sz="3200" dirty="0"/>
              <a:t>, </a:t>
            </a:r>
            <a:r>
              <a:rPr lang="en-GB" sz="3200" dirty="0" err="1"/>
              <a:t>eu</a:t>
            </a:r>
            <a:r>
              <a:rPr lang="en-GB" sz="3200" dirty="0"/>
              <a:t> </a:t>
            </a:r>
            <a:r>
              <a:rPr lang="en-GB" sz="3200" dirty="0" err="1"/>
              <a:t>parchu</a:t>
            </a:r>
            <a:r>
              <a:rPr lang="en-GB" sz="3200" dirty="0"/>
              <a:t> </a:t>
            </a:r>
            <a:r>
              <a:rPr lang="en-GB" sz="3200" dirty="0" err="1"/>
              <a:t>na’u</a:t>
            </a:r>
            <a:r>
              <a:rPr lang="en-GB" sz="3200" dirty="0"/>
              <a:t> </a:t>
            </a:r>
            <a:r>
              <a:rPr lang="en-GB" sz="3200" dirty="0" err="1"/>
              <a:t>trin</a:t>
            </a:r>
            <a:r>
              <a:rPr lang="en-GB" sz="3200" dirty="0"/>
              <a:t> </a:t>
            </a:r>
            <a:r>
              <a:rPr lang="en-GB" sz="3200" dirty="0" err="1"/>
              <a:t>yn</a:t>
            </a:r>
            <a:r>
              <a:rPr lang="en-GB" sz="3200" dirty="0"/>
              <a:t> </a:t>
            </a:r>
            <a:r>
              <a:rPr lang="en-GB" sz="3200" dirty="0" err="1"/>
              <a:t>gyfartal</a:t>
            </a:r>
            <a:r>
              <a:rPr lang="en-GB" sz="3200" dirty="0"/>
              <a:t>.  </a:t>
            </a:r>
            <a:r>
              <a:rPr lang="en-GB" sz="3200" dirty="0" err="1"/>
              <a:t>Mae’n</a:t>
            </a:r>
            <a:r>
              <a:rPr lang="en-GB" sz="3200" dirty="0"/>
              <a:t> </a:t>
            </a:r>
            <a:r>
              <a:rPr lang="en-GB" sz="3200" dirty="0" err="1"/>
              <a:t>rhaid</a:t>
            </a:r>
            <a:r>
              <a:rPr lang="en-GB" sz="3200" dirty="0"/>
              <a:t> </a:t>
            </a:r>
            <a:r>
              <a:rPr lang="en-GB" sz="3200" dirty="0" err="1"/>
              <a:t>i</a:t>
            </a:r>
            <a:r>
              <a:rPr lang="en-GB" sz="3200" dirty="0"/>
              <a:t> </a:t>
            </a:r>
            <a:r>
              <a:rPr lang="en-GB" sz="3200" dirty="0" err="1"/>
              <a:t>hyn</a:t>
            </a:r>
            <a:r>
              <a:rPr lang="en-GB" sz="3200" dirty="0"/>
              <a:t> </a:t>
            </a:r>
            <a:r>
              <a:rPr lang="en-GB" sz="3200" dirty="0" err="1"/>
              <a:t>newid</a:t>
            </a:r>
            <a:r>
              <a:rPr lang="en-GB" sz="3200" dirty="0" smtClean="0"/>
              <a:t>.</a:t>
            </a:r>
          </a:p>
          <a:p>
            <a:endParaRPr lang="en-GB" sz="3200" dirty="0"/>
          </a:p>
          <a:p>
            <a:pPr algn="r"/>
            <a:r>
              <a:rPr lang="en-GB" sz="3200" dirty="0" err="1">
                <a:latin typeface="Franklin Gothic Book" panose="020B0503020102020204" pitchFamily="34" charset="0"/>
              </a:rPr>
              <a:t>Cyfiawnder</a:t>
            </a:r>
            <a:r>
              <a:rPr lang="en-GB" sz="3200" dirty="0">
                <a:latin typeface="Franklin Gothic Book" panose="020B0503020102020204" pitchFamily="34" charset="0"/>
              </a:rPr>
              <a:t>, </a:t>
            </a:r>
            <a:r>
              <a:rPr lang="en-GB" sz="3200" dirty="0" err="1">
                <a:latin typeface="Franklin Gothic Book" panose="020B0503020102020204" pitchFamily="34" charset="0"/>
              </a:rPr>
              <a:t>Urddas</a:t>
            </a:r>
            <a:r>
              <a:rPr lang="en-GB" sz="3200" dirty="0">
                <a:latin typeface="Franklin Gothic Book" panose="020B0503020102020204" pitchFamily="34" charset="0"/>
              </a:rPr>
              <a:t> a </a:t>
            </a:r>
            <a:r>
              <a:rPr lang="en-GB" sz="3200" dirty="0" err="1">
                <a:latin typeface="Franklin Gothic Book" panose="020B0503020102020204" pitchFamily="34" charset="0"/>
              </a:rPr>
              <a:t>Chydlyniad</a:t>
            </a:r>
            <a:r>
              <a:rPr lang="en-US" sz="3200" dirty="0"/>
              <a:t> </a:t>
            </a:r>
            <a:r>
              <a:rPr lang="en-US" sz="3200" dirty="0" err="1"/>
              <a:t>Canllaw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Ddefnyddwyr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70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36" y="457679"/>
            <a:ext cx="8444752" cy="2700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Mae’r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Eglwys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Fethodistaidd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ym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Mhrydain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sefydliad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cyhoeddus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Mae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golygu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ceir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deddfwriaeth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cydraddoldeb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sy’n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berthnasol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mae’n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rhaid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gydymffurfio</a:t>
            </a:r>
            <a:r>
              <a:rPr lang="en-GB" sz="32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â hi.</a:t>
            </a:r>
            <a:endParaRPr lang="en-GB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" y="3295446"/>
            <a:ext cx="3608387" cy="30240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2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224" y="76945"/>
            <a:ext cx="11743764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Mynd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draw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ddeddfwriaeth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cydraddoldeb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yna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ystod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bobl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oes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amddiffyniad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penodol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iddyn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mewn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deddfwriaeth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oddi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wrth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wahaniaethu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anghydraddoldeb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Eto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fyddem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dymuno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iddyn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nhw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brofi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anghyfiawnder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Fethodistaidd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14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grwpiau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eraill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allai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wynebu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anghyfiawnder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r>
              <a:rPr lang="en-US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ein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Heglwys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28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224" y="2843020"/>
            <a:ext cx="3119717" cy="1284372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goroesi</a:t>
            </a:r>
            <a:r>
              <a:rPr lang="en-US" sz="2800" dirty="0"/>
              <a:t> </a:t>
            </a:r>
            <a:r>
              <a:rPr lang="en-US" sz="2800" dirty="0" err="1"/>
              <a:t>camdriniaeth</a:t>
            </a:r>
            <a:endParaRPr lang="en-GB" sz="2800" dirty="0"/>
          </a:p>
        </p:txBody>
      </p:sp>
      <p:sp>
        <p:nvSpPr>
          <p:cNvPr id="5" name="Rectangle 4"/>
          <p:cNvSpPr/>
          <p:nvPr/>
        </p:nvSpPr>
        <p:spPr>
          <a:xfrm>
            <a:off x="4078941" y="2843019"/>
            <a:ext cx="3119717" cy="12909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sydd</a:t>
            </a:r>
            <a:r>
              <a:rPr lang="en-US" sz="2800" dirty="0"/>
              <a:t> </a:t>
            </a:r>
            <a:r>
              <a:rPr lang="en-US" sz="2800" dirty="0" err="1"/>
              <a:t>wedi</a:t>
            </a:r>
            <a:r>
              <a:rPr lang="en-US" sz="2800" dirty="0"/>
              <a:t> </a:t>
            </a:r>
            <a:r>
              <a:rPr lang="en-US" sz="2800" dirty="0" err="1"/>
              <a:t>profi</a:t>
            </a:r>
            <a:r>
              <a:rPr lang="en-US" sz="2800" dirty="0"/>
              <a:t> </a:t>
            </a:r>
            <a:r>
              <a:rPr lang="en-US" sz="2800" dirty="0" err="1"/>
              <a:t>amhlantadrwydd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7960659" y="2843018"/>
            <a:ext cx="3980329" cy="2228911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anfantais</a:t>
            </a:r>
            <a:r>
              <a:rPr lang="en-US" sz="2800" dirty="0"/>
              <a:t> </a:t>
            </a:r>
            <a:r>
              <a:rPr lang="en-US" sz="2800" dirty="0" err="1"/>
              <a:t>oherwydd</a:t>
            </a:r>
            <a:r>
              <a:rPr lang="en-US" sz="2800" dirty="0"/>
              <a:t> </a:t>
            </a:r>
            <a:r>
              <a:rPr lang="en-US" sz="2800" dirty="0" err="1"/>
              <a:t>dosbarth</a:t>
            </a:r>
            <a:r>
              <a:rPr lang="en-US" sz="2800" dirty="0"/>
              <a:t> </a:t>
            </a:r>
            <a:r>
              <a:rPr lang="en-US" sz="2800" dirty="0" err="1"/>
              <a:t>cymdeithasol</a:t>
            </a:r>
            <a:r>
              <a:rPr lang="en-US" sz="2800" dirty="0"/>
              <a:t> </a:t>
            </a:r>
            <a:r>
              <a:rPr lang="en-US" sz="2800" dirty="0" err="1"/>
              <a:t>neu</a:t>
            </a:r>
            <a:r>
              <a:rPr lang="en-US" sz="2800" dirty="0"/>
              <a:t> </a:t>
            </a:r>
            <a:r>
              <a:rPr lang="en-US" sz="2800" dirty="0" err="1"/>
              <a:t>anghyfiawnder</a:t>
            </a:r>
            <a:r>
              <a:rPr lang="en-US" sz="2800" dirty="0"/>
              <a:t> </a:t>
            </a:r>
            <a:r>
              <a:rPr lang="en-US" sz="2800" dirty="0" err="1"/>
              <a:t>economaidd</a:t>
            </a:r>
            <a:endParaRPr lang="en-GB" sz="2800" dirty="0"/>
          </a:p>
        </p:txBody>
      </p:sp>
      <p:sp>
        <p:nvSpPr>
          <p:cNvPr id="7" name="Rectangle 6"/>
          <p:cNvSpPr/>
          <p:nvPr/>
        </p:nvSpPr>
        <p:spPr>
          <a:xfrm>
            <a:off x="681318" y="4444114"/>
            <a:ext cx="3119717" cy="12909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/>
              <a:t>Rhai</a:t>
            </a:r>
            <a:r>
              <a:rPr lang="en-US" sz="2800" dirty="0"/>
              <a:t> â </a:t>
            </a:r>
            <a:r>
              <a:rPr lang="en-US" sz="2800" dirty="0" err="1"/>
              <a:t>llai</a:t>
            </a:r>
            <a:r>
              <a:rPr lang="en-US" sz="2800" dirty="0"/>
              <a:t> o </a:t>
            </a:r>
            <a:r>
              <a:rPr lang="en-US" sz="2800" dirty="0" err="1"/>
              <a:t>addysg</a:t>
            </a:r>
            <a:r>
              <a:rPr lang="en-US" sz="2800" dirty="0"/>
              <a:t> </a:t>
            </a:r>
            <a:r>
              <a:rPr lang="en-US" sz="2800" dirty="0" err="1"/>
              <a:t>ffurfiol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4890247" y="4444114"/>
            <a:ext cx="2357717" cy="129091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Rhai</a:t>
            </a:r>
            <a:r>
              <a:rPr lang="en-US" sz="2800" dirty="0"/>
              <a:t> â </a:t>
            </a:r>
            <a:r>
              <a:rPr lang="en-US" sz="2800" dirty="0" err="1"/>
              <a:t>statws</a:t>
            </a:r>
            <a:r>
              <a:rPr lang="en-US" sz="2800" dirty="0"/>
              <a:t> </a:t>
            </a:r>
            <a:r>
              <a:rPr lang="en-US" sz="2800" dirty="0" err="1"/>
              <a:t>gofalwr</a:t>
            </a:r>
            <a:r>
              <a:rPr lang="en-US" sz="2800" dirty="0"/>
              <a:t>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9541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335846"/>
            <a:ext cx="113134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</a:t>
            </a:r>
          </a:p>
          <a:p>
            <a:pPr fontAlgn="base"/>
            <a:endParaRPr lang="en-US" sz="3200" b="1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Mae’r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astudiaethau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achos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gyd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esiamplau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gwirioneddol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wedi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tynnu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enwau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pobl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ddigwyddiadau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Eglwys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Fethodistaidd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pic>
        <p:nvPicPr>
          <p:cNvPr id="7" name="Picture 6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947800"/>
            <a:ext cx="2214399" cy="16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19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839251"/>
            <a:ext cx="6367630" cy="5093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4800" dirty="0" err="1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4: Pa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fath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o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newid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ydym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ni’n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ymrwymo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iddo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444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335846"/>
            <a:ext cx="117437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fath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ydym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ni’n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ymrwymo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iddo</a:t>
            </a:r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base"/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 fontAlgn="base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Strwythurol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 fontAlgn="base">
              <a:buFont typeface="Wingdings" panose="05000000000000000000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 fontAlgn="base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Diwylliannol</a:t>
            </a: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 fontAlgn="base">
              <a:buFont typeface="Wingdings" panose="05000000000000000000" pitchFamily="2" charset="2"/>
              <a:buChar char="v"/>
            </a:pPr>
            <a:endParaRPr lang="en-US" sz="3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 algn="just" fontAlgn="base">
              <a:buFont typeface="Wingdings" panose="05000000000000000000" pitchFamily="2" charset="2"/>
              <a:buChar char="v"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Newid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Ymagweddau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>
            <a:extLst>
              <a:ext uri="{FF2B5EF4-FFF2-40B4-BE49-F238E27FC236}">
                <a16:creationId xmlns:a16="http://schemas.microsoft.com/office/drawing/2014/main" id="{248E72B6-EF9B-6646-9B02-B04C3682C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020" y="5024698"/>
            <a:ext cx="2037780" cy="16514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0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7" y="195492"/>
            <a:ext cx="1147729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/>
              <a:t>Rydym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eich</a:t>
            </a:r>
            <a:r>
              <a:rPr lang="en-GB" sz="3200" b="1" dirty="0"/>
              <a:t> </a:t>
            </a:r>
            <a:r>
              <a:rPr lang="en-GB" sz="3200" b="1" dirty="0" err="1"/>
              <a:t>gwahodd</a:t>
            </a:r>
            <a:r>
              <a:rPr lang="en-GB" sz="3200" b="1" dirty="0"/>
              <a:t> chi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 smtClean="0"/>
              <a:t>weddïo</a:t>
            </a:r>
            <a:r>
              <a:rPr lang="en-GB" sz="3200" b="1" dirty="0" smtClean="0"/>
              <a:t>:</a:t>
            </a:r>
          </a:p>
          <a:p>
            <a:pPr fontAlgn="base"/>
            <a:endParaRPr lang="en-GB" sz="2800" dirty="0"/>
          </a:p>
          <a:p>
            <a:pPr algn="just" fontAlgn="base"/>
            <a:r>
              <a:rPr lang="en-GB" sz="3200" b="1" dirty="0" err="1">
                <a:solidFill>
                  <a:srgbClr val="002060"/>
                </a:solidFill>
              </a:rPr>
              <a:t>Arglwydd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pawb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maddau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gulni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fy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ngweledigaeth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US" sz="3200" b="1" dirty="0">
                <a:solidFill>
                  <a:srgbClr val="002060"/>
                </a:solidFill>
              </a:rPr>
              <a:t>; y </a:t>
            </a:r>
            <a:r>
              <a:rPr lang="en-US" sz="3200" b="1" dirty="0" err="1">
                <a:solidFill>
                  <a:srgbClr val="002060"/>
                </a:solidFill>
              </a:rPr>
              <a:t>rhagfarnau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cudd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sy’n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arwain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ddiystyru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eraill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anaddas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gyfer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deyrnas</a:t>
            </a:r>
            <a:r>
              <a:rPr lang="en-US" sz="3200" b="1" dirty="0">
                <a:solidFill>
                  <a:srgbClr val="002060"/>
                </a:solidFill>
              </a:rPr>
              <a:t> di; y </a:t>
            </a:r>
            <a:r>
              <a:rPr lang="en-US" sz="3200" b="1" dirty="0" err="1">
                <a:solidFill>
                  <a:srgbClr val="002060"/>
                </a:solidFill>
              </a:rPr>
              <a:t>dyhead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i’th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hawlio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nghyfer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hunan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a’th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lunio</a:t>
            </a:r>
            <a:r>
              <a:rPr lang="en-US" sz="3200" b="1" dirty="0">
                <a:solidFill>
                  <a:srgbClr val="002060"/>
                </a:solidFill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</a:rPr>
              <a:t>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ddelw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sy’n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wneud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gyfaill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cyfforddus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i</a:t>
            </a:r>
            <a:r>
              <a:rPr lang="en-US" sz="3200" b="1" dirty="0">
                <a:solidFill>
                  <a:srgbClr val="002060"/>
                </a:solidFill>
              </a:rPr>
              <a:t> mi.</a:t>
            </a:r>
            <a:endParaRPr lang="en-GB" sz="3200" b="1" dirty="0">
              <a:solidFill>
                <a:srgbClr val="002060"/>
              </a:solidFill>
            </a:endParaRPr>
          </a:p>
          <a:p>
            <a:pPr algn="just" fontAlgn="base"/>
            <a:r>
              <a:rPr lang="en-US" sz="3200" b="1" dirty="0" err="1">
                <a:solidFill>
                  <a:srgbClr val="7030A0"/>
                </a:solidFill>
              </a:rPr>
              <a:t>Fy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unig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obaith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yw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gallu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trawsnewidiol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gariad</a:t>
            </a:r>
            <a:r>
              <a:rPr lang="en-US" sz="3200" b="1" dirty="0">
                <a:solidFill>
                  <a:srgbClr val="7030A0"/>
                </a:solidFill>
              </a:rPr>
              <a:t> di a all </a:t>
            </a:r>
            <a:r>
              <a:rPr lang="en-US" sz="3200" b="1" dirty="0" err="1">
                <a:solidFill>
                  <a:srgbClr val="7030A0"/>
                </a:solidFill>
              </a:rPr>
              <a:t>ddryllio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fy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nelwau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anghynwysol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ohonot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ti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agor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fy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nghlustiau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</a:t>
            </a:r>
            <a:r>
              <a:rPr lang="en-US" sz="3200" b="1" dirty="0">
                <a:solidFill>
                  <a:srgbClr val="7030A0"/>
                </a:solidFill>
              </a:rPr>
              <a:t> her </a:t>
            </a:r>
            <a:r>
              <a:rPr lang="en-US" sz="3200" b="1" dirty="0" err="1">
                <a:solidFill>
                  <a:srgbClr val="7030A0"/>
                </a:solidFill>
              </a:rPr>
              <a:t>dy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lais</a:t>
            </a:r>
            <a:r>
              <a:rPr lang="en-US" sz="3200" b="1" dirty="0">
                <a:solidFill>
                  <a:srgbClr val="7030A0"/>
                </a:solidFill>
              </a:rPr>
              <a:t> a rho </a:t>
            </a:r>
            <a:r>
              <a:rPr lang="en-US" sz="3200" b="1" dirty="0" err="1">
                <a:solidFill>
                  <a:srgbClr val="7030A0"/>
                </a:solidFill>
              </a:rPr>
              <a:t>ddealltwriaethau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newydd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i</a:t>
            </a:r>
            <a:r>
              <a:rPr lang="en-US" sz="3200" b="1" dirty="0">
                <a:solidFill>
                  <a:srgbClr val="7030A0"/>
                </a:solidFill>
              </a:rPr>
              <a:t> mi o </a:t>
            </a:r>
            <a:r>
              <a:rPr lang="en-US" sz="3200" b="1" dirty="0" err="1">
                <a:solidFill>
                  <a:srgbClr val="7030A0"/>
                </a:solidFill>
              </a:rPr>
              <a:t>hyd</a:t>
            </a:r>
            <a:r>
              <a:rPr lang="en-US" sz="3200" b="1" dirty="0">
                <a:solidFill>
                  <a:srgbClr val="7030A0"/>
                </a:solidFill>
              </a:rPr>
              <a:t>, </a:t>
            </a:r>
            <a:r>
              <a:rPr lang="en-US" sz="3200" b="1" dirty="0" err="1">
                <a:solidFill>
                  <a:srgbClr val="7030A0"/>
                </a:solidFill>
              </a:rPr>
              <a:t>lled</a:t>
            </a:r>
            <a:r>
              <a:rPr lang="en-US" sz="3200" b="1" dirty="0">
                <a:solidFill>
                  <a:srgbClr val="7030A0"/>
                </a:solidFill>
              </a:rPr>
              <a:t> a </a:t>
            </a:r>
            <a:r>
              <a:rPr lang="en-US" sz="3200" b="1" dirty="0" err="1">
                <a:solidFill>
                  <a:srgbClr val="7030A0"/>
                </a:solidFill>
              </a:rPr>
              <a:t>dyfnder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dy</a:t>
            </a:r>
            <a:r>
              <a:rPr lang="en-US" sz="32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gariad</a:t>
            </a:r>
            <a:r>
              <a:rPr lang="en-US" sz="3200" b="1" dirty="0">
                <a:solidFill>
                  <a:srgbClr val="7030A0"/>
                </a:solidFill>
              </a:rPr>
              <a:t> di.</a:t>
            </a:r>
            <a:endParaRPr lang="en-GB" sz="3200" b="1" dirty="0">
              <a:solidFill>
                <a:srgbClr val="7030A0"/>
              </a:solidFill>
            </a:endParaRPr>
          </a:p>
          <a:p>
            <a:pPr algn="just" fontAlgn="base"/>
            <a:r>
              <a:rPr lang="en-US" sz="3200" b="1" dirty="0">
                <a:solidFill>
                  <a:srgbClr val="002060"/>
                </a:solidFill>
              </a:rPr>
              <a:t>I </a:t>
            </a:r>
            <a:r>
              <a:rPr lang="en-US" sz="3200" b="1" dirty="0" err="1">
                <a:solidFill>
                  <a:srgbClr val="002060"/>
                </a:solidFill>
              </a:rPr>
              <a:t>ti</a:t>
            </a:r>
            <a:r>
              <a:rPr lang="en-US" sz="3200" b="1" dirty="0">
                <a:solidFill>
                  <a:srgbClr val="002060"/>
                </a:solidFill>
              </a:rPr>
              <a:t>, </a:t>
            </a:r>
            <a:r>
              <a:rPr lang="en-US" sz="3200" b="1" dirty="0" err="1">
                <a:solidFill>
                  <a:srgbClr val="002060"/>
                </a:solidFill>
              </a:rPr>
              <a:t>mae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pawb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werthfawr</a:t>
            </a:r>
            <a:r>
              <a:rPr lang="en-US" sz="3200" b="1" dirty="0">
                <a:solidFill>
                  <a:srgbClr val="002060"/>
                </a:solidFill>
              </a:rPr>
              <a:t> ac </a:t>
            </a:r>
            <a:r>
              <a:rPr lang="en-US" sz="3200" b="1" dirty="0" err="1">
                <a:solidFill>
                  <a:srgbClr val="002060"/>
                </a:solidFill>
              </a:rPr>
              <a:t>rwyt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ti’n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galw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bawb</a:t>
            </a:r>
            <a:r>
              <a:rPr lang="en-US" sz="3200" b="1" dirty="0">
                <a:solidFill>
                  <a:srgbClr val="002060"/>
                </a:solidFill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</a:rPr>
              <a:t>hyd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yn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oed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ar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ddisgybl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amherffaith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fel</a:t>
            </a:r>
            <a:r>
              <a:rPr lang="en-US" sz="3200" b="1" dirty="0">
                <a:solidFill>
                  <a:srgbClr val="002060"/>
                </a:solidFill>
              </a:rPr>
              <a:t> y </a:t>
            </a:r>
            <a:r>
              <a:rPr lang="en-US" sz="3200" b="1" dirty="0" smtClean="0">
                <a:solidFill>
                  <a:srgbClr val="002060"/>
                </a:solidFill>
              </a:rPr>
              <a:t>fi.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</a:rPr>
              <a:t> Amen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2800" dirty="0" smtClean="0"/>
              <a:t>								Keith</a:t>
            </a:r>
            <a:endParaRPr lang="en-GB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6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roes wen ar gylch coch" title="Logo pelen a chroes yr Eglwys Fethodistaidd ym Mhryd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96" y="177116"/>
            <a:ext cx="6170324" cy="614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0321" y="2607276"/>
            <a:ext cx="765652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Don't Put People in Boxes - YouTube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4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2787" y="2136339"/>
            <a:ext cx="7530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hlinkClick r:id="rId4"/>
              </a:rPr>
              <a:t>Rhagarweiniad</a:t>
            </a:r>
            <a:r>
              <a:rPr lang="en-US" sz="4000" dirty="0" smtClean="0">
                <a:hlinkClick r:id="rId4"/>
              </a:rPr>
              <a:t> - YouTube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20487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529" y="599508"/>
            <a:ext cx="9520518" cy="5142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Cwestiynau</a:t>
            </a:r>
            <a:r>
              <a:rPr lang="en-GB" sz="3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en-GB" sz="3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gyfer</a:t>
            </a:r>
            <a:r>
              <a:rPr lang="en-GB" sz="3200" b="1" dirty="0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 smtClean="0">
                <a:solidFill>
                  <a:srgbClr val="333333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myfyrdod</a:t>
            </a:r>
            <a:endParaRPr lang="en-GB" sz="3200" b="1" dirty="0" smtClean="0">
              <a:solidFill>
                <a:srgbClr val="333333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002060"/>
                </a:solidFill>
              </a:rPr>
              <a:t>Pa </a:t>
            </a:r>
            <a:r>
              <a:rPr lang="en-GB" sz="3200" b="1" dirty="0" err="1">
                <a:solidFill>
                  <a:srgbClr val="002060"/>
                </a:solidFill>
              </a:rPr>
              <a:t>nodweddion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gweladwy</a:t>
            </a:r>
            <a:r>
              <a:rPr lang="en-GB" sz="3200" b="1" dirty="0">
                <a:solidFill>
                  <a:srgbClr val="002060"/>
                </a:solidFill>
              </a:rPr>
              <a:t> o </a:t>
            </a:r>
            <a:r>
              <a:rPr lang="en-GB" sz="3200" b="1" dirty="0" err="1">
                <a:solidFill>
                  <a:srgbClr val="002060"/>
                </a:solidFill>
              </a:rPr>
              <a:t>undod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Eglwys</a:t>
            </a:r>
            <a:r>
              <a:rPr lang="en-GB" sz="3200" b="1" dirty="0">
                <a:solidFill>
                  <a:srgbClr val="002060"/>
                </a:solidFill>
              </a:rPr>
              <a:t> a </a:t>
            </a:r>
            <a:r>
              <a:rPr lang="en-GB" sz="3200" b="1" dirty="0" err="1">
                <a:solidFill>
                  <a:srgbClr val="002060"/>
                </a:solidFill>
              </a:rPr>
              <a:t>welwch</a:t>
            </a:r>
            <a:r>
              <a:rPr lang="en-GB" sz="3200" b="1" dirty="0">
                <a:solidFill>
                  <a:srgbClr val="002060"/>
                </a:solidFill>
              </a:rPr>
              <a:t> chi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eich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sefyllfa</a:t>
            </a:r>
            <a:r>
              <a:rPr lang="en-GB" sz="3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457200" indent="-457200" fontAlgn="base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3200" b="1" dirty="0">
              <a:solidFill>
                <a:srgbClr val="00206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Pa </a:t>
            </a:r>
            <a:r>
              <a:rPr lang="en-GB" sz="3200" b="1" dirty="0" err="1" smtClean="0">
                <a:solidFill>
                  <a:srgbClr val="002060"/>
                </a:solidFill>
              </a:rPr>
              <a:t>nodweddion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>
                <a:solidFill>
                  <a:srgbClr val="002060"/>
                </a:solidFill>
              </a:rPr>
              <a:t>a </a:t>
            </a:r>
            <a:r>
              <a:rPr lang="en-GB" sz="3200" b="1" dirty="0" err="1">
                <a:solidFill>
                  <a:srgbClr val="002060"/>
                </a:solidFill>
              </a:rPr>
              <a:t>welwch</a:t>
            </a:r>
            <a:r>
              <a:rPr lang="en-GB" sz="3200" b="1" dirty="0">
                <a:solidFill>
                  <a:srgbClr val="002060"/>
                </a:solidFill>
              </a:rPr>
              <a:t> chi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rhwystro’r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ymdeimlad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hwn</a:t>
            </a:r>
            <a:r>
              <a:rPr lang="en-GB" sz="3200" b="1" dirty="0">
                <a:solidFill>
                  <a:srgbClr val="002060"/>
                </a:solidFill>
              </a:rPr>
              <a:t> o ‘</a:t>
            </a:r>
            <a:r>
              <a:rPr lang="en-GB" sz="3200" b="1" dirty="0" err="1">
                <a:solidFill>
                  <a:srgbClr val="002060"/>
                </a:solidFill>
              </a:rPr>
              <a:t>undod</a:t>
            </a:r>
            <a:r>
              <a:rPr lang="en-GB" sz="3200" b="1" dirty="0">
                <a:solidFill>
                  <a:srgbClr val="002060"/>
                </a:solidFill>
              </a:rPr>
              <a:t>’ </a:t>
            </a:r>
            <a:r>
              <a:rPr lang="en-GB" sz="3200" b="1" dirty="0" err="1">
                <a:solidFill>
                  <a:srgbClr val="002060"/>
                </a:solidFill>
              </a:rPr>
              <a:t>pawb</a:t>
            </a:r>
            <a:r>
              <a:rPr lang="en-GB" sz="3200" b="1" dirty="0">
                <a:solidFill>
                  <a:srgbClr val="002060"/>
                </a:solidFill>
              </a:rPr>
              <a:t> a </a:t>
            </a:r>
            <a:r>
              <a:rPr lang="en-GB" sz="3200" b="1" dirty="0" err="1">
                <a:solidFill>
                  <a:srgbClr val="002060"/>
                </a:solidFill>
              </a:rPr>
              <a:t>amlygodd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Iesu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Cymundeb</a:t>
            </a:r>
            <a:r>
              <a:rPr lang="en-GB" sz="3200" b="1" smtClean="0">
                <a:solidFill>
                  <a:srgbClr val="002060"/>
                </a:solidFill>
              </a:rPr>
              <a:t>?</a:t>
            </a:r>
            <a:endParaRPr lang="en-GB" sz="32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&#10;Cylchoedd a thrionglau, mewn gwahanol siapiau a lliwiau, gyda’r gair &quot;Cyfiawnder&quot; mewn oren, y gair &quot;Urddas&quot; mewn gwyrdd a’r gair &quot;Cydlyniad&quot; mewn pinc.&#10;Cylchoedd a thrionglau, mewn gwahanol siapiau a lliwiau, gyda’r gair &quot;Cyfiawnder&quot; mewn oren, y gair &quot;Urddas&quot; mewn gwyrdd, y gair  &quot;Cydlyniad&quot; mewn pinc, a’r geiriau “Gweithio tuag at Eglwys Fethodistaidd gynhwysol” mewn gwyn.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937"/>
            <a:ext cx="12192000" cy="36661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9383" y="2536448"/>
            <a:ext cx="6344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We Are The Church - YouTube</a:t>
            </a:r>
            <a:endParaRPr lang="en-GB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47338" y="5855606"/>
            <a:ext cx="2612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3C3C3C"/>
                </a:solidFill>
                <a:effectLst/>
                <a:latin typeface="Open Sans"/>
              </a:rPr>
              <a:t> 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ctr"/>
            <a:r>
              <a:rPr lang="en-GB" sz="1200" dirty="0" err="1"/>
              <a:t>Llun</a:t>
            </a:r>
            <a:r>
              <a:rPr lang="en-GB" sz="1200" dirty="0"/>
              <a:t> </a:t>
            </a:r>
            <a:r>
              <a:rPr lang="en-GB" sz="1200" dirty="0" err="1"/>
              <a:t>gan</a:t>
            </a:r>
            <a:r>
              <a:rPr lang="en-GB" sz="1200" dirty="0">
                <a:hlinkClick r:id="rId2"/>
              </a:rPr>
              <a:t> Aaron Burden</a:t>
            </a:r>
            <a:r>
              <a:rPr lang="en-GB" sz="1200" dirty="0"/>
              <a:t> </a:t>
            </a:r>
            <a:r>
              <a:rPr lang="en-GB" sz="1200" dirty="0" err="1"/>
              <a:t>ar</a:t>
            </a:r>
            <a:r>
              <a:rPr lang="en-GB" sz="1200" dirty="0"/>
              <a:t> </a:t>
            </a:r>
            <a:r>
              <a:rPr lang="en-GB" sz="1200" dirty="0" err="1">
                <a:hlinkClick r:id="rId3"/>
              </a:rPr>
              <a:t>Unsplash</a:t>
            </a:r>
            <a:endParaRPr lang="en-US" altLang="en-US" sz="13500" dirty="0">
              <a:solidFill>
                <a:srgbClr val="3C3C3C"/>
              </a:solidFill>
              <a:latin typeface="Open Sans"/>
            </a:endParaRPr>
          </a:p>
        </p:txBody>
      </p:sp>
      <p:pic>
        <p:nvPicPr>
          <p:cNvPr id="5" name="Picture 2" descr="Cysgodlun o blentyn yn darllen" title="Darll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458" y="119570"/>
            <a:ext cx="7655859" cy="573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3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1435" y="2136339"/>
            <a:ext cx="62622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hlinkClick r:id="rId2"/>
              </a:rPr>
              <a:t>Casting Crowns - If We Are The Body - YouTube</a:t>
            </a:r>
            <a:endParaRPr lang="en-GB" sz="4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1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7" y="2987"/>
            <a:ext cx="1147729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/>
              <a:t>Rydym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eich</a:t>
            </a:r>
            <a:r>
              <a:rPr lang="en-GB" sz="3200" b="1" dirty="0"/>
              <a:t> </a:t>
            </a:r>
            <a:r>
              <a:rPr lang="en-GB" sz="3200" b="1" dirty="0" err="1"/>
              <a:t>gwahodd</a:t>
            </a:r>
            <a:r>
              <a:rPr lang="en-GB" sz="3200" b="1" dirty="0"/>
              <a:t> chi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aros</a:t>
            </a:r>
            <a:r>
              <a:rPr lang="en-GB" sz="3200" b="1" dirty="0"/>
              <a:t> </a:t>
            </a:r>
            <a:r>
              <a:rPr lang="en-GB" sz="3200" b="1" dirty="0" smtClean="0"/>
              <a:t>a </a:t>
            </a:r>
            <a:r>
              <a:rPr lang="en-GB" sz="3200" b="1" dirty="0" err="1"/>
              <a:t>gweddïo</a:t>
            </a:r>
            <a:r>
              <a:rPr lang="en-GB" sz="3200" b="1" dirty="0" smtClean="0"/>
              <a:t>:</a:t>
            </a:r>
          </a:p>
          <a:p>
            <a:pPr fontAlgn="base"/>
            <a:endParaRPr lang="en-GB" sz="2800" dirty="0" smtClean="0"/>
          </a:p>
          <a:p>
            <a:pPr algn="just" fontAlgn="base"/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Dduw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Mawr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endParaRPr lang="en-GB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fontAlgn="base"/>
            <a:r>
              <a:rPr lang="en-GB" sz="3200" b="1" dirty="0" err="1">
                <a:solidFill>
                  <a:srgbClr val="7030A0"/>
                </a:solidFill>
              </a:rPr>
              <a:t>Rwyt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wedi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creu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pob</a:t>
            </a:r>
            <a:r>
              <a:rPr lang="en-GB" sz="3200" b="1" dirty="0">
                <a:solidFill>
                  <a:srgbClr val="7030A0"/>
                </a:solidFill>
              </a:rPr>
              <a:t> un </a:t>
            </a:r>
            <a:r>
              <a:rPr lang="en-GB" sz="3200" b="1" dirty="0" err="1">
                <a:solidFill>
                  <a:srgbClr val="7030A0"/>
                </a:solidFill>
              </a:rPr>
              <a:t>ohonom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ni’n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unigryw</a:t>
            </a:r>
            <a:r>
              <a:rPr lang="en-GB" sz="3200" b="1" dirty="0">
                <a:solidFill>
                  <a:srgbClr val="7030A0"/>
                </a:solidFill>
              </a:rPr>
              <a:t>. </a:t>
            </a:r>
            <a:r>
              <a:rPr lang="en-GB" sz="3200" b="1" dirty="0" err="1">
                <a:solidFill>
                  <a:srgbClr val="7030A0"/>
                </a:solidFill>
              </a:rPr>
              <a:t>Rwyt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ti’n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rhoi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doniau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ysbrydol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sy’n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ein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helpu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fod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rhan</a:t>
            </a:r>
            <a:r>
              <a:rPr lang="en-GB" sz="3200" b="1" dirty="0">
                <a:solidFill>
                  <a:srgbClr val="7030A0"/>
                </a:solidFill>
              </a:rPr>
              <a:t> o </a:t>
            </a:r>
            <a:r>
              <a:rPr lang="en-GB" sz="3200" b="1" dirty="0" err="1">
                <a:solidFill>
                  <a:srgbClr val="7030A0"/>
                </a:solidFill>
              </a:rPr>
              <a:t>gorff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eglwys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  <a:p>
            <a:pPr fontAlgn="base"/>
            <a:r>
              <a:rPr lang="en-GB" sz="3200" b="1" dirty="0">
                <a:solidFill>
                  <a:srgbClr val="002060"/>
                </a:solidFill>
              </a:rPr>
              <a:t>Rho </a:t>
            </a:r>
            <a:r>
              <a:rPr lang="en-GB" sz="3200" b="1" dirty="0" err="1">
                <a:solidFill>
                  <a:srgbClr val="002060"/>
                </a:solidFill>
              </a:rPr>
              <a:t>gymorth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beidio</a:t>
            </a:r>
            <a:r>
              <a:rPr lang="en-GB" sz="3200" b="1" dirty="0">
                <a:solidFill>
                  <a:srgbClr val="002060"/>
                </a:solidFill>
              </a:rPr>
              <a:t> â </a:t>
            </a:r>
            <a:r>
              <a:rPr lang="en-GB" sz="3200" b="1" dirty="0" err="1">
                <a:solidFill>
                  <a:srgbClr val="002060"/>
                </a:solidFill>
              </a:rPr>
              <a:t>gadael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ymraniadau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diwylliannol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cyffredin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rhwygo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ddarnau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eglwys</a:t>
            </a:r>
            <a:r>
              <a:rPr lang="en-GB" sz="3200" b="1" dirty="0">
                <a:solidFill>
                  <a:srgbClr val="002060"/>
                </a:solidFill>
              </a:rPr>
              <a:t>. </a:t>
            </a:r>
            <a:r>
              <a:rPr lang="en-GB" sz="3200" b="1" dirty="0" err="1">
                <a:solidFill>
                  <a:srgbClr val="002060"/>
                </a:solidFill>
              </a:rPr>
              <a:t>Atgoffa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bod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gyd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perthyn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ti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GB" sz="3200" b="1" dirty="0" err="1">
                <a:solidFill>
                  <a:srgbClr val="7030A0"/>
                </a:solidFill>
              </a:rPr>
              <a:t>Yn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yr</a:t>
            </a:r>
            <a:r>
              <a:rPr lang="en-GB" sz="3200" b="1" dirty="0">
                <a:solidFill>
                  <a:srgbClr val="7030A0"/>
                </a:solidFill>
              </a:rPr>
              <a:t> un </a:t>
            </a:r>
            <a:r>
              <a:rPr lang="en-GB" sz="3200" b="1" dirty="0" err="1">
                <a:solidFill>
                  <a:srgbClr val="7030A0"/>
                </a:solidFill>
              </a:rPr>
              <a:t>modd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atgoffa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ddathlu’r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gwahaniaethau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a’r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arbenigrwydd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sydd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yng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nghorff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eglwys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wyt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wedi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galw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pobl</a:t>
            </a:r>
            <a:r>
              <a:rPr lang="en-GB" sz="3200" b="1" dirty="0">
                <a:solidFill>
                  <a:srgbClr val="7030A0"/>
                </a:solidFill>
              </a:rPr>
              <a:t> o bob </a:t>
            </a:r>
            <a:r>
              <a:rPr lang="en-GB" sz="3200" b="1" dirty="0" err="1">
                <a:solidFill>
                  <a:srgbClr val="7030A0"/>
                </a:solidFill>
              </a:rPr>
              <a:t>cefndir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iddi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rannu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Efengyl</a:t>
            </a:r>
            <a:r>
              <a:rPr lang="en-GB" sz="3200" b="1" dirty="0">
                <a:solidFill>
                  <a:srgbClr val="7030A0"/>
                </a:solidFill>
              </a:rPr>
              <a:t> a </a:t>
            </a:r>
            <a:r>
              <a:rPr lang="en-GB" sz="3200" b="1" dirty="0" err="1">
                <a:solidFill>
                  <a:srgbClr val="7030A0"/>
                </a:solidFill>
              </a:rPr>
              <a:t>rhannu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gobaith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iachawdwriaeth</a:t>
            </a:r>
            <a:r>
              <a:rPr lang="en-GB" sz="3200" b="1" dirty="0">
                <a:solidFill>
                  <a:srgbClr val="7030A0"/>
                </a:solidFill>
              </a:rPr>
              <a:t> ag </a:t>
            </a:r>
            <a:r>
              <a:rPr lang="en-GB" sz="3200" b="1" dirty="0" err="1">
                <a:solidFill>
                  <a:srgbClr val="7030A0"/>
                </a:solidFill>
              </a:rPr>
              <a:t>eraill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Amen</a:t>
            </a:r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31256" y="2536448"/>
            <a:ext cx="63295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hlinkClick r:id="rId2"/>
              </a:rPr>
              <a:t>The labels we carry - YouTube</a:t>
            </a:r>
            <a:endParaRPr lang="en-GB" sz="4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4047" y="1014844"/>
            <a:ext cx="99866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Aft>
                <a:spcPts val="0"/>
              </a:spcAft>
            </a:pPr>
            <a:r>
              <a:rPr lang="en-GB" sz="3200" b="1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Ystyriwch</a:t>
            </a:r>
            <a:r>
              <a:rPr lang="en-GB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u="sng" dirty="0">
                <a:hlinkClick r:id="rId2"/>
              </a:rPr>
              <a:t> </a:t>
            </a:r>
            <a:r>
              <a:rPr lang="en-GB" sz="3200" u="sng" dirty="0">
                <a:hlinkClick r:id="rId3"/>
              </a:rPr>
              <a:t>1 </a:t>
            </a:r>
            <a:r>
              <a:rPr lang="en-GB" sz="3200" u="sng" dirty="0" err="1">
                <a:hlinkClick r:id="rId3"/>
              </a:rPr>
              <a:t>Ioan</a:t>
            </a:r>
            <a:r>
              <a:rPr lang="en-GB" sz="3200" u="sng" dirty="0">
                <a:hlinkClick r:id="rId3"/>
              </a:rPr>
              <a:t> 4:19 </a:t>
            </a:r>
            <a:r>
              <a:rPr lang="en-GB" sz="3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GB" sz="3200" b="1" dirty="0" err="1"/>
              <a:t>Yr</a:t>
            </a:r>
            <a:r>
              <a:rPr lang="en-GB" sz="3200" b="1" dirty="0"/>
              <a:t> </a:t>
            </a:r>
            <a:r>
              <a:rPr lang="en-GB" sz="3200" b="1" dirty="0" err="1"/>
              <a:t>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caru</a:t>
            </a:r>
            <a:r>
              <a:rPr lang="en-GB" sz="3200" b="1" dirty="0"/>
              <a:t>, am </a:t>
            </a:r>
            <a:r>
              <a:rPr lang="en-GB" sz="3200" b="1" dirty="0" err="1"/>
              <a:t>iddo</a:t>
            </a:r>
            <a:r>
              <a:rPr lang="en-GB" sz="3200" b="1" dirty="0"/>
              <a:t> </a:t>
            </a:r>
            <a:r>
              <a:rPr lang="en-GB" sz="3200" b="1" dirty="0" err="1"/>
              <a:t>ef</a:t>
            </a:r>
            <a:r>
              <a:rPr lang="en-GB" sz="3200" b="1" dirty="0"/>
              <a:t> </a:t>
            </a:r>
            <a:r>
              <a:rPr lang="en-GB" sz="3200" b="1" dirty="0" err="1"/>
              <a:t>yn</a:t>
            </a:r>
            <a:r>
              <a:rPr lang="en-GB" sz="3200" b="1" dirty="0"/>
              <a:t> </a:t>
            </a:r>
            <a:r>
              <a:rPr lang="en-GB" sz="3200" b="1" dirty="0" err="1"/>
              <a:t>gyntaf</a:t>
            </a:r>
            <a:r>
              <a:rPr lang="en-GB" sz="3200" b="1" dirty="0"/>
              <a:t> </a:t>
            </a:r>
            <a:r>
              <a:rPr lang="en-GB" sz="3200" b="1" dirty="0" err="1"/>
              <a:t>ein</a:t>
            </a:r>
            <a:r>
              <a:rPr lang="en-GB" sz="3200" b="1" dirty="0"/>
              <a:t> </a:t>
            </a:r>
            <a:r>
              <a:rPr lang="en-GB" sz="3200" b="1" dirty="0" err="1"/>
              <a:t>caru</a:t>
            </a:r>
            <a:r>
              <a:rPr lang="en-GB" sz="3200" b="1" dirty="0"/>
              <a:t> </a:t>
            </a:r>
            <a:r>
              <a:rPr lang="en-GB" sz="3200" b="1" dirty="0" err="1"/>
              <a:t>ni</a:t>
            </a:r>
            <a:r>
              <a:rPr lang="en-GB" sz="3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  <a:endParaRPr lang="en-GB" sz="32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r>
              <a:rPr lang="en-GB" sz="3200" dirty="0">
                <a:solidFill>
                  <a:srgbClr val="31313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3200" dirty="0" smtClean="0">
              <a:solidFill>
                <a:srgbClr val="31313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spcAft>
                <a:spcPts val="0"/>
              </a:spcAft>
            </a:pPr>
            <a:endParaRPr lang="en-GB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200" b="1" dirty="0" err="1">
                <a:solidFill>
                  <a:srgbClr val="002060"/>
                </a:solidFill>
              </a:rPr>
              <a:t>Sut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allwn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wneud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Eglwys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lle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mae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pobl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dod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heb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iddyn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gael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labelu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negyddol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ond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profi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cariad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Duw</a:t>
            </a:r>
            <a:r>
              <a:rPr lang="en-GB" sz="3200" b="1" dirty="0">
                <a:solidFill>
                  <a:srgbClr val="002060"/>
                </a:solidFill>
              </a:rPr>
              <a:t>?</a:t>
            </a:r>
            <a:endParaRPr lang="en-GB" sz="32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5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11.png" descr="Gludwaith o luniau o wynebau o amglych croes gyda’r geiriau 'cadarnhau, dwyn ynghyd, dathlu' ar draws y canol" title="Cadarnhau, Dwyn ynghyd, Dathlu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66682" y="0"/>
            <a:ext cx="7082118" cy="67235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86526" y="3112169"/>
            <a:ext cx="6962274" cy="513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Cadarnhau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 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Dwyn</a:t>
            </a:r>
            <a:r>
              <a:rPr lang="en-US" sz="2800" dirty="0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ynghyd</a:t>
            </a:r>
            <a:r>
              <a:rPr lang="en-US" sz="2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	</a:t>
            </a:r>
            <a:r>
              <a:rPr lang="en-US" sz="2800" dirty="0" err="1" smtClean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Dathlu</a:t>
            </a:r>
            <a:endParaRPr lang="en-GB" sz="28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0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252" y="2536448"/>
            <a:ext cx="56518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>
                <a:hlinkClick r:id="rId2"/>
              </a:rPr>
              <a:t>Critical Thinking - YouTube</a:t>
            </a:r>
            <a:endParaRPr lang="en-GB" sz="4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3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yfres o gylchoedd tryloyw y tu mewn i’w gilydd.  Yn y canol y mae logo pelen a chroes y Methodistiaid.  Mae’r cylch mewnol â’r geiriau &quot;Duw Gyda Ni Bywyd Gyda’n Gilydd&quot;.  Mae’r un nesaf allan â’r geiriau &quot;Bywyd yng Nghrist Undod yng Nghrist&quot;.  Mae’r nesaf â’r geiriau &quot;Bywyd yn ei Lawnder Yn Fwy Cyfoethog Gyda’n Gilydd&quot;.  Mae’r nesaf â’r geiriau &quot;Calon Sy’n Agored Blas O’r Nef&quot;.  Ar ben yr ochr chwith mae saeth borffor yn pwyntio at y cylchoedd.  Mae’n cynnwys y geiriau &quot; Yn hyn i gyd fe gredwn y cawn ni ein trawsnewid gan Dduw wrth fod yn agored y naill i’r llall&quot;.  Ceir cyfres o saethau oren yn pwyntio tuag allan oddi wrth ganol y cylchoedd. Mae pob un yn cynnwys gair.  Y rhain yw &quot;Urddas, Cynrychiolaeth, Gwrando, Bod â rhan, Amrywiaeth, Cydraddoldeb, Cyfiawnder, Dysgu.&quot;&#10;I’r chwith y mae’r geiriau &quot;Strategaeth Cyfiawnder, Urddas a Chydlyniad: gweithio tuag at Eglwys Fethodistaidd gwbl gynhwysol.&quot;" title="Darlun cysyniadol Strategaeth Cyfiawnder, Urddas a Chydlyni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55586"/>
            <a:ext cx="9787913" cy="62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1989" y="3581400"/>
            <a:ext cx="1911508" cy="16019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un sgrîn o dudalen gyntaf yr Ymrwymiad i Gyfrifoldeb Personol" title="Ymrwymiad i Gyfrifoldeb Personol"/>
          <p:cNvPicPr>
            <a:picLocks noChangeAspect="1"/>
          </p:cNvPicPr>
          <p:nvPr/>
        </p:nvPicPr>
        <p:blipFill rotWithShape="1">
          <a:blip r:embed="rId2"/>
          <a:srcRect l="31600" t="17372" r="30709" b="17879"/>
          <a:stretch/>
        </p:blipFill>
        <p:spPr>
          <a:xfrm>
            <a:off x="2871537" y="118733"/>
            <a:ext cx="6416842" cy="6200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98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52750" y="2139434"/>
            <a:ext cx="71056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hlinkClick r:id="rId2"/>
              </a:rPr>
              <a:t>Above and Below the Line - Personal Responsibility - YouTube</a:t>
            </a:r>
            <a:endParaRPr lang="en-GB" sz="4000" dirty="0"/>
          </a:p>
        </p:txBody>
      </p:sp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8227" y="195492"/>
            <a:ext cx="114772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/>
              <a:t>Rydym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eich</a:t>
            </a:r>
            <a:r>
              <a:rPr lang="en-GB" sz="3200" b="1" dirty="0"/>
              <a:t> </a:t>
            </a:r>
            <a:r>
              <a:rPr lang="en-GB" sz="3200" b="1" dirty="0" err="1"/>
              <a:t>gwahodd</a:t>
            </a:r>
            <a:r>
              <a:rPr lang="en-GB" sz="3200" b="1" dirty="0"/>
              <a:t> chi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rannu’r</a:t>
            </a:r>
            <a:r>
              <a:rPr lang="en-GB" sz="3200" b="1" dirty="0"/>
              <a:t> </a:t>
            </a:r>
            <a:r>
              <a:rPr lang="en-GB" sz="3200" b="1" dirty="0" err="1"/>
              <a:t>weddi</a:t>
            </a:r>
            <a:r>
              <a:rPr lang="en-GB" sz="3200" b="1" dirty="0"/>
              <a:t> hon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ganolbwyntio</a:t>
            </a:r>
            <a:r>
              <a:rPr lang="en-GB" sz="3200" b="1" dirty="0"/>
              <a:t> </a:t>
            </a:r>
            <a:r>
              <a:rPr lang="en-GB" sz="3200" b="1" dirty="0" err="1"/>
              <a:t>ar</a:t>
            </a:r>
            <a:r>
              <a:rPr lang="en-GB" sz="3200" b="1" dirty="0"/>
              <a:t> </a:t>
            </a:r>
            <a:r>
              <a:rPr lang="en-GB" sz="3200" b="1" dirty="0" err="1"/>
              <a:t>yr</a:t>
            </a:r>
            <a:r>
              <a:rPr lang="en-GB" sz="3200" b="1" dirty="0"/>
              <a:t> </a:t>
            </a:r>
            <a:r>
              <a:rPr lang="en-GB" sz="3200" b="1" dirty="0" err="1"/>
              <a:t>hyn</a:t>
            </a:r>
            <a:r>
              <a:rPr lang="en-GB" sz="3200" b="1" dirty="0"/>
              <a:t> y </a:t>
            </a:r>
            <a:r>
              <a:rPr lang="en-GB" sz="3200" b="1" dirty="0" err="1"/>
              <a:t>gallwn</a:t>
            </a:r>
            <a:r>
              <a:rPr lang="en-GB" sz="3200" b="1" dirty="0"/>
              <a:t> </a:t>
            </a:r>
            <a:r>
              <a:rPr lang="en-GB" sz="3200" b="1" dirty="0" err="1"/>
              <a:t>ni</a:t>
            </a:r>
            <a:r>
              <a:rPr lang="en-GB" sz="3200" b="1" dirty="0"/>
              <a:t> </a:t>
            </a:r>
            <a:r>
              <a:rPr lang="en-GB" sz="3200" b="1" dirty="0" err="1"/>
              <a:t>ei</a:t>
            </a:r>
            <a:r>
              <a:rPr lang="en-GB" sz="3200" b="1" dirty="0"/>
              <a:t> </a:t>
            </a:r>
            <a:r>
              <a:rPr lang="en-GB" sz="3200" b="1" dirty="0" err="1"/>
              <a:t>wneud</a:t>
            </a:r>
            <a:r>
              <a:rPr lang="en-GB" sz="3200" b="1" dirty="0"/>
              <a:t>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annog</a:t>
            </a:r>
            <a:r>
              <a:rPr lang="en-GB" sz="3200" b="1" dirty="0"/>
              <a:t> </a:t>
            </a:r>
            <a:r>
              <a:rPr lang="en-GB" sz="3200" b="1" dirty="0" err="1"/>
              <a:t>newid</a:t>
            </a:r>
            <a:r>
              <a:rPr lang="en-GB" sz="3200" b="1" dirty="0"/>
              <a:t> </a:t>
            </a:r>
            <a:r>
              <a:rPr lang="en-GB" sz="3200" b="1" dirty="0" smtClean="0"/>
              <a:t>:</a:t>
            </a:r>
          </a:p>
          <a:p>
            <a:pPr fontAlgn="base"/>
            <a:endParaRPr lang="en-US" sz="2800" dirty="0" smtClean="0"/>
          </a:p>
          <a:p>
            <a:pPr fontAlgn="base"/>
            <a:endParaRPr lang="en-US" sz="2800" dirty="0" smtClean="0"/>
          </a:p>
          <a:p>
            <a:pPr algn="just" fontAlgn="base"/>
            <a:r>
              <a:rPr lang="en-GB" sz="3200" b="1" dirty="0" err="1" smtClean="0">
                <a:solidFill>
                  <a:srgbClr val="002060"/>
                </a:solidFill>
                <a:cs typeface="Arial" panose="020B0604020202020204" pitchFamily="34" charset="0"/>
              </a:rPr>
              <a:t>Dduw</a:t>
            </a:r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</a:p>
          <a:p>
            <a:pPr algn="just" fontAlgn="base"/>
            <a:endParaRPr lang="en-GB" sz="32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fontAlgn="base"/>
            <a:r>
              <a:rPr lang="en-GB" sz="3200" b="1" dirty="0" err="1">
                <a:solidFill>
                  <a:srgbClr val="7030A0"/>
                </a:solidFill>
              </a:rPr>
              <a:t>D</a:t>
            </a:r>
            <a:r>
              <a:rPr lang="en-GB" sz="3200" b="1" dirty="0" err="1" smtClean="0">
                <a:solidFill>
                  <a:srgbClr val="7030A0"/>
                </a:solidFill>
              </a:rPr>
              <a:t>yro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mi’r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Serenedd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dderbyn</a:t>
            </a:r>
            <a:r>
              <a:rPr lang="en-GB" sz="3200" b="1" dirty="0">
                <a:solidFill>
                  <a:srgbClr val="7030A0"/>
                </a:solidFill>
              </a:rPr>
              <a:t> y </a:t>
            </a:r>
            <a:r>
              <a:rPr lang="en-GB" sz="3200" b="1" dirty="0" err="1">
                <a:solidFill>
                  <a:srgbClr val="7030A0"/>
                </a:solidFill>
              </a:rPr>
              <a:t>pethau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allaf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newid</a:t>
            </a:r>
            <a:r>
              <a:rPr lang="en-GB" sz="3200" b="1" dirty="0">
                <a:solidFill>
                  <a:srgbClr val="7030A0"/>
                </a:solidFill>
              </a:rPr>
              <a:t>,</a:t>
            </a:r>
          </a:p>
          <a:p>
            <a:pPr fontAlgn="base"/>
            <a:r>
              <a:rPr lang="en-GB" sz="3200" b="1" dirty="0">
                <a:solidFill>
                  <a:srgbClr val="002060"/>
                </a:solidFill>
              </a:rPr>
              <a:t>y </a:t>
            </a:r>
            <a:r>
              <a:rPr lang="en-GB" sz="3200" b="1" dirty="0" err="1">
                <a:solidFill>
                  <a:srgbClr val="002060"/>
                </a:solidFill>
              </a:rPr>
              <a:t>Dewrder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newid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pethau</a:t>
            </a:r>
            <a:r>
              <a:rPr lang="en-GB" sz="3200" b="1" dirty="0">
                <a:solidFill>
                  <a:srgbClr val="002060"/>
                </a:solidFill>
              </a:rPr>
              <a:t> a </a:t>
            </a:r>
            <a:r>
              <a:rPr lang="en-GB" sz="3200" b="1" dirty="0" err="1">
                <a:solidFill>
                  <a:srgbClr val="002060"/>
                </a:solidFill>
              </a:rPr>
              <a:t>allaf</a:t>
            </a:r>
            <a:r>
              <a:rPr lang="en-GB" sz="3200" b="1" dirty="0">
                <a:solidFill>
                  <a:srgbClr val="002060"/>
                </a:solidFill>
              </a:rPr>
              <a:t>,</a:t>
            </a:r>
          </a:p>
          <a:p>
            <a:pPr fontAlgn="base"/>
            <a:r>
              <a:rPr lang="en-GB" sz="3200" b="1" dirty="0" err="1">
                <a:solidFill>
                  <a:srgbClr val="7030A0"/>
                </a:solidFill>
              </a:rPr>
              <a:t>a’r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Doethineb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wybod</a:t>
            </a:r>
            <a:r>
              <a:rPr lang="en-GB" sz="3200" b="1" dirty="0">
                <a:solidFill>
                  <a:srgbClr val="7030A0"/>
                </a:solidFill>
              </a:rPr>
              <a:t> y </a:t>
            </a:r>
            <a:r>
              <a:rPr lang="en-GB" sz="3200" b="1" dirty="0" err="1">
                <a:solidFill>
                  <a:srgbClr val="7030A0"/>
                </a:solidFill>
              </a:rPr>
              <a:t>gwahaniaeth</a:t>
            </a:r>
            <a:r>
              <a:rPr lang="en-GB" sz="3200" b="1" dirty="0">
                <a:solidFill>
                  <a:srgbClr val="7030A0"/>
                </a:solidFill>
              </a:rPr>
              <a:t>.</a:t>
            </a:r>
          </a:p>
          <a:p>
            <a:pPr algn="just" fontAlgn="base"/>
            <a:endParaRPr lang="en-GB" sz="3200" b="1" dirty="0">
              <a:solidFill>
                <a:srgbClr val="7030A0"/>
              </a:solidFill>
              <a:cs typeface="Arial" panose="020B0604020202020204" pitchFamily="34" charset="0"/>
            </a:endParaRPr>
          </a:p>
          <a:p>
            <a:pPr algn="just" fontAlgn="base"/>
            <a:r>
              <a:rPr lang="en-GB" sz="3200" b="1" dirty="0">
                <a:solidFill>
                  <a:srgbClr val="002060"/>
                </a:solidFill>
                <a:cs typeface="Arial" panose="020B0604020202020204" pitchFamily="34" charset="0"/>
              </a:rPr>
              <a:t>Amen.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lun sgrîn o dudalen gyntaf yr Ymrwymiad i Gyfrifoldeb Personol" title="Ymrwymiad i Gyfrifoldeb Personol"/>
          <p:cNvPicPr>
            <a:picLocks noChangeAspect="1"/>
          </p:cNvPicPr>
          <p:nvPr/>
        </p:nvPicPr>
        <p:blipFill rotWithShape="1">
          <a:blip r:embed="rId2"/>
          <a:srcRect l="31600" t="17372" r="30709" b="17879"/>
          <a:stretch/>
        </p:blipFill>
        <p:spPr>
          <a:xfrm>
            <a:off x="2871537" y="118733"/>
            <a:ext cx="6416842" cy="62007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4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839251"/>
            <a:ext cx="6523038" cy="5093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5: Pa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argymhellion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sydd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yn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y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6664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0" y="318240"/>
            <a:ext cx="8037095" cy="60878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749746" y="2890391"/>
            <a:ext cx="6092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 smtClean="0">
                <a:hlinkClick r:id="rId3"/>
              </a:rPr>
              <a:t>Cynllun</a:t>
            </a:r>
            <a:r>
              <a:rPr lang="en-GB" sz="4000" dirty="0" smtClean="0">
                <a:hlinkClick r:id="rId3"/>
              </a:rPr>
              <a:t> </a:t>
            </a:r>
            <a:r>
              <a:rPr lang="en-GB" sz="4000" dirty="0" err="1">
                <a:hlinkClick r:id="rId3"/>
              </a:rPr>
              <a:t>A</a:t>
            </a:r>
            <a:r>
              <a:rPr lang="en-GB" sz="4000" dirty="0" err="1" smtClean="0">
                <a:hlinkClick r:id="rId3"/>
              </a:rPr>
              <a:t>tegiadau</a:t>
            </a:r>
            <a:r>
              <a:rPr lang="en-GB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6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27761" y="2536448"/>
            <a:ext cx="75832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 smtClean="0">
                <a:hlinkClick r:id="rId3"/>
              </a:rPr>
              <a:t>Canllaw</a:t>
            </a:r>
            <a:r>
              <a:rPr lang="en-GB" sz="4000" dirty="0" smtClean="0">
                <a:hlinkClick r:id="rId3"/>
              </a:rPr>
              <a:t> I </a:t>
            </a:r>
            <a:r>
              <a:rPr lang="en-GB" sz="4000" dirty="0" err="1" smtClean="0">
                <a:hlinkClick r:id="rId3"/>
              </a:rPr>
              <a:t>Iaith</a:t>
            </a:r>
            <a:r>
              <a:rPr lang="en-GB" sz="4000" dirty="0" smtClean="0">
                <a:hlinkClick r:id="rId3"/>
              </a:rPr>
              <a:t> </a:t>
            </a:r>
            <a:r>
              <a:rPr lang="en-GB" sz="4000" dirty="0" err="1" smtClean="0">
                <a:hlinkClick r:id="rId3"/>
              </a:rPr>
              <a:t>Gynhwysol</a:t>
            </a:r>
            <a:r>
              <a:rPr lang="en-GB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05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95716" y="1910834"/>
            <a:ext cx="70722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hlinkClick r:id="rId3"/>
              </a:rPr>
              <a:t>Gwasanaeth</a:t>
            </a:r>
            <a:r>
              <a:rPr lang="en-US" sz="4000" dirty="0" smtClean="0">
                <a:hlinkClick r:id="rId3"/>
              </a:rPr>
              <a:t> </a:t>
            </a:r>
            <a:r>
              <a:rPr lang="en-US" sz="4000" dirty="0" err="1" smtClean="0">
                <a:hlinkClick r:id="rId3"/>
              </a:rPr>
              <a:t>Ymateb</a:t>
            </a:r>
            <a:r>
              <a:rPr lang="en-US" sz="4000" dirty="0" smtClean="0">
                <a:hlinkClick r:id="rId3"/>
              </a:rPr>
              <a:t> </a:t>
            </a:r>
            <a:r>
              <a:rPr lang="en-US" sz="4000" dirty="0" err="1" smtClean="0">
                <a:hlinkClick r:id="rId3"/>
              </a:rPr>
              <a:t>Gwahaniaethu</a:t>
            </a:r>
            <a:r>
              <a:rPr lang="en-US" sz="4000" dirty="0" smtClean="0">
                <a:hlinkClick r:id="rId3"/>
              </a:rPr>
              <a:t> a </a:t>
            </a:r>
            <a:r>
              <a:rPr lang="en-US" sz="4000" dirty="0" err="1" smtClean="0">
                <a:hlinkClick r:id="rId3"/>
              </a:rPr>
              <a:t>Chamdriniaeth</a:t>
            </a:r>
            <a:r>
              <a:rPr lang="en-US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4567" y="2063234"/>
            <a:ext cx="84396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hlinkClick r:id="rId3"/>
              </a:rPr>
              <a:t>Proses </a:t>
            </a:r>
            <a:r>
              <a:rPr lang="en-US" sz="4000" dirty="0" err="1" smtClean="0">
                <a:hlinkClick r:id="rId3"/>
              </a:rPr>
              <a:t>Gwirionedd</a:t>
            </a:r>
            <a:r>
              <a:rPr lang="en-US" sz="4000" dirty="0" smtClean="0">
                <a:hlinkClick r:id="rId3"/>
              </a:rPr>
              <a:t> a </a:t>
            </a:r>
            <a:r>
              <a:rPr lang="en-US" sz="4000" dirty="0" err="1" smtClean="0">
                <a:hlinkClick r:id="rId3"/>
              </a:rPr>
              <a:t>Chymod</a:t>
            </a:r>
            <a:r>
              <a:rPr lang="en-US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27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335846"/>
            <a:ext cx="11743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Ategu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dealltwriaeth</a:t>
            </a:r>
            <a:r>
              <a:rPr lang="en-GB" sz="3200" b="1" dirty="0">
                <a:solidFill>
                  <a:schemeClr val="bg1"/>
                </a:solidFill>
              </a:rPr>
              <a:t> y </a:t>
            </a:r>
            <a:r>
              <a:rPr lang="en-GB" sz="3200" b="1" dirty="0" err="1">
                <a:solidFill>
                  <a:schemeClr val="bg1"/>
                </a:solidFill>
              </a:rPr>
              <a:t>Methodistiaid</a:t>
            </a:r>
            <a:r>
              <a:rPr lang="en-GB" sz="3200" b="1" dirty="0">
                <a:solidFill>
                  <a:schemeClr val="bg1"/>
                </a:solidFill>
              </a:rPr>
              <a:t> for </a:t>
            </a:r>
            <a:r>
              <a:rPr lang="en-GB" sz="3200" b="1" dirty="0" err="1">
                <a:solidFill>
                  <a:schemeClr val="bg1"/>
                </a:solidFill>
              </a:rPr>
              <a:t>Cydraddoldeb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>
                <a:solidFill>
                  <a:schemeClr val="bg1"/>
                </a:solidFill>
              </a:rPr>
              <a:t>Chynhwysiant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wrth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galon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yr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 smtClean="0">
                <a:solidFill>
                  <a:schemeClr val="bg1"/>
                </a:solidFill>
              </a:rPr>
              <a:t>efengyl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allweddol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wybod</a:t>
            </a:r>
            <a:r>
              <a:rPr lang="en-GB" sz="3200" dirty="0">
                <a:solidFill>
                  <a:schemeClr val="bg1"/>
                </a:solidFill>
              </a:rPr>
              <a:t> am </a:t>
            </a:r>
            <a:r>
              <a:rPr lang="en-GB" sz="3200" dirty="0" err="1">
                <a:solidFill>
                  <a:schemeClr val="bg1"/>
                </a:solidFill>
              </a:rPr>
              <a:t>ddatganiad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Eglwys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Fethodist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ellir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byw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rhannu’r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ymrwymiad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pawb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 smtClean="0">
                <a:solidFill>
                  <a:schemeClr val="bg1"/>
                </a:solidFill>
              </a:rPr>
              <a:t>Chynhwysiant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4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75152" y="2101334"/>
            <a:ext cx="66455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 smtClean="0">
                <a:hlinkClick r:id="rId3"/>
              </a:rPr>
              <a:t>Cylchoedd</a:t>
            </a:r>
            <a:r>
              <a:rPr lang="en-GB" sz="4000" dirty="0" smtClean="0">
                <a:hlinkClick r:id="rId3"/>
              </a:rPr>
              <a:t> </a:t>
            </a:r>
            <a:r>
              <a:rPr lang="en-GB" sz="4000" dirty="0" err="1" smtClean="0">
                <a:hlinkClick r:id="rId3"/>
              </a:rPr>
              <a:t>Cydlyniad</a:t>
            </a:r>
            <a:r>
              <a:rPr lang="en-GB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62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lun sgrîn o dudalen gyntaf yr Asesiad Effaith Cydraddoldeb" title="Asesiad Effaith Cydraddoldeb"/>
          <p:cNvPicPr>
            <a:picLocks noChangeAspect="1"/>
          </p:cNvPicPr>
          <p:nvPr/>
        </p:nvPicPr>
        <p:blipFill rotWithShape="1">
          <a:blip r:embed="rId2"/>
          <a:srcRect l="23334" t="16823" r="21490" b="24507"/>
          <a:stretch/>
        </p:blipFill>
        <p:spPr>
          <a:xfrm>
            <a:off x="1058780" y="214311"/>
            <a:ext cx="10090484" cy="6035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80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3" y="4717546"/>
            <a:ext cx="1911508" cy="160197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27208" y="2523232"/>
            <a:ext cx="95766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dirty="0" err="1" smtClean="0">
                <a:hlinkClick r:id="rId3"/>
              </a:rPr>
              <a:t>Asesiad</a:t>
            </a:r>
            <a:r>
              <a:rPr lang="en-GB" sz="4000" dirty="0" smtClean="0">
                <a:hlinkClick r:id="rId3"/>
              </a:rPr>
              <a:t> </a:t>
            </a:r>
            <a:r>
              <a:rPr lang="en-GB" sz="4000" dirty="0" err="1" smtClean="0">
                <a:hlinkClick r:id="rId3"/>
              </a:rPr>
              <a:t>Effaith</a:t>
            </a:r>
            <a:r>
              <a:rPr lang="en-GB" sz="4000" dirty="0" smtClean="0">
                <a:hlinkClick r:id="rId3"/>
              </a:rPr>
              <a:t> o ran </a:t>
            </a:r>
            <a:r>
              <a:rPr lang="en-GB" sz="4000" dirty="0" err="1" smtClean="0">
                <a:hlinkClick r:id="rId3"/>
              </a:rPr>
              <a:t>Cydraddoldeb</a:t>
            </a:r>
            <a:r>
              <a:rPr lang="en-GB" sz="4000" dirty="0" smtClean="0">
                <a:hlinkClick r:id="rId3"/>
              </a:rPr>
              <a:t> - YouTube</a:t>
            </a:r>
            <a:endParaRPr lang="en-GB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8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lun sgrîn o dudalen gyntaf yr Asesiad Effaith Cydraddoldeb" title="Asesiad Effaith Cydraddoldeb"/>
          <p:cNvPicPr>
            <a:picLocks noChangeAspect="1"/>
          </p:cNvPicPr>
          <p:nvPr/>
        </p:nvPicPr>
        <p:blipFill rotWithShape="1">
          <a:blip r:embed="rId2"/>
          <a:srcRect l="23334" t="16823" r="21490" b="24507"/>
          <a:stretch/>
        </p:blipFill>
        <p:spPr>
          <a:xfrm>
            <a:off x="1058780" y="214311"/>
            <a:ext cx="10090484" cy="6035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230218"/>
            <a:ext cx="11743764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fontAlgn="base"/>
            <a:endParaRPr lang="en-US" b="1" dirty="0" smtClean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/>
              <a:t>Beth </a:t>
            </a:r>
            <a:r>
              <a:rPr lang="en-US" sz="3200" dirty="0" err="1"/>
              <a:t>yw’r</a:t>
            </a:r>
            <a:r>
              <a:rPr lang="en-US" sz="3200" dirty="0"/>
              <a:t> Broses </a:t>
            </a:r>
            <a:r>
              <a:rPr lang="en-US" sz="3200" dirty="0" err="1"/>
              <a:t>Gwirionedd</a:t>
            </a:r>
            <a:r>
              <a:rPr lang="en-US" sz="3200" dirty="0"/>
              <a:t> a </a:t>
            </a:r>
            <a:r>
              <a:rPr lang="en-US" sz="3200" dirty="0" err="1"/>
              <a:t>Chymod</a:t>
            </a:r>
            <a:r>
              <a:rPr lang="en-US" sz="3200" dirty="0" smtClean="0"/>
              <a:t>?</a:t>
            </a:r>
          </a:p>
          <a:p>
            <a:endParaRPr lang="en-GB" sz="32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Stori</a:t>
            </a:r>
            <a:r>
              <a:rPr lang="en-US" sz="3200" dirty="0" smtClean="0"/>
              <a:t> </a:t>
            </a:r>
            <a:r>
              <a:rPr lang="en-US" sz="3200" dirty="0"/>
              <a:t>am </a:t>
            </a:r>
            <a:r>
              <a:rPr lang="en-US" sz="3200" dirty="0" err="1"/>
              <a:t>hanes</a:t>
            </a:r>
            <a:r>
              <a:rPr lang="en-US" sz="3200" dirty="0"/>
              <a:t> </a:t>
            </a:r>
            <a:r>
              <a:rPr lang="en-US" sz="3200" dirty="0" err="1"/>
              <a:t>hiliaeth</a:t>
            </a:r>
            <a:r>
              <a:rPr lang="en-US" sz="3200" dirty="0"/>
              <a:t> </a:t>
            </a:r>
            <a:r>
              <a:rPr lang="en-US" sz="3200" dirty="0" err="1"/>
              <a:t>a’r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 </a:t>
            </a:r>
            <a:r>
              <a:rPr lang="en-US" sz="3200" dirty="0" err="1" smtClean="0"/>
              <a:t>Fethodistaidd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Adolygiad</a:t>
            </a:r>
            <a:r>
              <a:rPr lang="en-US" sz="3200" dirty="0" smtClean="0"/>
              <a:t> </a:t>
            </a:r>
            <a:r>
              <a:rPr lang="en-US" sz="3200" dirty="0"/>
              <a:t>o system </a:t>
            </a:r>
            <a:r>
              <a:rPr lang="en-US" sz="3200" dirty="0" err="1"/>
              <a:t>neu</a:t>
            </a:r>
            <a:r>
              <a:rPr lang="en-US" sz="3200" dirty="0"/>
              <a:t> </a:t>
            </a:r>
            <a:r>
              <a:rPr lang="en-US" sz="3200" dirty="0" err="1"/>
              <a:t>weithdrefn</a:t>
            </a:r>
            <a:r>
              <a:rPr lang="en-US" sz="3200" dirty="0"/>
              <a:t> o </a:t>
            </a:r>
            <a:r>
              <a:rPr lang="en-US" sz="3200" dirty="0" err="1"/>
              <a:t>fewn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 </a:t>
            </a:r>
            <a:r>
              <a:rPr lang="en-US" sz="3200" dirty="0" err="1"/>
              <a:t>Fethodistaidd</a:t>
            </a:r>
            <a:r>
              <a:rPr lang="en-US" sz="3200" dirty="0"/>
              <a:t>,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wrando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y </a:t>
            </a:r>
            <a:r>
              <a:rPr lang="en-US" sz="3200" dirty="0" err="1"/>
              <a:t>rhai</a:t>
            </a:r>
            <a:r>
              <a:rPr lang="en-US" sz="3200" dirty="0"/>
              <a:t> </a:t>
            </a:r>
            <a:r>
              <a:rPr lang="en-US" sz="3200" dirty="0" err="1"/>
              <a:t>sydd</a:t>
            </a:r>
            <a:r>
              <a:rPr lang="en-US" sz="3200" dirty="0"/>
              <a:t> </a:t>
            </a:r>
            <a:r>
              <a:rPr lang="en-US" sz="3200" dirty="0" err="1"/>
              <a:t>wedi</a:t>
            </a:r>
            <a:r>
              <a:rPr lang="en-US" sz="3200" dirty="0"/>
              <a:t> </a:t>
            </a:r>
            <a:r>
              <a:rPr lang="en-US" sz="3200" dirty="0" err="1"/>
              <a:t>cael</a:t>
            </a:r>
            <a:r>
              <a:rPr lang="en-US" sz="3200" dirty="0"/>
              <a:t> </a:t>
            </a:r>
            <a:r>
              <a:rPr lang="en-US" sz="3200" dirty="0" err="1"/>
              <a:t>profiadau</a:t>
            </a:r>
            <a:r>
              <a:rPr lang="en-US" sz="3200" dirty="0"/>
              <a:t> o </a:t>
            </a:r>
            <a:r>
              <a:rPr lang="en-US" sz="3200" dirty="0" err="1"/>
              <a:t>wahaniaethu</a:t>
            </a:r>
            <a:r>
              <a:rPr lang="en-US" sz="3200" dirty="0"/>
              <a:t>,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gydnabod</a:t>
            </a:r>
            <a:r>
              <a:rPr lang="en-US" sz="3200" dirty="0"/>
              <a:t> </a:t>
            </a:r>
            <a:r>
              <a:rPr lang="en-US" sz="3200" dirty="0" err="1"/>
              <a:t>methiannau</a:t>
            </a:r>
            <a:r>
              <a:rPr lang="en-US" sz="3200" dirty="0"/>
              <a:t> a </a:t>
            </a:r>
            <a:r>
              <a:rPr lang="en-US" sz="3200" dirty="0" err="1"/>
              <a:t>thrawsffurfio</a:t>
            </a:r>
            <a:r>
              <a:rPr lang="en-US" sz="3200" dirty="0"/>
              <a:t> </a:t>
            </a:r>
            <a:r>
              <a:rPr lang="en-US" sz="3200" dirty="0" err="1" smtClean="0"/>
              <a:t>systemau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Sgwrs</a:t>
            </a:r>
            <a:r>
              <a:rPr lang="en-US" sz="3200" dirty="0" smtClean="0"/>
              <a:t> </a:t>
            </a:r>
            <a:r>
              <a:rPr lang="en-US" sz="3200" dirty="0" err="1"/>
              <a:t>adferol</a:t>
            </a:r>
            <a:r>
              <a:rPr lang="en-US" sz="3200" dirty="0"/>
              <a:t> </a:t>
            </a:r>
            <a:r>
              <a:rPr lang="en-US" sz="3200" dirty="0" err="1"/>
              <a:t>rhwng</a:t>
            </a:r>
            <a:r>
              <a:rPr lang="en-US" sz="3200" dirty="0"/>
              <a:t> </a:t>
            </a:r>
            <a:r>
              <a:rPr lang="en-US" sz="3200" dirty="0" err="1"/>
              <a:t>rhywun</a:t>
            </a:r>
            <a:r>
              <a:rPr lang="en-US" sz="3200" dirty="0"/>
              <a:t> </a:t>
            </a:r>
            <a:r>
              <a:rPr lang="en-US" sz="3200" dirty="0" err="1"/>
              <a:t>sydd</a:t>
            </a:r>
            <a:r>
              <a:rPr lang="en-US" sz="3200" dirty="0"/>
              <a:t> </a:t>
            </a:r>
            <a:r>
              <a:rPr lang="en-US" sz="3200" dirty="0" err="1"/>
              <a:t>wedi</a:t>
            </a:r>
            <a:r>
              <a:rPr lang="en-US" sz="3200" dirty="0"/>
              <a:t> </a:t>
            </a:r>
            <a:r>
              <a:rPr lang="en-US" sz="3200" dirty="0" err="1"/>
              <a:t>profi</a:t>
            </a:r>
            <a:r>
              <a:rPr lang="en-US" sz="3200" dirty="0"/>
              <a:t> </a:t>
            </a:r>
            <a:r>
              <a:rPr lang="en-US" sz="3200" dirty="0" err="1"/>
              <a:t>gwahaniaethu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erbyn</a:t>
            </a:r>
            <a:r>
              <a:rPr lang="en-US" sz="3200" dirty="0"/>
              <a:t> </a:t>
            </a:r>
            <a:r>
              <a:rPr lang="en-US" sz="3200" dirty="0" err="1"/>
              <a:t>a’r</a:t>
            </a:r>
            <a:r>
              <a:rPr lang="en-US" sz="3200" dirty="0"/>
              <a:t> </a:t>
            </a:r>
            <a:r>
              <a:rPr lang="en-US" sz="3200" dirty="0" err="1"/>
              <a:t>unigolyn</a:t>
            </a:r>
            <a:r>
              <a:rPr lang="en-US" sz="3200" dirty="0"/>
              <a:t> a </a:t>
            </a:r>
            <a:r>
              <a:rPr lang="en-US" sz="3200" dirty="0" err="1"/>
              <a:t>wahaniaethodd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ei</a:t>
            </a:r>
            <a:r>
              <a:rPr lang="en-US" sz="3200" dirty="0"/>
              <a:t> </a:t>
            </a:r>
            <a:r>
              <a:rPr lang="en-US" sz="3200" dirty="0" err="1"/>
              <a:t>erbyn</a:t>
            </a:r>
            <a:r>
              <a:rPr lang="en-US" sz="3200" dirty="0"/>
              <a:t> </a:t>
            </a:r>
            <a:r>
              <a:rPr lang="en-US" sz="3200" dirty="0" err="1"/>
              <a:t>ef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5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145346"/>
            <a:ext cx="11743764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GB" dirty="0" smtClean="0"/>
          </a:p>
          <a:p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ydych</a:t>
            </a:r>
            <a:r>
              <a:rPr lang="en-US" sz="3200" dirty="0"/>
              <a:t> </a:t>
            </a:r>
            <a:r>
              <a:rPr lang="en-US" sz="3200" dirty="0" err="1"/>
              <a:t>chi’n</a:t>
            </a:r>
            <a:r>
              <a:rPr lang="en-US" sz="3200" dirty="0"/>
              <a:t> </a:t>
            </a:r>
            <a:r>
              <a:rPr lang="en-US" sz="3200" dirty="0" err="1"/>
              <a:t>dymuno</a:t>
            </a:r>
            <a:r>
              <a:rPr lang="en-US" sz="3200" dirty="0"/>
              <a:t> </a:t>
            </a:r>
            <a:r>
              <a:rPr lang="en-US" sz="3200" dirty="0" err="1"/>
              <a:t>adrodd</a:t>
            </a:r>
            <a:r>
              <a:rPr lang="en-US" sz="3200" dirty="0"/>
              <a:t> am </a:t>
            </a:r>
            <a:r>
              <a:rPr lang="en-US" sz="3200" dirty="0" err="1"/>
              <a:t>wahaniaethu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 </a:t>
            </a:r>
            <a:r>
              <a:rPr lang="en-US" sz="3200" dirty="0" err="1"/>
              <a:t>Fethodistaidd</a:t>
            </a:r>
            <a:r>
              <a:rPr lang="en-US" sz="3200" dirty="0"/>
              <a:t>, a </a:t>
            </a:r>
            <a:r>
              <a:rPr lang="en-US" sz="3200" dirty="0" err="1"/>
              <a:t>oes</a:t>
            </a:r>
            <a:r>
              <a:rPr lang="en-US" sz="3200" dirty="0"/>
              <a:t> </a:t>
            </a:r>
            <a:r>
              <a:rPr lang="en-US" sz="3200" dirty="0" err="1"/>
              <a:t>angen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chi </a:t>
            </a:r>
            <a:r>
              <a:rPr lang="en-US" sz="3200" dirty="0" err="1"/>
              <a:t>wneud</a:t>
            </a:r>
            <a:r>
              <a:rPr lang="en-US" sz="3200" dirty="0"/>
              <a:t> </a:t>
            </a:r>
            <a:r>
              <a:rPr lang="en-US" sz="3200" dirty="0" err="1"/>
              <a:t>cwyn</a:t>
            </a:r>
            <a:r>
              <a:rPr lang="en-US" sz="3200" dirty="0"/>
              <a:t> </a:t>
            </a:r>
            <a:r>
              <a:rPr lang="en-US" sz="3200" dirty="0" err="1"/>
              <a:t>ffurfiol</a:t>
            </a:r>
            <a:r>
              <a:rPr lang="en-US" sz="3200" dirty="0"/>
              <a:t>?</a:t>
            </a:r>
            <a:endParaRPr lang="en-GB" sz="3200" dirty="0"/>
          </a:p>
          <a:p>
            <a:pPr fontAlgn="base"/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US" sz="3200" dirty="0" err="1" smtClean="0"/>
              <a:t>Oes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US" sz="3200" dirty="0" smtClean="0"/>
              <a:t>Mae </a:t>
            </a:r>
            <a:r>
              <a:rPr lang="en-US" sz="3200" dirty="0" err="1"/>
              <a:t>hynny’n</a:t>
            </a:r>
            <a:r>
              <a:rPr lang="en-US" sz="3200" dirty="0"/>
              <a:t> </a:t>
            </a:r>
            <a:r>
              <a:rPr lang="en-US" sz="3200" dirty="0" err="1"/>
              <a:t>dibynnu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y math o </a:t>
            </a:r>
            <a:r>
              <a:rPr lang="en-US" sz="3200" dirty="0" err="1"/>
              <a:t>wahaniaethu</a:t>
            </a:r>
            <a:r>
              <a:rPr lang="en-US" sz="3200" dirty="0"/>
              <a:t> a </a:t>
            </a:r>
            <a:r>
              <a:rPr lang="en-US" sz="3200" dirty="0" err="1" smtClean="0"/>
              <a:t>ddigwyddodd</a:t>
            </a:r>
            <a:endParaRPr lang="en-GB" sz="3200" dirty="0"/>
          </a:p>
          <a:p>
            <a:pPr marL="457200" indent="-457200" fontAlgn="base">
              <a:buFont typeface="Wingdings" panose="05000000000000000000" pitchFamily="2" charset="2"/>
              <a:buChar char="q"/>
            </a:pPr>
            <a:r>
              <a:rPr lang="en-US" sz="3200" dirty="0" err="1" smtClean="0"/>
              <a:t>Nac</a:t>
            </a:r>
            <a:r>
              <a:rPr lang="en-US" sz="3200" dirty="0" smtClean="0"/>
              <a:t> </a:t>
            </a:r>
            <a:r>
              <a:rPr lang="en-US" sz="3200" dirty="0" err="1"/>
              <a:t>oes</a:t>
            </a:r>
            <a:r>
              <a:rPr lang="en-US" sz="3200" dirty="0"/>
              <a:t>, </a:t>
            </a:r>
            <a:r>
              <a:rPr lang="en-US" sz="3200" dirty="0" err="1"/>
              <a:t>fe</a:t>
            </a:r>
            <a:r>
              <a:rPr lang="en-US" sz="3200" dirty="0"/>
              <a:t> </a:t>
            </a:r>
            <a:r>
              <a:rPr lang="en-US" sz="3200" dirty="0" err="1"/>
              <a:t>allwch</a:t>
            </a:r>
            <a:r>
              <a:rPr lang="en-US" sz="3200" dirty="0"/>
              <a:t> chi </a:t>
            </a:r>
            <a:r>
              <a:rPr lang="en-US" sz="3200" dirty="0" err="1"/>
              <a:t>fynd</a:t>
            </a:r>
            <a:r>
              <a:rPr lang="en-US" sz="3200" dirty="0"/>
              <a:t> at y System </a:t>
            </a:r>
            <a:r>
              <a:rPr lang="en-US" sz="3200" dirty="0" err="1"/>
              <a:t>Gwahaniaethu</a:t>
            </a:r>
            <a:r>
              <a:rPr lang="en-US" sz="3200" dirty="0"/>
              <a:t> a </a:t>
            </a:r>
            <a:r>
              <a:rPr lang="en-US" sz="3200" dirty="0" err="1"/>
              <a:t>Chamdriniaeth</a:t>
            </a:r>
            <a:r>
              <a:rPr lang="en-US" sz="3200" dirty="0"/>
              <a:t> </a:t>
            </a:r>
            <a:r>
              <a:rPr lang="en-US" sz="3200" dirty="0" err="1"/>
              <a:t>hefyd</a:t>
            </a:r>
            <a:r>
              <a:rPr lang="en-US" sz="3200" dirty="0"/>
              <a:t>, </a:t>
            </a:r>
            <a:r>
              <a:rPr lang="en-US" sz="3200" dirty="0" err="1"/>
              <a:t>lle</a:t>
            </a:r>
            <a:r>
              <a:rPr lang="en-US" sz="3200" dirty="0"/>
              <a:t> </a:t>
            </a:r>
            <a:r>
              <a:rPr lang="en-US" sz="3200" dirty="0" err="1"/>
              <a:t>cewch</a:t>
            </a:r>
            <a:r>
              <a:rPr lang="en-US" sz="3200" dirty="0"/>
              <a:t> chi </a:t>
            </a:r>
            <a:r>
              <a:rPr lang="en-US" sz="3200" dirty="0" err="1"/>
              <a:t>gefnogaeth</a:t>
            </a:r>
            <a:r>
              <a:rPr lang="en-US" sz="3200" dirty="0"/>
              <a:t>,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cynnwys</a:t>
            </a:r>
            <a:r>
              <a:rPr lang="en-US" sz="3200" dirty="0"/>
              <a:t> o ran </a:t>
            </a:r>
            <a:r>
              <a:rPr lang="en-US" sz="3200" dirty="0" err="1"/>
              <a:t>gwneud</a:t>
            </a:r>
            <a:r>
              <a:rPr lang="en-US" sz="3200" dirty="0"/>
              <a:t> </a:t>
            </a:r>
            <a:r>
              <a:rPr lang="en-US" sz="3200" dirty="0" err="1"/>
              <a:t>cwyn</a:t>
            </a:r>
            <a:r>
              <a:rPr lang="en-US" sz="3200" dirty="0"/>
              <a:t> </a:t>
            </a:r>
            <a:r>
              <a:rPr lang="en-US" sz="3200" dirty="0" err="1"/>
              <a:t>ffurfiol</a:t>
            </a:r>
            <a:r>
              <a:rPr lang="en-US" sz="3200" dirty="0"/>
              <a:t> </a:t>
            </a:r>
            <a:r>
              <a:rPr lang="en-US" sz="3200" dirty="0" err="1"/>
              <a:t>os</a:t>
            </a:r>
            <a:r>
              <a:rPr lang="en-US" sz="3200" dirty="0"/>
              <a:t> </a:t>
            </a:r>
            <a:r>
              <a:rPr lang="en-US" sz="3200" dirty="0" err="1"/>
              <a:t>dewiswch</a:t>
            </a:r>
            <a:r>
              <a:rPr lang="en-US" sz="3200" dirty="0"/>
              <a:t> chi </a:t>
            </a:r>
            <a:r>
              <a:rPr lang="en-US" sz="3200" dirty="0" err="1"/>
              <a:t>wneud</a:t>
            </a:r>
            <a:r>
              <a:rPr lang="en-US" sz="3200" dirty="0"/>
              <a:t> </a:t>
            </a:r>
            <a:r>
              <a:rPr lang="en-US" sz="3200" dirty="0" err="1"/>
              <a:t>hynny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7223" y="71924"/>
            <a:ext cx="12113309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  <a:p>
            <a:r>
              <a:rPr lang="en-US" sz="3200" dirty="0"/>
              <a:t>Pa un </a:t>
            </a:r>
            <a:r>
              <a:rPr lang="en-US" sz="3200" dirty="0" err="1"/>
              <a:t>o’r</a:t>
            </a:r>
            <a:r>
              <a:rPr lang="en-US" sz="3200" dirty="0"/>
              <a:t> </a:t>
            </a:r>
            <a:r>
              <a:rPr lang="en-US" sz="3200" dirty="0" err="1"/>
              <a:t>canlynol</a:t>
            </a:r>
            <a:r>
              <a:rPr lang="en-US" sz="3200" dirty="0"/>
              <a:t> </a:t>
            </a:r>
            <a:r>
              <a:rPr lang="en-US" sz="3200" dirty="0" err="1"/>
              <a:t>allai</a:t>
            </a:r>
            <a:r>
              <a:rPr lang="en-US" sz="3200" dirty="0"/>
              <a:t> </a:t>
            </a:r>
            <a:r>
              <a:rPr lang="en-US" sz="3200" dirty="0" err="1"/>
              <a:t>fod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fantais</a:t>
            </a:r>
            <a:r>
              <a:rPr lang="en-US" sz="3200" dirty="0"/>
              <a:t> </a:t>
            </a:r>
            <a:r>
              <a:rPr lang="en-US" sz="3200" dirty="0" err="1"/>
              <a:t>bosibl</a:t>
            </a:r>
            <a:r>
              <a:rPr lang="en-US" sz="3200" dirty="0"/>
              <a:t> </a:t>
            </a:r>
            <a:r>
              <a:rPr lang="en-US" sz="3200" dirty="0" err="1"/>
              <a:t>oherwydd</a:t>
            </a:r>
            <a:r>
              <a:rPr lang="en-US" sz="3200" dirty="0"/>
              <a:t> </a:t>
            </a:r>
            <a:r>
              <a:rPr lang="en-US" sz="3200" dirty="0" err="1"/>
              <a:t>cwblhau</a:t>
            </a:r>
            <a:r>
              <a:rPr lang="en-US" sz="3200" dirty="0"/>
              <a:t> </a:t>
            </a:r>
            <a:r>
              <a:rPr lang="en-US" sz="3200" dirty="0" err="1"/>
              <a:t>Asesiad</a:t>
            </a:r>
            <a:r>
              <a:rPr lang="en-US" sz="3200" dirty="0"/>
              <a:t> </a:t>
            </a:r>
            <a:r>
              <a:rPr lang="en-US" sz="3200" dirty="0" err="1"/>
              <a:t>Effaith</a:t>
            </a:r>
            <a:r>
              <a:rPr lang="en-US" sz="3200" dirty="0"/>
              <a:t> o ran </a:t>
            </a:r>
            <a:r>
              <a:rPr lang="en-US" sz="3200" dirty="0" err="1"/>
              <a:t>Cydraddoldeb</a:t>
            </a:r>
            <a:r>
              <a:rPr lang="en-US" sz="3200" dirty="0"/>
              <a:t>?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Fe </a:t>
            </a:r>
            <a:r>
              <a:rPr lang="en-US" sz="3200" dirty="0" err="1"/>
              <a:t>fydd</a:t>
            </a:r>
            <a:r>
              <a:rPr lang="en-US" sz="3200" dirty="0"/>
              <a:t> </a:t>
            </a:r>
            <a:r>
              <a:rPr lang="en-US" sz="3200" dirty="0" err="1"/>
              <a:t>gennych</a:t>
            </a:r>
            <a:r>
              <a:rPr lang="en-US" sz="3200" dirty="0"/>
              <a:t> chi </a:t>
            </a:r>
            <a:r>
              <a:rPr lang="en-US" sz="3200" dirty="0" err="1"/>
              <a:t>fwy</a:t>
            </a:r>
            <a:r>
              <a:rPr lang="en-US" sz="3200" dirty="0"/>
              <a:t> o </a:t>
            </a:r>
            <a:r>
              <a:rPr lang="en-US" sz="3200" dirty="0" err="1"/>
              <a:t>allu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ddyranu</a:t>
            </a:r>
            <a:r>
              <a:rPr lang="en-US" sz="3200" dirty="0"/>
              <a:t> </a:t>
            </a:r>
            <a:r>
              <a:rPr lang="en-US" sz="3200" dirty="0" err="1"/>
              <a:t>adnoddau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briodol</a:t>
            </a:r>
            <a:r>
              <a:rPr lang="en-US" sz="3200" dirty="0"/>
              <a:t>, </a:t>
            </a:r>
            <a:r>
              <a:rPr lang="en-US" sz="3200" dirty="0" err="1"/>
              <a:t>megis</a:t>
            </a:r>
            <a:r>
              <a:rPr lang="en-US" sz="3200" dirty="0"/>
              <a:t> </a:t>
            </a:r>
            <a:r>
              <a:rPr lang="en-US" sz="3200" dirty="0" err="1"/>
              <a:t>amser</a:t>
            </a:r>
            <a:r>
              <a:rPr lang="en-US" sz="3200" dirty="0"/>
              <a:t> a </a:t>
            </a:r>
            <a:r>
              <a:rPr lang="en-US" sz="3200" dirty="0" err="1"/>
              <a:t>chyllid</a:t>
            </a:r>
            <a:r>
              <a:rPr lang="en-US" sz="3200" dirty="0"/>
              <a:t>,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gyrraedd</a:t>
            </a:r>
            <a:r>
              <a:rPr lang="en-US" sz="3200" dirty="0"/>
              <a:t> </a:t>
            </a:r>
            <a:r>
              <a:rPr lang="en-US" sz="3200" dirty="0" err="1"/>
              <a:t>amcanion</a:t>
            </a:r>
            <a:r>
              <a:rPr lang="en-US" sz="3200" dirty="0"/>
              <a:t> </a:t>
            </a:r>
            <a:r>
              <a:rPr lang="en-US" sz="3200" dirty="0" err="1"/>
              <a:t>eich</a:t>
            </a:r>
            <a:r>
              <a:rPr lang="en-US" sz="3200" dirty="0"/>
              <a:t> </a:t>
            </a:r>
            <a:r>
              <a:rPr lang="en-US" sz="3200" dirty="0" err="1"/>
              <a:t>prosiect</a:t>
            </a:r>
            <a:r>
              <a:rPr lang="en-US" sz="3200" dirty="0"/>
              <a:t> </a:t>
            </a:r>
            <a:r>
              <a:rPr lang="en-US" sz="3200" dirty="0" smtClean="0"/>
              <a:t>chi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Byddwch</a:t>
            </a:r>
            <a:r>
              <a:rPr lang="en-US" sz="3200" dirty="0" smtClean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sicrhau</a:t>
            </a:r>
            <a:r>
              <a:rPr lang="en-US" sz="3200" dirty="0"/>
              <a:t> </a:t>
            </a:r>
            <a:r>
              <a:rPr lang="en-US" sz="3200" dirty="0" err="1"/>
              <a:t>eich</a:t>
            </a:r>
            <a:r>
              <a:rPr lang="en-US" sz="3200" dirty="0"/>
              <a:t> bod </a:t>
            </a:r>
            <a:r>
              <a:rPr lang="en-US" sz="3200" dirty="0" err="1"/>
              <a:t>chi’n</a:t>
            </a:r>
            <a:r>
              <a:rPr lang="en-US" sz="3200" dirty="0"/>
              <a:t> </a:t>
            </a:r>
            <a:r>
              <a:rPr lang="en-US" sz="3200" dirty="0" err="1"/>
              <a:t>darparu</a:t>
            </a:r>
            <a:r>
              <a:rPr lang="en-US" sz="3200" dirty="0"/>
              <a:t> </a:t>
            </a:r>
            <a:r>
              <a:rPr lang="en-US" sz="3200" dirty="0" err="1"/>
              <a:t>ar</a:t>
            </a:r>
            <a:r>
              <a:rPr lang="en-US" sz="3200" dirty="0"/>
              <a:t> </a:t>
            </a:r>
            <a:r>
              <a:rPr lang="en-US" sz="3200" dirty="0" err="1"/>
              <a:t>gyfer</a:t>
            </a:r>
            <a:r>
              <a:rPr lang="en-US" sz="3200" dirty="0"/>
              <a:t> </a:t>
            </a:r>
            <a:r>
              <a:rPr lang="en-US" sz="3200" dirty="0" err="1"/>
              <a:t>anghenion</a:t>
            </a:r>
            <a:r>
              <a:rPr lang="en-US" sz="3200" dirty="0"/>
              <a:t> </a:t>
            </a:r>
            <a:r>
              <a:rPr lang="en-US" sz="3200" dirty="0" err="1" smtClean="0"/>
              <a:t>pawb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Byddwch</a:t>
            </a:r>
            <a:r>
              <a:rPr lang="en-US" sz="3200" dirty="0" smtClean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nodi</a:t>
            </a:r>
            <a:r>
              <a:rPr lang="en-US" sz="3200" dirty="0"/>
              <a:t> </a:t>
            </a:r>
            <a:r>
              <a:rPr lang="en-US" sz="3200" dirty="0" err="1"/>
              <a:t>newidiadau</a:t>
            </a:r>
            <a:r>
              <a:rPr lang="en-US" sz="3200" dirty="0"/>
              <a:t> y </a:t>
            </a:r>
            <a:r>
              <a:rPr lang="en-US" sz="3200" dirty="0" err="1"/>
              <a:t>bydd</a:t>
            </a:r>
            <a:r>
              <a:rPr lang="en-US" sz="3200" dirty="0"/>
              <a:t> </a:t>
            </a:r>
            <a:r>
              <a:rPr lang="en-US" sz="3200" dirty="0" err="1"/>
              <a:t>angen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chi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gwneud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sicrhau</a:t>
            </a:r>
            <a:r>
              <a:rPr lang="en-US" sz="3200" dirty="0"/>
              <a:t> </a:t>
            </a:r>
            <a:r>
              <a:rPr lang="en-US" sz="3200" dirty="0" err="1"/>
              <a:t>nad</a:t>
            </a:r>
            <a:r>
              <a:rPr lang="en-US" sz="3200" dirty="0"/>
              <a:t> </a:t>
            </a:r>
            <a:r>
              <a:rPr lang="en-US" sz="3200" dirty="0" err="1"/>
              <a:t>yw</a:t>
            </a:r>
            <a:r>
              <a:rPr lang="en-US" sz="3200" dirty="0"/>
              <a:t> </a:t>
            </a:r>
            <a:r>
              <a:rPr lang="en-US" sz="3200" dirty="0" err="1"/>
              <a:t>eich</a:t>
            </a:r>
            <a:r>
              <a:rPr lang="en-US" sz="3200" dirty="0"/>
              <a:t> </a:t>
            </a:r>
            <a:r>
              <a:rPr lang="en-US" sz="3200" dirty="0" err="1"/>
              <a:t>prosiect</a:t>
            </a:r>
            <a:r>
              <a:rPr lang="en-US" sz="3200" dirty="0"/>
              <a:t> chi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arwain</a:t>
            </a:r>
            <a:r>
              <a:rPr lang="en-US" sz="3200" dirty="0"/>
              <a:t> at </a:t>
            </a:r>
            <a:r>
              <a:rPr lang="en-US" sz="3200" dirty="0" err="1"/>
              <a:t>wahaniaethu</a:t>
            </a:r>
            <a:r>
              <a:rPr lang="en-US" sz="3200" dirty="0"/>
              <a:t> </a:t>
            </a:r>
            <a:r>
              <a:rPr lang="en-US" sz="3200" dirty="0" err="1"/>
              <a:t>anuniongyrchol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 smtClean="0"/>
              <a:t>anfwriadol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Byddwch</a:t>
            </a:r>
            <a:r>
              <a:rPr lang="en-US" sz="3200" dirty="0" smtClean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arddangos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bawb</a:t>
            </a:r>
            <a:r>
              <a:rPr lang="en-US" sz="3200" dirty="0"/>
              <a:t>, o </a:t>
            </a:r>
            <a:r>
              <a:rPr lang="en-US" sz="3200" dirty="0" err="1"/>
              <a:t>fewn</a:t>
            </a:r>
            <a:r>
              <a:rPr lang="en-US" sz="3200" dirty="0"/>
              <a:t> a </a:t>
            </a:r>
            <a:r>
              <a:rPr lang="en-US" sz="3200" dirty="0" err="1"/>
              <a:t>thu</a:t>
            </a:r>
            <a:r>
              <a:rPr lang="en-US" sz="3200" dirty="0"/>
              <a:t> </a:t>
            </a:r>
            <a:r>
              <a:rPr lang="en-US" sz="3200" dirty="0" err="1"/>
              <a:t>allan</a:t>
            </a:r>
            <a:r>
              <a:rPr lang="en-US" sz="3200" dirty="0"/>
              <a:t> </a:t>
            </a:r>
            <a:r>
              <a:rPr lang="en-US" sz="3200" dirty="0" err="1"/>
              <a:t>i’r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, </a:t>
            </a:r>
            <a:r>
              <a:rPr lang="en-US" sz="3200" dirty="0" err="1"/>
              <a:t>eich</a:t>
            </a:r>
            <a:r>
              <a:rPr lang="en-US" sz="3200" dirty="0"/>
              <a:t> bod chi o </a:t>
            </a:r>
            <a:r>
              <a:rPr lang="en-US" sz="3200" dirty="0" err="1"/>
              <a:t>ddifrif</a:t>
            </a:r>
            <a:r>
              <a:rPr lang="en-US" sz="3200" dirty="0"/>
              <a:t> </a:t>
            </a:r>
            <a:r>
              <a:rPr lang="en-US" sz="3200" dirty="0" err="1"/>
              <a:t>ynglŷn</a:t>
            </a:r>
            <a:r>
              <a:rPr lang="en-US" sz="3200" dirty="0"/>
              <a:t> â </a:t>
            </a:r>
            <a:r>
              <a:rPr lang="en-US" sz="3200" dirty="0" err="1"/>
              <a:t>chydraddoldeb</a:t>
            </a:r>
            <a:r>
              <a:rPr lang="en-US" sz="3200" dirty="0"/>
              <a:t> a </a:t>
            </a:r>
            <a:r>
              <a:rPr lang="en-US" sz="3200" dirty="0" err="1" smtClean="0"/>
              <a:t>chyfiawnder</a:t>
            </a:r>
            <a:r>
              <a:rPr lang="en-US" sz="3200" dirty="0" smtClean="0"/>
              <a:t>,</a:t>
            </a:r>
          </a:p>
          <a:p>
            <a:pPr lvl="1"/>
            <a:r>
              <a:rPr lang="en-US" sz="3200" dirty="0" err="1" smtClean="0"/>
              <a:t>yn</a:t>
            </a:r>
            <a:r>
              <a:rPr lang="en-US" sz="3200" dirty="0" smtClean="0"/>
              <a:t> </a:t>
            </a:r>
            <a:r>
              <a:rPr lang="en-US" sz="3200" dirty="0" err="1"/>
              <a:t>eich</a:t>
            </a:r>
            <a:r>
              <a:rPr lang="en-US" sz="3200" dirty="0"/>
              <a:t> </a:t>
            </a:r>
            <a:r>
              <a:rPr lang="en-US" sz="3200" dirty="0" err="1"/>
              <a:t>gweithredoedd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ogystal</a:t>
            </a:r>
            <a:r>
              <a:rPr lang="en-US" sz="3200" dirty="0"/>
              <a:t> </a:t>
            </a:r>
            <a:r>
              <a:rPr lang="en-US" sz="3200" dirty="0" err="1"/>
              <a:t>â’ch</a:t>
            </a:r>
            <a:r>
              <a:rPr lang="en-US" sz="3200" dirty="0"/>
              <a:t> </a:t>
            </a:r>
            <a:r>
              <a:rPr lang="en-US" sz="3200" dirty="0" err="1"/>
              <a:t>geiriau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513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224" y="230218"/>
            <a:ext cx="1174376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Cwis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uned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</a:t>
            </a:r>
          </a:p>
          <a:p>
            <a:pPr fontAlgn="base"/>
            <a:endParaRPr lang="en-US" b="1" dirty="0">
              <a:solidFill>
                <a:srgbClr val="3131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en-US" sz="3200" b="1" dirty="0" err="1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Cwestiwn</a:t>
            </a:r>
            <a:r>
              <a:rPr lang="en-US" sz="3200" b="1" dirty="0" smtClean="0">
                <a:solidFill>
                  <a:srgbClr val="3131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  <a:p>
            <a:pPr fontAlgn="base"/>
            <a:endParaRPr lang="en-US" b="1" dirty="0" smtClean="0">
              <a:solidFill>
                <a:srgbClr val="313131"/>
              </a:solidFill>
              <a:cs typeface="Arial" panose="020B0604020202020204" pitchFamily="34" charset="0"/>
            </a:endParaRPr>
          </a:p>
          <a:p>
            <a:r>
              <a:rPr lang="en-US" sz="3200" dirty="0"/>
              <a:t>Ai </a:t>
            </a:r>
            <a:r>
              <a:rPr lang="en-US" sz="3200" dirty="0" err="1"/>
              <a:t>holl</a:t>
            </a:r>
            <a:r>
              <a:rPr lang="en-US" sz="3200" dirty="0"/>
              <a:t> </a:t>
            </a:r>
            <a:r>
              <a:rPr lang="en-US" sz="3200" dirty="0" err="1"/>
              <a:t>ystyr</a:t>
            </a:r>
            <a:r>
              <a:rPr lang="en-US" sz="3200" dirty="0"/>
              <a:t> y </a:t>
            </a:r>
            <a:r>
              <a:rPr lang="en-US" sz="3200" dirty="0" err="1"/>
              <a:t>Strategaeth</a:t>
            </a:r>
            <a:r>
              <a:rPr lang="en-US" sz="3200" dirty="0"/>
              <a:t> </a:t>
            </a:r>
            <a:r>
              <a:rPr lang="en-US" sz="3200" dirty="0" err="1"/>
              <a:t>Cyfiawnder</a:t>
            </a:r>
            <a:r>
              <a:rPr lang="en-US" sz="3200" dirty="0"/>
              <a:t>, </a:t>
            </a:r>
            <a:r>
              <a:rPr lang="en-US" sz="3200" dirty="0" err="1"/>
              <a:t>Urddas</a:t>
            </a:r>
            <a:r>
              <a:rPr lang="en-US" sz="3200" dirty="0"/>
              <a:t> a </a:t>
            </a:r>
            <a:r>
              <a:rPr lang="en-US" sz="3200" dirty="0" err="1"/>
              <a:t>Chydlyniad</a:t>
            </a:r>
            <a:r>
              <a:rPr lang="en-US" sz="3200" dirty="0"/>
              <a:t> </a:t>
            </a:r>
            <a:r>
              <a:rPr lang="en-US" sz="3200" dirty="0" err="1"/>
              <a:t>yw</a:t>
            </a:r>
            <a:r>
              <a:rPr lang="en-US" sz="3200" dirty="0"/>
              <a:t> </a:t>
            </a:r>
            <a:r>
              <a:rPr lang="en-US" sz="3200" dirty="0" err="1"/>
              <a:t>cywiro</a:t>
            </a:r>
            <a:r>
              <a:rPr lang="en-US" sz="3200" dirty="0"/>
              <a:t> </a:t>
            </a:r>
            <a:r>
              <a:rPr lang="en-US" sz="3200" dirty="0" err="1"/>
              <a:t>problemau</a:t>
            </a:r>
            <a:r>
              <a:rPr lang="en-US" sz="3200" dirty="0"/>
              <a:t> o </a:t>
            </a:r>
            <a:r>
              <a:rPr lang="en-US" sz="3200" dirty="0" err="1"/>
              <a:t>fewn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?</a:t>
            </a:r>
            <a:endParaRPr lang="en-GB" sz="3200" dirty="0"/>
          </a:p>
          <a:p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/>
              <a:t>Ie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Wrth</a:t>
            </a:r>
            <a:r>
              <a:rPr lang="en-US" sz="3200" dirty="0" smtClean="0"/>
              <a:t> </a:t>
            </a:r>
            <a:r>
              <a:rPr lang="en-US" sz="3200" dirty="0" err="1"/>
              <a:t>gwrs</a:t>
            </a:r>
            <a:r>
              <a:rPr lang="en-US" sz="3200" dirty="0"/>
              <a:t>.  Mae </a:t>
            </a:r>
            <a:r>
              <a:rPr lang="en-US" sz="3200" dirty="0" err="1"/>
              <a:t>popeth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ddifrifol</a:t>
            </a:r>
            <a:r>
              <a:rPr lang="en-US" sz="3200" dirty="0"/>
              <a:t> ac </a:t>
            </a:r>
            <a:r>
              <a:rPr lang="en-US" sz="3200" dirty="0" err="1"/>
              <a:t>mae’n</a:t>
            </a:r>
            <a:r>
              <a:rPr lang="en-US" sz="3200" dirty="0"/>
              <a:t> </a:t>
            </a:r>
            <a:r>
              <a:rPr lang="en-US" sz="3200" dirty="0" err="1"/>
              <a:t>rhaid</a:t>
            </a:r>
            <a:r>
              <a:rPr lang="en-US" sz="3200" dirty="0"/>
              <a:t> </a:t>
            </a:r>
            <a:r>
              <a:rPr lang="en-US" sz="3200" dirty="0" err="1"/>
              <a:t>newid</a:t>
            </a:r>
            <a:r>
              <a:rPr lang="en-US" sz="3200" dirty="0"/>
              <a:t> </a:t>
            </a:r>
            <a:r>
              <a:rPr lang="en-US" sz="3200" dirty="0" err="1" smtClean="0"/>
              <a:t>nawr</a:t>
            </a:r>
            <a:endParaRPr lang="en-GB" sz="32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err="1" smtClean="0"/>
              <a:t>Nage</a:t>
            </a:r>
            <a:r>
              <a:rPr lang="en-US" sz="3200" dirty="0"/>
              <a:t>.  </a:t>
            </a:r>
            <a:r>
              <a:rPr lang="en-US" sz="3200" dirty="0" err="1"/>
              <a:t>Er</a:t>
            </a:r>
            <a:r>
              <a:rPr lang="en-US" sz="3200" dirty="0"/>
              <a:t> bod </a:t>
            </a:r>
            <a:r>
              <a:rPr lang="en-US" sz="3200" dirty="0" err="1"/>
              <a:t>elfennau</a:t>
            </a:r>
            <a:r>
              <a:rPr lang="en-US" sz="3200" dirty="0"/>
              <a:t> </a:t>
            </a:r>
            <a:r>
              <a:rPr lang="en-US" sz="3200" dirty="0" err="1"/>
              <a:t>o’r</a:t>
            </a:r>
            <a:r>
              <a:rPr lang="en-US" sz="3200" dirty="0"/>
              <a:t> </a:t>
            </a:r>
            <a:r>
              <a:rPr lang="en-US" sz="3200" dirty="0" err="1"/>
              <a:t>strategaeth</a:t>
            </a:r>
            <a:r>
              <a:rPr lang="en-US" sz="3200" dirty="0"/>
              <a:t> </a:t>
            </a:r>
            <a:r>
              <a:rPr lang="en-US" sz="3200" dirty="0" err="1"/>
              <a:t>wedi</a:t>
            </a:r>
            <a:r>
              <a:rPr lang="en-US" sz="3200" dirty="0"/>
              <a:t> </a:t>
            </a:r>
            <a:r>
              <a:rPr lang="en-US" sz="3200" dirty="0" err="1"/>
              <a:t>eu</a:t>
            </a:r>
            <a:r>
              <a:rPr lang="en-US" sz="3200" dirty="0"/>
              <a:t> </a:t>
            </a:r>
            <a:r>
              <a:rPr lang="en-US" sz="3200" dirty="0" err="1"/>
              <a:t>cyfeirio</a:t>
            </a:r>
            <a:r>
              <a:rPr lang="en-US" sz="3200" dirty="0"/>
              <a:t> at </a:t>
            </a:r>
            <a:r>
              <a:rPr lang="en-US" sz="3200" dirty="0" err="1"/>
              <a:t>nodi</a:t>
            </a:r>
            <a:r>
              <a:rPr lang="en-US" sz="3200" dirty="0"/>
              <a:t> a </a:t>
            </a:r>
            <a:r>
              <a:rPr lang="en-US" sz="3200" dirty="0" err="1"/>
              <a:t>chywiro</a:t>
            </a:r>
            <a:r>
              <a:rPr lang="en-US" sz="3200" dirty="0"/>
              <a:t> </a:t>
            </a:r>
            <a:r>
              <a:rPr lang="en-US" sz="3200" dirty="0" err="1"/>
              <a:t>problemau</a:t>
            </a:r>
            <a:r>
              <a:rPr lang="en-US" sz="3200" dirty="0"/>
              <a:t>, </a:t>
            </a:r>
            <a:r>
              <a:rPr lang="en-US" sz="3200" dirty="0" err="1"/>
              <a:t>mae’r</a:t>
            </a:r>
            <a:r>
              <a:rPr lang="en-US" sz="3200" dirty="0"/>
              <a:t> </a:t>
            </a:r>
            <a:r>
              <a:rPr lang="en-US" sz="3200" dirty="0" err="1"/>
              <a:t>cynllun</a:t>
            </a:r>
            <a:r>
              <a:rPr lang="en-US" sz="3200" dirty="0"/>
              <a:t> </a:t>
            </a:r>
            <a:r>
              <a:rPr lang="en-US" sz="3200" dirty="0" err="1"/>
              <a:t>Ategiadau</a:t>
            </a:r>
            <a:r>
              <a:rPr lang="en-US" sz="3200" dirty="0"/>
              <a:t> </a:t>
            </a:r>
            <a:r>
              <a:rPr lang="en-US" sz="3200" dirty="0" err="1"/>
              <a:t>yn</a:t>
            </a:r>
            <a:r>
              <a:rPr lang="en-US" sz="3200" dirty="0"/>
              <a:t> </a:t>
            </a:r>
            <a:r>
              <a:rPr lang="en-US" sz="3200" dirty="0" err="1"/>
              <a:t>ymwneud</a:t>
            </a:r>
            <a:r>
              <a:rPr lang="en-US" sz="3200" dirty="0"/>
              <a:t> ag </a:t>
            </a:r>
            <a:r>
              <a:rPr lang="en-US" sz="3200" dirty="0" err="1"/>
              <a:t>adnabod</a:t>
            </a:r>
            <a:r>
              <a:rPr lang="en-US" sz="3200" dirty="0"/>
              <a:t> a </a:t>
            </a:r>
            <a:r>
              <a:rPr lang="en-US" sz="3200" dirty="0" err="1"/>
              <a:t>dathlu</a:t>
            </a:r>
            <a:r>
              <a:rPr lang="en-US" sz="3200" dirty="0"/>
              <a:t> </a:t>
            </a:r>
            <a:r>
              <a:rPr lang="en-US" sz="3200" dirty="0" err="1"/>
              <a:t>profiadau</a:t>
            </a:r>
            <a:r>
              <a:rPr lang="en-US" sz="3200" dirty="0"/>
              <a:t> </a:t>
            </a:r>
            <a:r>
              <a:rPr lang="en-US" sz="3200" dirty="0" err="1"/>
              <a:t>cadarnhaol</a:t>
            </a:r>
            <a:r>
              <a:rPr lang="en-US" sz="3200" dirty="0"/>
              <a:t> o </a:t>
            </a:r>
            <a:r>
              <a:rPr lang="en-US" sz="3200" dirty="0" err="1"/>
              <a:t>fewn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eglwys</a:t>
            </a:r>
            <a:r>
              <a:rPr lang="en-US" sz="3200" dirty="0"/>
              <a:t>, a </a:t>
            </a:r>
            <a:r>
              <a:rPr lang="en-US" sz="3200" dirty="0" err="1"/>
              <a:t>helpu</a:t>
            </a:r>
            <a:r>
              <a:rPr lang="en-US" sz="3200" dirty="0"/>
              <a:t> </a:t>
            </a:r>
            <a:r>
              <a:rPr lang="en-US" sz="3200" dirty="0" err="1"/>
              <a:t>eraill</a:t>
            </a:r>
            <a:r>
              <a:rPr lang="en-US" sz="3200" dirty="0"/>
              <a:t> </a:t>
            </a:r>
            <a:r>
              <a:rPr lang="en-US" sz="3200" dirty="0" err="1"/>
              <a:t>i</a:t>
            </a:r>
            <a:r>
              <a:rPr lang="en-US" sz="3200" dirty="0"/>
              <a:t> </a:t>
            </a:r>
            <a:r>
              <a:rPr lang="en-US" sz="3200" dirty="0" err="1"/>
              <a:t>ddilyn</a:t>
            </a:r>
            <a:r>
              <a:rPr lang="en-US" sz="3200" dirty="0"/>
              <a:t> </a:t>
            </a:r>
            <a:r>
              <a:rPr lang="en-US" sz="3200" dirty="0" err="1"/>
              <a:t>yr</a:t>
            </a:r>
            <a:r>
              <a:rPr lang="en-US" sz="3200" dirty="0"/>
              <a:t> </a:t>
            </a:r>
            <a:r>
              <a:rPr lang="en-US" sz="3200" dirty="0" err="1"/>
              <a:t>esiamplau</a:t>
            </a:r>
            <a:r>
              <a:rPr lang="en-US" sz="3200" dirty="0"/>
              <a:t> </a:t>
            </a:r>
            <a:r>
              <a:rPr lang="en-US" sz="3200" dirty="0" err="1"/>
              <a:t>hynny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8616D7-692B-BD4E-AD50-C9081AB87FCD}"/>
              </a:ext>
            </a:extLst>
          </p:cNvPr>
          <p:cNvSpPr txBox="1"/>
          <p:nvPr/>
        </p:nvSpPr>
        <p:spPr>
          <a:xfrm>
            <a:off x="658812" y="839251"/>
            <a:ext cx="6523038" cy="50937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Strategaeth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Cyfiawnder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,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Urddas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a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Chydlyniad</a:t>
            </a:r>
            <a:endParaRPr lang="en-GB" sz="480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endParaRPr lang="en-GB" sz="3200" dirty="0">
              <a:solidFill>
                <a:schemeClr val="bg1">
                  <a:lumMod val="9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endParaRPr lang="en-GB" sz="48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Modiwl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6: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Cyfleoedd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ar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gyfer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Gweithredu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. Beth </a:t>
            </a:r>
            <a:r>
              <a:rPr lang="en-GB" sz="4800" dirty="0" err="1">
                <a:solidFill>
                  <a:schemeClr val="bg1"/>
                </a:solidFill>
                <a:latin typeface="Franklin Gothic Book" panose="020B0503020102020204" pitchFamily="34" charset="0"/>
              </a:rPr>
              <a:t>nesaf</a:t>
            </a:r>
            <a:r>
              <a:rPr lang="en-GB" sz="4800" dirty="0">
                <a:solidFill>
                  <a:schemeClr val="bg1"/>
                </a:solidFill>
                <a:latin typeface="Franklin Gothic Book" panose="020B05030201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506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ŵn o ffôn clyfar yn cynnwys y llythyren 'i' yng nghanol perthi.  I’r dde mae cartŵn o ddyn, sydd â swigen yn dangos yr hyn y mae’n ei feddwl sy’n cynnwys maes parcio cwestiynau.  Uwchlaw y mae coesau menyw yn eistedd ar y ffôn clyfar yn defnyddio gliniadur." title="Logo adnoddau dysgu"/>
          <p:cNvPicPr>
            <a:picLocks noChangeAspect="1"/>
          </p:cNvPicPr>
          <p:nvPr/>
        </p:nvPicPr>
        <p:blipFill rotWithShape="1">
          <a:blip r:embed="rId2"/>
          <a:srcRect l="6891" t="17860" r="10423" b="31062"/>
          <a:stretch/>
        </p:blipFill>
        <p:spPr>
          <a:xfrm>
            <a:off x="-2825" y="928048"/>
            <a:ext cx="12194825" cy="42373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41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224" y="335846"/>
            <a:ext cx="117437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Nod: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Rhoi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Gwybodaeth</a:t>
            </a:r>
            <a:r>
              <a:rPr lang="en-GB" sz="3200" b="1" dirty="0">
                <a:solidFill>
                  <a:schemeClr val="bg1"/>
                </a:solidFill>
              </a:rPr>
              <a:t> am </a:t>
            </a:r>
            <a:r>
              <a:rPr lang="en-GB" sz="3200" b="1" dirty="0" err="1">
                <a:solidFill>
                  <a:schemeClr val="bg1"/>
                </a:solidFill>
              </a:rPr>
              <a:t>Gydraddoldeb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 smtClean="0">
                <a:solidFill>
                  <a:schemeClr val="bg1"/>
                </a:solidFill>
              </a:rPr>
              <a:t>Chynhwysiant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wybod</a:t>
            </a:r>
            <a:r>
              <a:rPr lang="en-GB" sz="3200" dirty="0">
                <a:solidFill>
                  <a:schemeClr val="bg1"/>
                </a:solidFill>
              </a:rPr>
              <a:t> am </a:t>
            </a:r>
            <a:r>
              <a:rPr lang="en-GB" sz="3200" dirty="0" err="1">
                <a:solidFill>
                  <a:schemeClr val="bg1"/>
                </a:solidFill>
              </a:rPr>
              <a:t>ddarpariaethau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Deddf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 2010 (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gyfer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Cymru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Lloegr</a:t>
            </a:r>
            <a:r>
              <a:rPr lang="en-GB" sz="3200" dirty="0">
                <a:solidFill>
                  <a:schemeClr val="bg1"/>
                </a:solidFill>
              </a:rPr>
              <a:t>) o ran </a:t>
            </a:r>
            <a:r>
              <a:rPr lang="en-GB" sz="3200" dirty="0" err="1">
                <a:solidFill>
                  <a:schemeClr val="bg1"/>
                </a:solidFill>
              </a:rPr>
              <a:t>Priodoleddau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Gwarchodedig</a:t>
            </a:r>
            <a:r>
              <a:rPr lang="en-GB" sz="3200" dirty="0">
                <a:solidFill>
                  <a:schemeClr val="bg1"/>
                </a:solidFill>
              </a:rPr>
              <a:t> (a </a:t>
            </a:r>
            <a:r>
              <a:rPr lang="en-GB" sz="3200" dirty="0" err="1">
                <a:solidFill>
                  <a:schemeClr val="bg1"/>
                </a:solidFill>
              </a:rPr>
              <a:t>deddfwriaeth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ledled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gwledydd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Prydain</a:t>
            </a:r>
            <a:r>
              <a:rPr lang="en-GB" sz="3200" dirty="0">
                <a:solidFill>
                  <a:schemeClr val="bg1"/>
                </a:solidFill>
              </a:rPr>
              <a:t>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nodi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torcyfraith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ôl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Deddf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 2010 a </a:t>
            </a:r>
            <a:r>
              <a:rPr lang="en-GB" sz="3200" dirty="0" err="1">
                <a:solidFill>
                  <a:schemeClr val="bg1"/>
                </a:solidFill>
              </a:rPr>
              <a:t>deddfwriaeth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arall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cymhwyso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egwyddorion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unrhyw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sefyllfa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lle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gallai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pobl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hamddifadu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fyw’r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llawn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fewn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eglwys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7" y="195492"/>
            <a:ext cx="11477296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/>
              <a:t>Rydym</a:t>
            </a:r>
            <a:r>
              <a:rPr lang="en-GB" sz="3200" b="1" dirty="0"/>
              <a:t> </a:t>
            </a:r>
            <a:r>
              <a:rPr lang="en-GB" sz="3200" b="1" dirty="0" err="1"/>
              <a:t>ni’n</a:t>
            </a:r>
            <a:r>
              <a:rPr lang="en-GB" sz="3200" b="1" dirty="0"/>
              <a:t> </a:t>
            </a:r>
            <a:r>
              <a:rPr lang="en-GB" sz="3200" b="1" dirty="0" err="1"/>
              <a:t>eich</a:t>
            </a:r>
            <a:r>
              <a:rPr lang="en-GB" sz="3200" b="1" dirty="0"/>
              <a:t> </a:t>
            </a:r>
            <a:r>
              <a:rPr lang="en-GB" sz="3200" b="1" dirty="0" err="1"/>
              <a:t>gwahodd</a:t>
            </a:r>
            <a:r>
              <a:rPr lang="en-GB" sz="3200" b="1" dirty="0"/>
              <a:t> chi </a:t>
            </a:r>
            <a:r>
              <a:rPr lang="en-GB" sz="3200" b="1" dirty="0" err="1"/>
              <a:t>i</a:t>
            </a:r>
            <a:r>
              <a:rPr lang="en-GB" sz="3200" b="1" dirty="0"/>
              <a:t> </a:t>
            </a:r>
            <a:r>
              <a:rPr lang="en-GB" sz="3200" b="1" dirty="0" err="1"/>
              <a:t>aros</a:t>
            </a:r>
            <a:r>
              <a:rPr lang="en-GB" sz="3200" b="1" dirty="0"/>
              <a:t> a </a:t>
            </a:r>
            <a:r>
              <a:rPr lang="en-GB" sz="3200" b="1" dirty="0" err="1"/>
              <a:t>gweddïo</a:t>
            </a:r>
            <a:r>
              <a:rPr lang="en-GB" sz="3200" b="1" dirty="0" smtClean="0"/>
              <a:t>:</a:t>
            </a:r>
          </a:p>
          <a:p>
            <a:pPr fontAlgn="base"/>
            <a:endParaRPr lang="en-GB" sz="2800" dirty="0"/>
          </a:p>
          <a:p>
            <a:r>
              <a:rPr lang="en-GB" sz="3200" b="1" dirty="0" err="1">
                <a:solidFill>
                  <a:srgbClr val="002060"/>
                </a:solidFill>
              </a:rPr>
              <a:t>Dduw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gwahodd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pobl</a:t>
            </a:r>
            <a:r>
              <a:rPr lang="en-GB" sz="3200" b="1" dirty="0">
                <a:solidFill>
                  <a:srgbClr val="002060"/>
                </a:solidFill>
              </a:rPr>
              <a:t>,</a:t>
            </a:r>
          </a:p>
          <a:p>
            <a:r>
              <a:rPr lang="en-GB" sz="3200" b="1" dirty="0" err="1">
                <a:solidFill>
                  <a:srgbClr val="7030A0"/>
                </a:solidFill>
              </a:rPr>
              <a:t>helpa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weld bod </a:t>
            </a:r>
            <a:r>
              <a:rPr lang="en-GB" sz="3200" b="1" dirty="0" err="1">
                <a:solidFill>
                  <a:srgbClr val="7030A0"/>
                </a:solidFill>
              </a:rPr>
              <a:t>gan</a:t>
            </a:r>
            <a:r>
              <a:rPr lang="en-GB" sz="3200" b="1" dirty="0">
                <a:solidFill>
                  <a:srgbClr val="7030A0"/>
                </a:solidFill>
              </a:rPr>
              <a:t> bob </a:t>
            </a:r>
            <a:r>
              <a:rPr lang="en-GB" sz="3200" b="1" dirty="0" err="1">
                <a:solidFill>
                  <a:srgbClr val="7030A0"/>
                </a:solidFill>
              </a:rPr>
              <a:t>unigolyn</a:t>
            </a:r>
            <a:r>
              <a:rPr lang="en-GB" sz="3200" b="1" dirty="0">
                <a:solidFill>
                  <a:srgbClr val="7030A0"/>
                </a:solidFill>
              </a:rPr>
              <a:t> le </a:t>
            </a:r>
            <a:r>
              <a:rPr lang="en-GB" sz="3200" b="1" dirty="0" err="1">
                <a:solidFill>
                  <a:srgbClr val="7030A0"/>
                </a:solidFill>
              </a:rPr>
              <a:t>yn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bresenoldeb</a:t>
            </a:r>
            <a:r>
              <a:rPr lang="en-GB" sz="3200" b="1" dirty="0">
                <a:solidFill>
                  <a:srgbClr val="7030A0"/>
                </a:solidFill>
              </a:rPr>
              <a:t> di.</a:t>
            </a:r>
          </a:p>
          <a:p>
            <a:r>
              <a:rPr lang="en-GB" sz="3200" b="1" dirty="0" err="1">
                <a:solidFill>
                  <a:srgbClr val="002060"/>
                </a:solidFill>
              </a:rPr>
              <a:t>Maddau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pan </a:t>
            </a:r>
            <a:r>
              <a:rPr lang="en-GB" sz="3200" b="1" dirty="0" err="1">
                <a:solidFill>
                  <a:srgbClr val="002060"/>
                </a:solidFill>
              </a:rPr>
              <a:t>fyddwn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ceisio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cyfyngu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cyfeillgarwch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i’r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rhai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debyg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o ran </a:t>
            </a:r>
            <a:r>
              <a:rPr lang="en-GB" sz="3200" b="1" dirty="0" err="1">
                <a:solidFill>
                  <a:srgbClr val="002060"/>
                </a:solidFill>
              </a:rPr>
              <a:t>eu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golwg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eu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hymddygiad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a’u</a:t>
            </a:r>
            <a:r>
              <a:rPr lang="en-GB" sz="3200" b="1" dirty="0">
                <a:solidFill>
                  <a:srgbClr val="002060"/>
                </a:solidFill>
              </a:rPr>
              <a:t> cred.</a:t>
            </a:r>
          </a:p>
          <a:p>
            <a:r>
              <a:rPr lang="en-GB" sz="3200" b="1" dirty="0" err="1">
                <a:solidFill>
                  <a:srgbClr val="7030A0"/>
                </a:solidFill>
              </a:rPr>
              <a:t>Trwy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Ysbryd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Glân</a:t>
            </a:r>
            <a:r>
              <a:rPr lang="en-GB" sz="3200" b="1" dirty="0">
                <a:solidFill>
                  <a:srgbClr val="7030A0"/>
                </a:solidFill>
              </a:rPr>
              <a:t> a </a:t>
            </a:r>
            <a:r>
              <a:rPr lang="en-GB" sz="3200" b="1" dirty="0" err="1">
                <a:solidFill>
                  <a:srgbClr val="7030A0"/>
                </a:solidFill>
              </a:rPr>
              <a:t>thrawsnewidiol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symud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ni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oddi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wrth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allgáu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gynhwysiant</a:t>
            </a:r>
            <a:r>
              <a:rPr lang="en-GB" sz="3200" b="1" dirty="0">
                <a:solidFill>
                  <a:srgbClr val="7030A0"/>
                </a:solidFill>
              </a:rPr>
              <a:t>, </a:t>
            </a:r>
            <a:r>
              <a:rPr lang="en-GB" sz="3200" b="1" dirty="0" err="1">
                <a:solidFill>
                  <a:srgbClr val="7030A0"/>
                </a:solidFill>
              </a:rPr>
              <a:t>oddi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wrth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godi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muriau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adeiladu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pontydd</a:t>
            </a:r>
            <a:r>
              <a:rPr lang="en-GB" sz="3200" b="1" dirty="0">
                <a:solidFill>
                  <a:srgbClr val="7030A0"/>
                </a:solidFill>
              </a:rPr>
              <a:t>, o </a:t>
            </a:r>
            <a:r>
              <a:rPr lang="en-GB" sz="3200" b="1" dirty="0" err="1">
                <a:solidFill>
                  <a:srgbClr val="7030A0"/>
                </a:solidFill>
              </a:rPr>
              <a:t>ddifaterwch</a:t>
            </a:r>
            <a:r>
              <a:rPr lang="en-GB" sz="3200" b="1" dirty="0">
                <a:solidFill>
                  <a:srgbClr val="7030A0"/>
                </a:solidFill>
              </a:rPr>
              <a:t> at </a:t>
            </a:r>
            <a:r>
              <a:rPr lang="en-GB" sz="3200" b="1" dirty="0" err="1">
                <a:solidFill>
                  <a:srgbClr val="7030A0"/>
                </a:solidFill>
              </a:rPr>
              <a:t>gariad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hollgynhwysol</a:t>
            </a:r>
            <a:r>
              <a:rPr lang="en-GB" sz="3200" b="1" dirty="0" smtClean="0">
                <a:solidFill>
                  <a:srgbClr val="7030A0"/>
                </a:solidFill>
              </a:rPr>
              <a:t>.</a:t>
            </a:r>
          </a:p>
          <a:p>
            <a:r>
              <a:rPr lang="en-GB" sz="3200" b="1" dirty="0" err="1" smtClean="0">
                <a:solidFill>
                  <a:srgbClr val="002060"/>
                </a:solidFill>
              </a:rPr>
              <a:t>Yn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enw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Iesu</a:t>
            </a:r>
            <a:r>
              <a:rPr lang="en-GB" sz="3200" b="1" dirty="0">
                <a:solidFill>
                  <a:srgbClr val="002060"/>
                </a:solidFill>
              </a:rPr>
              <a:t> Grist,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Gwaredwr</a:t>
            </a:r>
            <a:r>
              <a:rPr lang="en-GB" sz="3200" b="1" dirty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32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Amen.</a:t>
            </a:r>
          </a:p>
          <a:p>
            <a:pPr fontAlgn="base"/>
            <a:r>
              <a:rPr lang="en-US" sz="3200" dirty="0" smtClean="0">
                <a:cs typeface="Arial" panose="020B0604020202020204" pitchFamily="34" charset="0"/>
              </a:rPr>
              <a:t>									Sonia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3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ylchoedd a thrionglau,  mewn gwahanol siapiau a lliwiau" title="Logo Cyfiawnder, Urddas a Chydlyniad">
            <a:extLst>
              <a:ext uri="{FF2B5EF4-FFF2-40B4-BE49-F238E27FC236}">
                <a16:creationId xmlns:a16="http://schemas.microsoft.com/office/drawing/2014/main" id="{400AFF57-F7DB-0548-BC1B-5304ECCC8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223" y="1414299"/>
            <a:ext cx="4807964" cy="4029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456376"/>
            <a:ext cx="59397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/>
              <a:t>?</a:t>
            </a:r>
          </a:p>
          <a:p>
            <a:pPr algn="ctr"/>
            <a:r>
              <a:rPr lang="en-US" sz="8800" b="1" dirty="0" err="1" smtClean="0"/>
              <a:t>Maes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Parcio</a:t>
            </a:r>
            <a:r>
              <a:rPr lang="en-US" sz="8800" b="1" dirty="0" smtClean="0"/>
              <a:t> </a:t>
            </a:r>
            <a:r>
              <a:rPr lang="en-US" sz="8800" b="1" dirty="0" err="1" smtClean="0"/>
              <a:t>Cwestiynau</a:t>
            </a:r>
            <a:endParaRPr lang="en-GB" sz="8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9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227" y="0"/>
            <a:ext cx="1147729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3200" b="1" dirty="0" err="1" smtClean="0"/>
              <a:t>Gweddi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i</a:t>
            </a:r>
            <a:r>
              <a:rPr lang="en-GB" sz="3200" b="1" dirty="0" smtClean="0"/>
              <a:t> </a:t>
            </a:r>
            <a:r>
              <a:rPr lang="en-GB" sz="3200" b="1" dirty="0" err="1" smtClean="0"/>
              <a:t>gloi</a:t>
            </a:r>
            <a:r>
              <a:rPr lang="en-GB" sz="3200" b="1" dirty="0" smtClean="0"/>
              <a:t>:</a:t>
            </a:r>
          </a:p>
          <a:p>
            <a:pPr fontAlgn="base"/>
            <a:endParaRPr lang="en-GB" sz="2800" dirty="0"/>
          </a:p>
          <a:p>
            <a:pPr algn="just" fontAlgn="base"/>
            <a:r>
              <a:rPr lang="en-GB" sz="3200" b="1" dirty="0" err="1">
                <a:solidFill>
                  <a:srgbClr val="002060"/>
                </a:solidFill>
              </a:rPr>
              <a:t>Dduw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pob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haelioni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deyrnas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ddiderfyn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mae’r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holl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greadigaeth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ymlochesu</a:t>
            </a:r>
            <a:r>
              <a:rPr lang="en-GB" sz="3200" b="1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3200" b="1" dirty="0" err="1" smtClean="0">
                <a:solidFill>
                  <a:srgbClr val="7030A0"/>
                </a:solidFill>
              </a:rPr>
              <a:t>Diolchwn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ti</a:t>
            </a:r>
            <a:r>
              <a:rPr lang="en-GB" sz="3200" b="1" dirty="0">
                <a:solidFill>
                  <a:srgbClr val="7030A0"/>
                </a:solidFill>
              </a:rPr>
              <a:t> am </a:t>
            </a:r>
            <a:r>
              <a:rPr lang="en-GB" sz="3200" b="1" dirty="0" err="1">
                <a:solidFill>
                  <a:srgbClr val="7030A0"/>
                </a:solidFill>
              </a:rPr>
              <a:t>wahoddiad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diamod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i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fod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yn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rhan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o’th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gorff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smtClean="0">
                <a:solidFill>
                  <a:srgbClr val="7030A0"/>
                </a:solidFill>
              </a:rPr>
              <a:t>di.</a:t>
            </a:r>
          </a:p>
          <a:p>
            <a:pPr algn="just" fontAlgn="base"/>
            <a:r>
              <a:rPr lang="en-GB" sz="3200" b="1" dirty="0" err="1" smtClean="0">
                <a:solidFill>
                  <a:srgbClr val="002060"/>
                </a:solidFill>
              </a:rPr>
              <a:t>Helpa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sylwi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ar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rhai</a:t>
            </a:r>
            <a:r>
              <a:rPr lang="en-GB" sz="3200" b="1" dirty="0">
                <a:solidFill>
                  <a:srgbClr val="002060"/>
                </a:solidFill>
              </a:rPr>
              <a:t> y </a:t>
            </a:r>
            <a:r>
              <a:rPr lang="en-GB" sz="3200" b="1" dirty="0" err="1">
                <a:solidFill>
                  <a:srgbClr val="002060"/>
                </a:solidFill>
              </a:rPr>
              <a:t>mae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lleisiau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nhw’n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rhy</a:t>
            </a:r>
            <a:r>
              <a:rPr lang="en-GB" sz="3200" b="1" dirty="0">
                <a:solidFill>
                  <a:srgbClr val="002060"/>
                </a:solidFill>
              </a:rPr>
              <a:t> wan </a:t>
            </a:r>
            <a:r>
              <a:rPr lang="en-GB" sz="3200" b="1" dirty="0" err="1">
                <a:solidFill>
                  <a:srgbClr val="002060"/>
                </a:solidFill>
              </a:rPr>
              <a:t>i’w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clywed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a’r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rhai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byw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mewn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cornelau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anghofi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edig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byd</a:t>
            </a:r>
            <a:r>
              <a:rPr lang="en-GB" sz="3200" b="1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3200" b="1" dirty="0" err="1" smtClean="0">
                <a:solidFill>
                  <a:srgbClr val="7030A0"/>
                </a:solidFill>
              </a:rPr>
              <a:t>Gweddïwn</a:t>
            </a:r>
            <a:r>
              <a:rPr lang="en-GB" sz="3200" b="1" dirty="0" smtClean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dros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bawb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sy’n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cael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eu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hallgáu</a:t>
            </a:r>
            <a:r>
              <a:rPr lang="en-GB" sz="3200" b="1" dirty="0">
                <a:solidFill>
                  <a:srgbClr val="7030A0"/>
                </a:solidFill>
              </a:rPr>
              <a:t> o </a:t>
            </a:r>
            <a:r>
              <a:rPr lang="en-GB" sz="3200" b="1" dirty="0" err="1">
                <a:solidFill>
                  <a:srgbClr val="7030A0"/>
                </a:solidFill>
              </a:rPr>
              <a:t>gyfoeth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>
                <a:solidFill>
                  <a:srgbClr val="7030A0"/>
                </a:solidFill>
              </a:rPr>
              <a:t>dy</a:t>
            </a:r>
            <a:r>
              <a:rPr lang="en-GB" sz="3200" b="1" dirty="0">
                <a:solidFill>
                  <a:srgbClr val="7030A0"/>
                </a:solidFill>
              </a:rPr>
              <a:t> </a:t>
            </a:r>
            <a:r>
              <a:rPr lang="en-GB" sz="3200" b="1" dirty="0" err="1" smtClean="0">
                <a:solidFill>
                  <a:srgbClr val="7030A0"/>
                </a:solidFill>
              </a:rPr>
              <a:t>greadigaeth</a:t>
            </a:r>
            <a:r>
              <a:rPr lang="en-GB" sz="3200" b="1" dirty="0" smtClean="0">
                <a:solidFill>
                  <a:srgbClr val="7030A0"/>
                </a:solidFill>
              </a:rPr>
              <a:t>.</a:t>
            </a:r>
          </a:p>
          <a:p>
            <a:pPr algn="just" fontAlgn="base"/>
            <a:r>
              <a:rPr lang="en-GB" sz="3200" b="1" dirty="0" err="1" smtClean="0">
                <a:solidFill>
                  <a:srgbClr val="002060"/>
                </a:solidFill>
              </a:rPr>
              <a:t>Helpa</a:t>
            </a:r>
            <a:r>
              <a:rPr lang="en-GB" sz="3200" b="1" dirty="0" smtClean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ni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i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ddilyn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ymsymudiad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dy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Lân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Ysbryd</a:t>
            </a:r>
            <a:r>
              <a:rPr lang="en-GB" sz="3200" b="1" dirty="0">
                <a:solidFill>
                  <a:srgbClr val="002060"/>
                </a:solidFill>
              </a:rPr>
              <a:t>, </a:t>
            </a:r>
            <a:r>
              <a:rPr lang="en-GB" sz="3200" b="1" dirty="0" err="1">
                <a:solidFill>
                  <a:srgbClr val="002060"/>
                </a:solidFill>
              </a:rPr>
              <a:t>sy’n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ymestyn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yn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dragwyddol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hyd</a:t>
            </a:r>
            <a:r>
              <a:rPr lang="en-GB" sz="3200" b="1" dirty="0">
                <a:solidFill>
                  <a:srgbClr val="002060"/>
                </a:solidFill>
              </a:rPr>
              <a:t> at </a:t>
            </a:r>
            <a:r>
              <a:rPr lang="en-GB" sz="3200" b="1" dirty="0" err="1">
                <a:solidFill>
                  <a:srgbClr val="002060"/>
                </a:solidFill>
              </a:rPr>
              <a:t>ymylon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ein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bywydau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a’n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>
                <a:solidFill>
                  <a:srgbClr val="002060"/>
                </a:solidFill>
              </a:rPr>
              <a:t>cymunedau</a:t>
            </a:r>
            <a:r>
              <a:rPr lang="en-GB" sz="3200" b="1" dirty="0">
                <a:solidFill>
                  <a:srgbClr val="002060"/>
                </a:solidFill>
              </a:rPr>
              <a:t> </a:t>
            </a:r>
            <a:r>
              <a:rPr lang="en-GB" sz="3200" b="1" dirty="0" err="1" smtClean="0">
                <a:solidFill>
                  <a:srgbClr val="002060"/>
                </a:solidFill>
              </a:rPr>
              <a:t>ni</a:t>
            </a:r>
            <a:r>
              <a:rPr lang="en-GB" sz="3200" b="1" dirty="0" smtClean="0">
                <a:solidFill>
                  <a:srgbClr val="002060"/>
                </a:solidFill>
              </a:rPr>
              <a:t>.</a:t>
            </a:r>
          </a:p>
          <a:p>
            <a:pPr algn="just" fontAlgn="base"/>
            <a:r>
              <a:rPr lang="en-GB" sz="3200" b="1" dirty="0" smtClean="0">
                <a:solidFill>
                  <a:srgbClr val="7030A0"/>
                </a:solidFill>
              </a:rPr>
              <a:t>Amen.</a:t>
            </a:r>
          </a:p>
          <a:p>
            <a:pPr algn="just" fontAlgn="base"/>
            <a:r>
              <a:rPr lang="en-US" sz="3200" b="1" dirty="0" smtClean="0">
                <a:cs typeface="Arial" panose="020B0604020202020204" pitchFamily="34" charset="0"/>
              </a:rPr>
              <a:t>	</a:t>
            </a:r>
            <a:r>
              <a:rPr lang="en-US" sz="3200" dirty="0" smtClean="0">
                <a:cs typeface="Arial" panose="020B0604020202020204" pitchFamily="34" charset="0"/>
              </a:rPr>
              <a:t>							Paul</a:t>
            </a:r>
            <a:endParaRPr lang="en-GB" sz="3200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5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708835A-55E7-4B43-9196-409C42A34B17}"/>
              </a:ext>
            </a:extLst>
          </p:cNvPr>
          <p:cNvSpPr txBox="1"/>
          <p:nvPr/>
        </p:nvSpPr>
        <p:spPr>
          <a:xfrm>
            <a:off x="658811" y="6236537"/>
            <a:ext cx="10874375" cy="6068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Registered charity no. 1132208</a:t>
            </a:r>
          </a:p>
          <a:p>
            <a:pPr algn="ctr">
              <a:lnSpc>
                <a:spcPct val="150000"/>
              </a:lnSpc>
            </a:pPr>
            <a:r>
              <a:rPr lang="en-GB" sz="1400" dirty="0">
                <a:solidFill>
                  <a:schemeClr val="bg1"/>
                </a:solidFill>
                <a:latin typeface="Franklin Gothic Book" panose="020B0503020102020204" pitchFamily="34" charset="0"/>
              </a:rPr>
              <a:t>© Trustees for Methodist Church Purposes 2022</a:t>
            </a:r>
          </a:p>
        </p:txBody>
      </p:sp>
      <p:pic>
        <p:nvPicPr>
          <p:cNvPr id="2" name="Picture 1" descr="Cylchoedd a thrionglau,  mewn gwahanol siapiau a lliwiau&#10;Cylchoedd a thrionglau, mewn gwahanol siapiau a lliwiau, gyda’r gair &quot;Cyfiawnder&quot; mewn oren, y gair &quot;Urddas&quot; mewn gwyrdd a’r gair &quot;Cydlyniad&quot; mewn pinc.&#10;" title="Logo Cyfiawnder, Urddas a Chydlynia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603" y="336996"/>
            <a:ext cx="6251734" cy="47354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204" y="5141109"/>
            <a:ext cx="4172532" cy="103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0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335846"/>
            <a:ext cx="117437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Nod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 smtClean="0">
                <a:solidFill>
                  <a:schemeClr val="bg1"/>
                </a:solidFill>
              </a:rPr>
              <a:t>Hunanymwybyddiaeth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3200" b="1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sut</a:t>
            </a:r>
            <a:r>
              <a:rPr lang="en-GB" sz="3200" dirty="0">
                <a:solidFill>
                  <a:schemeClr val="bg1"/>
                </a:solidFill>
              </a:rPr>
              <a:t> y gall y </a:t>
            </a:r>
            <a:r>
              <a:rPr lang="en-GB" sz="3200" dirty="0" err="1">
                <a:solidFill>
                  <a:schemeClr val="bg1"/>
                </a:solidFill>
              </a:rPr>
              <a:t>ffordd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ydym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gwneud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ein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gwaith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effeithio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brofiad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eraill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gwrando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eraill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heb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farn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ddeall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angen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ni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gyd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ddatblygu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ein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dealltwriaeth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faterion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rhan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o’n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datblygiad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parhaus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0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224" y="335846"/>
            <a:ext cx="117437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Nod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Paratoi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ar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gyfer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dysgu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parhaus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pellach</a:t>
            </a:r>
            <a:r>
              <a:rPr lang="en-GB" sz="3200" b="1" dirty="0">
                <a:solidFill>
                  <a:schemeClr val="bg1"/>
                </a:solidFill>
              </a:rPr>
              <a:t> y </a:t>
            </a:r>
            <a:r>
              <a:rPr lang="en-GB" sz="3200" b="1" dirty="0" err="1">
                <a:solidFill>
                  <a:schemeClr val="bg1"/>
                </a:solidFill>
              </a:rPr>
              <a:t>tu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hwnt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i’r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uned</a:t>
            </a:r>
            <a:r>
              <a:rPr lang="en-GB" sz="3200" b="1" dirty="0">
                <a:solidFill>
                  <a:schemeClr val="bg1"/>
                </a:solidFill>
              </a:rPr>
              <a:t> Sylfaen </a:t>
            </a:r>
            <a:r>
              <a:rPr lang="en-GB" sz="3200" b="1" dirty="0" err="1">
                <a:solidFill>
                  <a:schemeClr val="bg1"/>
                </a:solidFill>
              </a:rPr>
              <a:t>Cydraddoldeb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 smtClean="0">
                <a:solidFill>
                  <a:schemeClr val="bg1"/>
                </a:solidFill>
              </a:rPr>
              <a:t>Chynhwysiant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32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parhau</a:t>
            </a:r>
            <a:r>
              <a:rPr lang="en-GB" sz="3200" dirty="0">
                <a:solidFill>
                  <a:schemeClr val="bg1"/>
                </a:solidFill>
              </a:rPr>
              <a:t> â </a:t>
            </a:r>
            <a:r>
              <a:rPr lang="en-GB" sz="3200" dirty="0" err="1">
                <a:solidFill>
                  <a:schemeClr val="bg1"/>
                </a:solidFill>
              </a:rPr>
              <a:t>datblygiad</a:t>
            </a:r>
            <a:r>
              <a:rPr lang="en-GB" sz="3200" dirty="0">
                <a:solidFill>
                  <a:schemeClr val="bg1"/>
                </a:solidFill>
              </a:rPr>
              <a:t> o ran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drwy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ddysgu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hunangyfeiriedig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wybod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sut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gafael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ddarparwyr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allanol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darllen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deunydd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hyfforddiant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proffesiynol</a:t>
            </a:r>
            <a:r>
              <a:rPr lang="en-GB" sz="3200" dirty="0">
                <a:solidFill>
                  <a:schemeClr val="bg1"/>
                </a:solidFill>
              </a:rPr>
              <a:t> o </a:t>
            </a:r>
            <a:r>
              <a:rPr lang="en-GB" sz="3200" dirty="0" err="1">
                <a:solidFill>
                  <a:schemeClr val="bg1"/>
                </a:solidFill>
              </a:rPr>
              <a:t>ffynonellau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allanol</a:t>
            </a:r>
            <a:r>
              <a:rPr lang="en-GB" sz="3200" dirty="0">
                <a:solidFill>
                  <a:schemeClr val="bg1"/>
                </a:solidFill>
              </a:rPr>
              <a:t>, a </a:t>
            </a:r>
            <a:r>
              <a:rPr lang="en-GB" sz="3200" dirty="0" err="1">
                <a:solidFill>
                  <a:schemeClr val="bg1"/>
                </a:solidFill>
              </a:rPr>
              <a:t>dysgu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ohono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gan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aros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ffyddlon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i’r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efengyl</a:t>
            </a:r>
            <a:endParaRPr lang="en-GB" sz="320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97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2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5735972"/>
            <a:ext cx="2743200" cy="112202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7224" y="145346"/>
            <a:ext cx="11994776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Nod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r>
              <a:rPr lang="en-GB" sz="3200" b="1" dirty="0" err="1">
                <a:solidFill>
                  <a:schemeClr val="bg1"/>
                </a:solidFill>
              </a:rPr>
              <a:t>Rhoi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gwybodaeth</a:t>
            </a:r>
            <a:r>
              <a:rPr lang="en-GB" sz="3200" b="1" dirty="0">
                <a:solidFill>
                  <a:schemeClr val="bg1"/>
                </a:solidFill>
              </a:rPr>
              <a:t> am </a:t>
            </a:r>
            <a:r>
              <a:rPr lang="en-GB" sz="3200" b="1" dirty="0" err="1">
                <a:solidFill>
                  <a:schemeClr val="bg1"/>
                </a:solidFill>
              </a:rPr>
              <a:t>Gyfiawnder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Urddas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>
                <a:solidFill>
                  <a:schemeClr val="bg1"/>
                </a:solidFill>
              </a:rPr>
              <a:t>Chydlyniad</a:t>
            </a:r>
            <a:r>
              <a:rPr lang="en-GB" sz="3200" b="1" dirty="0">
                <a:solidFill>
                  <a:schemeClr val="bg1"/>
                </a:solidFill>
              </a:rPr>
              <a:t>: </a:t>
            </a:r>
            <a:r>
              <a:rPr lang="en-GB" sz="3200" b="1" dirty="0" err="1">
                <a:solidFill>
                  <a:schemeClr val="bg1"/>
                </a:solidFill>
              </a:rPr>
              <a:t>ymagwedd</a:t>
            </a:r>
            <a:r>
              <a:rPr lang="en-GB" sz="3200" b="1" dirty="0">
                <a:solidFill>
                  <a:schemeClr val="bg1"/>
                </a:solidFill>
              </a:rPr>
              <a:t> </a:t>
            </a:r>
            <a:r>
              <a:rPr lang="en-GB" sz="3200" b="1" dirty="0" err="1">
                <a:solidFill>
                  <a:schemeClr val="bg1"/>
                </a:solidFill>
              </a:rPr>
              <a:t>Fethodistaidd</a:t>
            </a:r>
            <a:r>
              <a:rPr lang="en-GB" sz="3200" b="1" dirty="0">
                <a:solidFill>
                  <a:schemeClr val="bg1"/>
                </a:solidFill>
              </a:rPr>
              <a:t> at </a:t>
            </a:r>
            <a:r>
              <a:rPr lang="en-GB" sz="3200" b="1" dirty="0" err="1">
                <a:solidFill>
                  <a:schemeClr val="bg1"/>
                </a:solidFill>
              </a:rPr>
              <a:t>Gydraddoldeb</a:t>
            </a:r>
            <a:r>
              <a:rPr lang="en-GB" sz="3200" b="1" dirty="0">
                <a:solidFill>
                  <a:schemeClr val="bg1"/>
                </a:solidFill>
              </a:rPr>
              <a:t>, </a:t>
            </a:r>
            <a:r>
              <a:rPr lang="en-GB" sz="3200" b="1" dirty="0" err="1">
                <a:solidFill>
                  <a:schemeClr val="bg1"/>
                </a:solidFill>
              </a:rPr>
              <a:t>Amrywiaeth</a:t>
            </a:r>
            <a:r>
              <a:rPr lang="en-GB" sz="3200" b="1" dirty="0">
                <a:solidFill>
                  <a:schemeClr val="bg1"/>
                </a:solidFill>
              </a:rPr>
              <a:t> a </a:t>
            </a:r>
            <a:r>
              <a:rPr lang="en-GB" sz="3200" b="1" dirty="0" err="1" smtClean="0">
                <a:solidFill>
                  <a:schemeClr val="bg1"/>
                </a:solidFill>
              </a:rPr>
              <a:t>Chynhwysiant</a:t>
            </a:r>
            <a:endParaRPr lang="en-GB" sz="3200" b="1" dirty="0" smtClean="0">
              <a:solidFill>
                <a:schemeClr val="bg1"/>
              </a:solidFill>
            </a:endParaRP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US" sz="3200" dirty="0" err="1">
                <a:solidFill>
                  <a:schemeClr val="bg1"/>
                </a:solidFill>
              </a:rPr>
              <a:t>Amcanion</a:t>
            </a:r>
            <a:r>
              <a:rPr lang="en-US" sz="3200" dirty="0">
                <a:solidFill>
                  <a:schemeClr val="bg1"/>
                </a:solidFill>
              </a:rPr>
              <a:t>: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Rhoi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gwybodaeth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dealltwriaeth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ynglŷn</a:t>
            </a:r>
            <a:r>
              <a:rPr lang="en-GB" sz="3200" dirty="0">
                <a:solidFill>
                  <a:schemeClr val="bg1"/>
                </a:solidFill>
              </a:rPr>
              <a:t> â </a:t>
            </a:r>
            <a:r>
              <a:rPr lang="en-GB" sz="3200" dirty="0" err="1">
                <a:solidFill>
                  <a:schemeClr val="bg1"/>
                </a:solidFill>
              </a:rPr>
              <a:t>chynnwys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sylfaenol</a:t>
            </a:r>
            <a:r>
              <a:rPr lang="en-GB" sz="3200" dirty="0">
                <a:solidFill>
                  <a:schemeClr val="bg1"/>
                </a:solidFill>
              </a:rPr>
              <a:t> y </a:t>
            </a:r>
            <a:r>
              <a:rPr lang="en-GB" sz="3200" dirty="0" err="1">
                <a:solidFill>
                  <a:schemeClr val="bg1"/>
                </a:solidFill>
              </a:rPr>
              <a:t>Strategaeth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Cyfiawnder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Urddas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Chydlyniad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Rhoi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gwybodaeth</a:t>
            </a:r>
            <a:r>
              <a:rPr lang="en-GB" sz="3200" dirty="0">
                <a:solidFill>
                  <a:schemeClr val="bg1"/>
                </a:solidFill>
              </a:rPr>
              <a:t> am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offer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sicrhau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gweithrediad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Cydraddoldeb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Amrywiaeth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Chynhwysiant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gaiff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cynwys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y </a:t>
            </a:r>
            <a:r>
              <a:rPr lang="en-GB" sz="3200" dirty="0" err="1" smtClean="0">
                <a:solidFill>
                  <a:schemeClr val="bg1"/>
                </a:solidFill>
              </a:rPr>
              <a:t>strategaeth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schemeClr val="bg1"/>
                </a:solidFill>
              </a:rPr>
              <a:t>Cydnabod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>
                <a:solidFill>
                  <a:schemeClr val="bg1"/>
                </a:solidFill>
              </a:rPr>
              <a:t>y </a:t>
            </a:r>
            <a:r>
              <a:rPr lang="en-GB" sz="3200" dirty="0" err="1">
                <a:solidFill>
                  <a:schemeClr val="bg1"/>
                </a:solidFill>
              </a:rPr>
              <a:t>disgwyliad</a:t>
            </a:r>
            <a:r>
              <a:rPr lang="en-GB" sz="3200" dirty="0">
                <a:solidFill>
                  <a:schemeClr val="bg1"/>
                </a:solidFill>
              </a:rPr>
              <a:t> y </a:t>
            </a:r>
            <a:r>
              <a:rPr lang="en-GB" sz="3200" dirty="0" err="1">
                <a:solidFill>
                  <a:schemeClr val="bg1"/>
                </a:solidFill>
              </a:rPr>
              <a:t>bydd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Cyfiawnder</a:t>
            </a:r>
            <a:r>
              <a:rPr lang="en-GB" sz="3200" dirty="0">
                <a:solidFill>
                  <a:schemeClr val="bg1"/>
                </a:solidFill>
              </a:rPr>
              <a:t>, </a:t>
            </a:r>
            <a:r>
              <a:rPr lang="en-GB" sz="3200" dirty="0" err="1">
                <a:solidFill>
                  <a:schemeClr val="bg1"/>
                </a:solidFill>
              </a:rPr>
              <a:t>Urddas</a:t>
            </a:r>
            <a:r>
              <a:rPr lang="en-GB" sz="3200" dirty="0">
                <a:solidFill>
                  <a:schemeClr val="bg1"/>
                </a:solidFill>
              </a:rPr>
              <a:t> a </a:t>
            </a:r>
            <a:r>
              <a:rPr lang="en-GB" sz="3200" dirty="0" err="1">
                <a:solidFill>
                  <a:schemeClr val="bg1"/>
                </a:solidFill>
              </a:rPr>
              <a:t>Chydlyniad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Canllaw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Ddefnyddwyr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cael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ddefnyddio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ledled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yr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Eglwys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Fethodistaidd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ym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Mhrydain</a:t>
            </a:r>
            <a:endParaRPr lang="en-GB" sz="3200" dirty="0">
              <a:solidFill>
                <a:schemeClr val="bg1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dirty="0" err="1">
                <a:solidFill>
                  <a:schemeClr val="bg1"/>
                </a:solidFill>
              </a:rPr>
              <a:t>Dod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i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allu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defnyddio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offeryn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Asesiad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Effaith</a:t>
            </a:r>
            <a:endParaRPr lang="en-GB" sz="3200" dirty="0">
              <a:solidFill>
                <a:schemeClr val="bg1"/>
              </a:solidFill>
            </a:endParaRPr>
          </a:p>
          <a:p>
            <a:pPr lvl="1"/>
            <a:r>
              <a:rPr lang="en-GB" sz="3200" dirty="0" err="1" smtClean="0">
                <a:solidFill>
                  <a:schemeClr val="bg1"/>
                </a:solidFill>
              </a:rPr>
              <a:t>Cydraddoldeb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yr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Eglwys</a:t>
            </a:r>
            <a:r>
              <a:rPr lang="en-GB" sz="3200" dirty="0" smtClean="0">
                <a:solidFill>
                  <a:schemeClr val="bg1"/>
                </a:solidFill>
              </a:rPr>
              <a:t> </a:t>
            </a:r>
            <a:r>
              <a:rPr lang="en-GB" sz="3200" dirty="0" err="1" smtClean="0">
                <a:solidFill>
                  <a:schemeClr val="bg1"/>
                </a:solidFill>
              </a:rPr>
              <a:t>Fethodistaidd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03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B5DFB2F69BF49AA08446B61BBB32E" ma:contentTypeVersion="10" ma:contentTypeDescription="Create a new document." ma:contentTypeScope="" ma:versionID="bd8815fe202156a7c9c4d5213109b32e">
  <xsd:schema xmlns:xsd="http://www.w3.org/2001/XMLSchema" xmlns:xs="http://www.w3.org/2001/XMLSchema" xmlns:p="http://schemas.microsoft.com/office/2006/metadata/properties" xmlns:ns2="459a9095-f91f-46ba-9a27-c1fcb6f4bf3b" xmlns:ns3="fd0855a9-e9c3-4f9e-8ac1-c3013bdb0e25" targetNamespace="http://schemas.microsoft.com/office/2006/metadata/properties" ma:root="true" ma:fieldsID="de74e6429be8fe5201f2dc10979b85ff" ns2:_="" ns3:_="">
    <xsd:import namespace="459a9095-f91f-46ba-9a27-c1fcb6f4bf3b"/>
    <xsd:import namespace="fd0855a9-e9c3-4f9e-8ac1-c3013bdb0e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a9095-f91f-46ba-9a27-c1fcb6f4bf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0855a9-e9c3-4f9e-8ac1-c3013bdb0e2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D484C6E-7BDE-4CD3-BFEA-2EE4B51F6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59a9095-f91f-46ba-9a27-c1fcb6f4bf3b"/>
    <ds:schemaRef ds:uri="fd0855a9-e9c3-4f9e-8ac1-c3013bdb0e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505B87-1747-4EB2-9670-EED17639C2EA}">
  <ds:schemaRefs>
    <ds:schemaRef ds:uri="http://purl.org/dc/elements/1.1/"/>
    <ds:schemaRef ds:uri="http://schemas.microsoft.com/office/2006/metadata/properties"/>
    <ds:schemaRef ds:uri="fd0855a9-e9c3-4f9e-8ac1-c3013bdb0e25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459a9095-f91f-46ba-9a27-c1fcb6f4bf3b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E153F18-148B-4E44-98DD-4BBD525B69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11911</TotalTime>
  <Words>2329</Words>
  <Application>Microsoft Office PowerPoint</Application>
  <PresentationFormat>Widescreen</PresentationFormat>
  <Paragraphs>244</Paragraphs>
  <Slides>63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73" baseType="lpstr">
      <vt:lpstr>Arial</vt:lpstr>
      <vt:lpstr>Calibri</vt:lpstr>
      <vt:lpstr>Calibri Light</vt:lpstr>
      <vt:lpstr>Comic Sans MS</vt:lpstr>
      <vt:lpstr>Franklin Gothic Book</vt:lpstr>
      <vt:lpstr>Helvetica</vt:lpstr>
      <vt:lpstr>Open Sans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Ernest James</dc:creator>
  <cp:keywords/>
  <dc:description/>
  <cp:lastModifiedBy>Stuart Watkin</cp:lastModifiedBy>
  <cp:revision>190</cp:revision>
  <dcterms:created xsi:type="dcterms:W3CDTF">2022-02-09T16:32:44Z</dcterms:created>
  <dcterms:modified xsi:type="dcterms:W3CDTF">2023-07-10T16:45:11Z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0x010100108B5DFB2F69BF49AA08446B61BBB32E</vt:lpwstr>
  </property>
</Properties>
</file>