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304" r:id="rId6"/>
    <p:sldId id="269" r:id="rId7"/>
    <p:sldId id="267" r:id="rId8"/>
    <p:sldId id="330" r:id="rId9"/>
    <p:sldId id="331" r:id="rId10"/>
    <p:sldId id="332" r:id="rId11"/>
    <p:sldId id="333" r:id="rId12"/>
    <p:sldId id="334" r:id="rId13"/>
    <p:sldId id="274" r:id="rId14"/>
    <p:sldId id="305" r:id="rId15"/>
    <p:sldId id="275" r:id="rId16"/>
    <p:sldId id="276" r:id="rId17"/>
    <p:sldId id="277" r:id="rId18"/>
    <p:sldId id="278" r:id="rId19"/>
    <p:sldId id="279" r:id="rId20"/>
    <p:sldId id="284" r:id="rId21"/>
    <p:sldId id="306" r:id="rId22"/>
    <p:sldId id="280" r:id="rId23"/>
    <p:sldId id="282" r:id="rId24"/>
    <p:sldId id="283" r:id="rId25"/>
    <p:sldId id="300" r:id="rId26"/>
    <p:sldId id="301" r:id="rId27"/>
    <p:sldId id="303" r:id="rId28"/>
    <p:sldId id="307" r:id="rId29"/>
    <p:sldId id="302" r:id="rId30"/>
    <p:sldId id="308" r:id="rId31"/>
    <p:sldId id="297" r:id="rId32"/>
    <p:sldId id="298" r:id="rId33"/>
    <p:sldId id="299" r:id="rId34"/>
    <p:sldId id="294" r:id="rId35"/>
    <p:sldId id="295" r:id="rId36"/>
    <p:sldId id="296" r:id="rId37"/>
    <p:sldId id="291" r:id="rId38"/>
    <p:sldId id="309" r:id="rId39"/>
    <p:sldId id="293" r:id="rId40"/>
    <p:sldId id="288" r:id="rId41"/>
    <p:sldId id="289" r:id="rId42"/>
    <p:sldId id="290" r:id="rId43"/>
    <p:sldId id="285" r:id="rId44"/>
    <p:sldId id="286" r:id="rId45"/>
    <p:sldId id="287" r:id="rId46"/>
    <p:sldId id="310" r:id="rId47"/>
    <p:sldId id="327" r:id="rId48"/>
    <p:sldId id="271" r:id="rId49"/>
    <p:sldId id="311" r:id="rId50"/>
    <p:sldId id="312" r:id="rId51"/>
    <p:sldId id="314" r:id="rId52"/>
    <p:sldId id="315" r:id="rId53"/>
    <p:sldId id="316" r:id="rId54"/>
    <p:sldId id="317" r:id="rId55"/>
    <p:sldId id="318" r:id="rId56"/>
    <p:sldId id="321" r:id="rId57"/>
    <p:sldId id="322" r:id="rId58"/>
    <p:sldId id="323" r:id="rId59"/>
    <p:sldId id="325" r:id="rId60"/>
    <p:sldId id="326" r:id="rId61"/>
    <p:sldId id="328" r:id="rId62"/>
    <p:sldId id="319" r:id="rId63"/>
    <p:sldId id="335" r:id="rId64"/>
    <p:sldId id="329" r:id="rId65"/>
    <p:sldId id="336" r:id="rId66"/>
    <p:sldId id="260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1" userDrawn="1">
          <p15:clr>
            <a:srgbClr val="A4A3A4"/>
          </p15:clr>
        </p15:guide>
        <p15:guide id="4" pos="5449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D"/>
    <a:srgbClr val="CFCFCF"/>
    <a:srgbClr val="E189D3"/>
    <a:srgbClr val="142543"/>
    <a:srgbClr val="0B1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2" autoAdjust="0"/>
    <p:restoredTop sz="94674"/>
  </p:normalViewPr>
  <p:slideViewPr>
    <p:cSldViewPr snapToGrid="0" snapToObjects="1" showGuides="1">
      <p:cViewPr varScale="1">
        <p:scale>
          <a:sx n="67" d="100"/>
          <a:sy n="67" d="100"/>
        </p:scale>
        <p:origin x="72" y="1038"/>
      </p:cViewPr>
      <p:guideLst>
        <p:guide orient="horz" pos="2160"/>
        <p:guide pos="2880"/>
        <p:guide pos="311"/>
        <p:guide pos="5449"/>
        <p:guide orient="horz" pos="323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5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1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4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0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ocial-justice-warrior?utm_source=unsplash&amp;utm_medium=referral&amp;utm_content=creditCopyText" TargetMode="External"/><Relationship Id="rId2" Type="http://schemas.openxmlformats.org/officeDocument/2006/relationships/hyperlink" Target="https://unsplash.com/es/@nate_dumlao?utm_source=unsplash&amp;utm_medium=referral&amp;utm_content=creditCopyTex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reading-bible?utm_source=unsplash&amp;utm_medium=referral&amp;utm_content=creditCopyText" TargetMode="External"/><Relationship Id="rId2" Type="http://schemas.openxmlformats.org/officeDocument/2006/relationships/hyperlink" Target="https://unsplash.com/@aaronburden?utm_source=unsplash&amp;utm_medium=referral&amp;utm_content=creditCopyTex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awcnz62_inf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zRwt25M5nGw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embed/C95R7oJQWec?autoplay=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BEhsS8mKYeM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reading-bible?utm_source=unsplash&amp;utm_medium=referral&amp;utm_content=creditCopyText" TargetMode="External"/><Relationship Id="rId2" Type="http://schemas.openxmlformats.org/officeDocument/2006/relationships/hyperlink" Target="https://unsplash.com/@aaronburden?utm_source=unsplash&amp;utm_medium=referral&amp;utm_content=creditCopyTex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/SExJ9od-0zQ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hNS_D-pw8y4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ymraeg.global.bible/bible/c62e545929550be7-02/1JN.4" TargetMode="External"/><Relationship Id="rId2" Type="http://schemas.openxmlformats.org/officeDocument/2006/relationships/hyperlink" Target="https://www.biblegateway.com/passage/?search=1+john+4%3A16-21&amp;version=NRS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pBYp8Ke8YmU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QlnM-YAKV0M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uIuBp5yiwVs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XhCT69ihbJY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8PrXhdL3hrI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KTjMYGgN35k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jBOz9w_wbzs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FQuPj3F8xp4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7" y="1917975"/>
            <a:ext cx="3605973" cy="3022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494110" y="390322"/>
            <a:ext cx="5849540" cy="6065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450"/>
              </a:spcAft>
            </a:pPr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Cydraddoldeb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Amrywiaeth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Chynhwysiant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4843"/>
            <a:ext cx="932973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b="1" dirty="0" err="1"/>
              <a:t>Rydym</a:t>
            </a:r>
            <a:r>
              <a:rPr lang="en-GB" sz="2400" b="1" dirty="0"/>
              <a:t> </a:t>
            </a:r>
            <a:r>
              <a:rPr lang="en-GB" sz="2400" b="1" dirty="0" err="1"/>
              <a:t>ni’n</a:t>
            </a:r>
            <a:r>
              <a:rPr lang="en-GB" sz="2400" b="1" dirty="0"/>
              <a:t> </a:t>
            </a:r>
            <a:r>
              <a:rPr lang="en-GB" sz="2400" b="1" dirty="0" err="1"/>
              <a:t>eich</a:t>
            </a:r>
            <a:r>
              <a:rPr lang="en-GB" sz="2400" b="1" dirty="0"/>
              <a:t> </a:t>
            </a:r>
            <a:r>
              <a:rPr lang="en-GB" sz="2400" b="1" dirty="0" err="1"/>
              <a:t>gwahodd</a:t>
            </a:r>
            <a:r>
              <a:rPr lang="en-GB" sz="2400" b="1" dirty="0"/>
              <a:t> chi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weddïo</a:t>
            </a:r>
            <a:r>
              <a:rPr lang="en-GB" sz="2400" b="1" dirty="0"/>
              <a:t>:</a:t>
            </a:r>
          </a:p>
          <a:p>
            <a:pPr fontAlgn="base"/>
            <a:endParaRPr lang="en-GB" sz="2400" dirty="0"/>
          </a:p>
          <a:p>
            <a:pPr fontAlgn="base"/>
            <a:r>
              <a:rPr lang="en-GB" sz="2400" b="1" dirty="0" err="1">
                <a:solidFill>
                  <a:srgbClr val="002060"/>
                </a:solidFill>
              </a:rPr>
              <a:t>Dduw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rydym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dod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atat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</a:t>
            </a:r>
            <a:r>
              <a:rPr lang="en-GB" sz="2400" b="1" dirty="0">
                <a:solidFill>
                  <a:srgbClr val="002060"/>
                </a:solidFill>
              </a:rPr>
              <a:t> ac </a:t>
            </a:r>
            <a:r>
              <a:rPr lang="en-GB" sz="2400" b="1" dirty="0" err="1">
                <a:solidFill>
                  <a:srgbClr val="002060"/>
                </a:solidFill>
              </a:rPr>
              <a:t>rwyt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ein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croesawu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</a:t>
            </a:r>
            <a:r>
              <a:rPr lang="en-GB" sz="2400" b="1" dirty="0">
                <a:solidFill>
                  <a:srgbClr val="002060"/>
                </a:solidFill>
              </a:rPr>
              <a:t>. Mae </a:t>
            </a:r>
            <a:r>
              <a:rPr lang="en-GB" sz="2400" b="1" dirty="0" err="1">
                <a:solidFill>
                  <a:srgbClr val="002060"/>
                </a:solidFill>
              </a:rPr>
              <a:t>rhai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ohonom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flinedig</a:t>
            </a:r>
            <a:r>
              <a:rPr lang="en-GB" sz="2400" b="1" dirty="0">
                <a:solidFill>
                  <a:srgbClr val="002060"/>
                </a:solidFill>
              </a:rPr>
              <a:t> ac </a:t>
            </a:r>
            <a:r>
              <a:rPr lang="en-GB" sz="2400" b="1" dirty="0" err="1">
                <a:solidFill>
                  <a:srgbClr val="002060"/>
                </a:solidFill>
              </a:rPr>
              <a:t>eraill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llawn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egni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>
                <a:solidFill>
                  <a:srgbClr val="7030A0"/>
                </a:solidFill>
              </a:rPr>
              <a:t>Mae </a:t>
            </a:r>
            <a:r>
              <a:rPr lang="en-GB" sz="2400" b="1" dirty="0" err="1">
                <a:solidFill>
                  <a:srgbClr val="7030A0"/>
                </a:solidFill>
              </a:rPr>
              <a:t>dy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gariad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yn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ein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cynnal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ni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gyd</a:t>
            </a:r>
            <a:r>
              <a:rPr lang="en-GB" sz="24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GB" sz="2400" b="1" dirty="0" err="1">
                <a:solidFill>
                  <a:srgbClr val="002060"/>
                </a:solidFill>
              </a:rPr>
              <a:t>Dduw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rydym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dod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atat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</a:t>
            </a:r>
            <a:r>
              <a:rPr lang="en-GB" sz="2400" b="1" dirty="0">
                <a:solidFill>
                  <a:srgbClr val="002060"/>
                </a:solidFill>
              </a:rPr>
              <a:t> ac </a:t>
            </a:r>
            <a:r>
              <a:rPr lang="en-GB" sz="2400" b="1" dirty="0" err="1">
                <a:solidFill>
                  <a:srgbClr val="002060"/>
                </a:solidFill>
              </a:rPr>
              <a:t>rwyt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ein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croesawu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</a:t>
            </a:r>
            <a:r>
              <a:rPr lang="en-GB" sz="2400" b="1" dirty="0">
                <a:solidFill>
                  <a:srgbClr val="002060"/>
                </a:solidFill>
              </a:rPr>
              <a:t>. Mae </a:t>
            </a:r>
            <a:r>
              <a:rPr lang="en-GB" sz="2400" b="1" dirty="0" err="1">
                <a:solidFill>
                  <a:srgbClr val="002060"/>
                </a:solidFill>
              </a:rPr>
              <a:t>gan</a:t>
            </a:r>
            <a:r>
              <a:rPr lang="en-GB" sz="2400" b="1" dirty="0">
                <a:solidFill>
                  <a:srgbClr val="002060"/>
                </a:solidFill>
              </a:rPr>
              <a:t> rai </a:t>
            </a:r>
            <a:r>
              <a:rPr lang="en-GB" sz="2400" b="1" dirty="0" err="1">
                <a:solidFill>
                  <a:srgbClr val="002060"/>
                </a:solidFill>
              </a:rPr>
              <a:t>ohonom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amheuon</a:t>
            </a:r>
            <a:r>
              <a:rPr lang="en-GB" sz="2400" b="1" dirty="0">
                <a:solidFill>
                  <a:srgbClr val="002060"/>
                </a:solidFill>
              </a:rPr>
              <a:t>, ac </a:t>
            </a:r>
            <a:r>
              <a:rPr lang="en-GB" sz="2400" b="1" dirty="0" err="1">
                <a:solidFill>
                  <a:srgbClr val="002060"/>
                </a:solidFill>
              </a:rPr>
              <a:t>eraill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llawn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sicrwydd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>
                <a:solidFill>
                  <a:srgbClr val="7030A0"/>
                </a:solidFill>
              </a:rPr>
              <a:t>Mae </a:t>
            </a:r>
            <a:r>
              <a:rPr lang="en-GB" sz="2400" b="1" dirty="0" err="1">
                <a:solidFill>
                  <a:srgbClr val="7030A0"/>
                </a:solidFill>
              </a:rPr>
              <a:t>dy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gariad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yn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ein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hysbrydoli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ni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gyd</a:t>
            </a:r>
            <a:r>
              <a:rPr lang="en-GB" sz="24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GB" sz="2400" b="1" dirty="0" err="1">
                <a:solidFill>
                  <a:srgbClr val="002060"/>
                </a:solidFill>
              </a:rPr>
              <a:t>Dduw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rydym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dod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atat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</a:t>
            </a:r>
            <a:r>
              <a:rPr lang="en-GB" sz="2400" b="1" dirty="0">
                <a:solidFill>
                  <a:srgbClr val="002060"/>
                </a:solidFill>
              </a:rPr>
              <a:t> ac </a:t>
            </a:r>
            <a:r>
              <a:rPr lang="en-GB" sz="2400" b="1" dirty="0" err="1">
                <a:solidFill>
                  <a:srgbClr val="002060"/>
                </a:solidFill>
              </a:rPr>
              <a:t>rwyt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ein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hysbrydoli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</a:t>
            </a:r>
            <a:r>
              <a:rPr lang="en-GB" sz="2400" b="1" dirty="0">
                <a:solidFill>
                  <a:srgbClr val="002060"/>
                </a:solidFill>
              </a:rPr>
              <a:t>. Mae </a:t>
            </a:r>
            <a:r>
              <a:rPr lang="en-GB" sz="2400" b="1" dirty="0" err="1">
                <a:solidFill>
                  <a:srgbClr val="002060"/>
                </a:solidFill>
              </a:rPr>
              <a:t>rhai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ohonom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dawel</a:t>
            </a:r>
            <a:r>
              <a:rPr lang="en-GB" sz="2400" b="1" dirty="0">
                <a:solidFill>
                  <a:srgbClr val="002060"/>
                </a:solidFill>
              </a:rPr>
              <a:t>, ac </a:t>
            </a:r>
            <a:r>
              <a:rPr lang="en-GB" sz="2400" b="1" dirty="0" err="1">
                <a:solidFill>
                  <a:srgbClr val="002060"/>
                </a:solidFill>
              </a:rPr>
              <a:t>eraill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ysu</a:t>
            </a:r>
            <a:r>
              <a:rPr lang="en-GB" sz="2400" b="1" dirty="0">
                <a:solidFill>
                  <a:srgbClr val="002060"/>
                </a:solidFill>
              </a:rPr>
              <a:t> â </a:t>
            </a:r>
            <a:r>
              <a:rPr lang="en-GB" sz="2400" b="1" dirty="0" err="1">
                <a:solidFill>
                  <a:srgbClr val="002060"/>
                </a:solidFill>
              </a:rPr>
              <a:t>phryder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>
                <a:solidFill>
                  <a:srgbClr val="7030A0"/>
                </a:solidFill>
              </a:rPr>
              <a:t>Mae </a:t>
            </a:r>
            <a:r>
              <a:rPr lang="en-GB" sz="2400" b="1" dirty="0" err="1">
                <a:solidFill>
                  <a:srgbClr val="7030A0"/>
                </a:solidFill>
              </a:rPr>
              <a:t>dy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gariad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yn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ein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tawelu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ni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gyd</a:t>
            </a:r>
            <a:r>
              <a:rPr lang="en-GB" sz="24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GB" sz="2400" b="1" dirty="0" err="1">
                <a:solidFill>
                  <a:srgbClr val="002060"/>
                </a:solidFill>
              </a:rPr>
              <a:t>Dduw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rydym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dod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atat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</a:t>
            </a:r>
            <a:r>
              <a:rPr lang="en-GB" sz="2400" b="1" dirty="0">
                <a:solidFill>
                  <a:srgbClr val="002060"/>
                </a:solidFill>
              </a:rPr>
              <a:t> ac </a:t>
            </a:r>
            <a:r>
              <a:rPr lang="en-GB" sz="2400" b="1" dirty="0" err="1">
                <a:solidFill>
                  <a:srgbClr val="002060"/>
                </a:solidFill>
              </a:rPr>
              <a:t>rwyt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ein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croesawu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</a:t>
            </a:r>
            <a:r>
              <a:rPr lang="en-GB" sz="2400" b="1" dirty="0">
                <a:solidFill>
                  <a:srgbClr val="002060"/>
                </a:solidFill>
              </a:rPr>
              <a:t>. Mae </a:t>
            </a:r>
            <a:r>
              <a:rPr lang="en-GB" sz="2400" b="1" dirty="0" err="1">
                <a:solidFill>
                  <a:srgbClr val="002060"/>
                </a:solidFill>
              </a:rPr>
              <a:t>rhai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ohonom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gyfarwydd</a:t>
            </a:r>
            <a:r>
              <a:rPr lang="en-GB" sz="2400" b="1" dirty="0">
                <a:solidFill>
                  <a:srgbClr val="002060"/>
                </a:solidFill>
              </a:rPr>
              <a:t> â </a:t>
            </a:r>
            <a:r>
              <a:rPr lang="en-GB" sz="2400" b="1" dirty="0" err="1">
                <a:solidFill>
                  <a:srgbClr val="002060"/>
                </a:solidFill>
              </a:rPr>
              <a:t>llawenydd</a:t>
            </a:r>
            <a:r>
              <a:rPr lang="en-GB" sz="2400" b="1" dirty="0">
                <a:solidFill>
                  <a:srgbClr val="002060"/>
                </a:solidFill>
              </a:rPr>
              <a:t>, ac </a:t>
            </a:r>
            <a:r>
              <a:rPr lang="en-GB" sz="2400" b="1" dirty="0" err="1">
                <a:solidFill>
                  <a:srgbClr val="002060"/>
                </a:solidFill>
              </a:rPr>
              <a:t>eraill</a:t>
            </a:r>
            <a:r>
              <a:rPr lang="en-GB" sz="2400" b="1" dirty="0">
                <a:solidFill>
                  <a:srgbClr val="002060"/>
                </a:solidFill>
              </a:rPr>
              <a:t> â </a:t>
            </a:r>
            <a:r>
              <a:rPr lang="en-GB" sz="2400" b="1" dirty="0" err="1">
                <a:solidFill>
                  <a:srgbClr val="002060"/>
                </a:solidFill>
              </a:rPr>
              <a:t>phoen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>
                <a:solidFill>
                  <a:srgbClr val="7030A0"/>
                </a:solidFill>
              </a:rPr>
              <a:t>Mae </a:t>
            </a:r>
            <a:r>
              <a:rPr lang="en-GB" sz="2400" b="1" dirty="0" err="1">
                <a:solidFill>
                  <a:srgbClr val="7030A0"/>
                </a:solidFill>
              </a:rPr>
              <a:t>dy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gariad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yn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ymestyn</a:t>
            </a:r>
            <a:r>
              <a:rPr lang="en-GB" sz="2400" b="1" dirty="0">
                <a:solidFill>
                  <a:srgbClr val="7030A0"/>
                </a:solidFill>
              </a:rPr>
              <a:t> atom </a:t>
            </a:r>
            <a:r>
              <a:rPr lang="en-GB" sz="2400" b="1" dirty="0" err="1">
                <a:solidFill>
                  <a:srgbClr val="7030A0"/>
                </a:solidFill>
              </a:rPr>
              <a:t>ni</a:t>
            </a:r>
            <a:r>
              <a:rPr lang="en-GB" sz="2400" b="1" dirty="0">
                <a:solidFill>
                  <a:srgbClr val="7030A0"/>
                </a:solidFill>
              </a:rPr>
              <a:t> bob un.</a:t>
            </a:r>
          </a:p>
          <a:p>
            <a:pPr fontAlgn="base"/>
            <a:r>
              <a:rPr lang="en-GB" sz="2400" b="1" dirty="0" err="1">
                <a:solidFill>
                  <a:srgbClr val="002060"/>
                </a:solidFill>
              </a:rPr>
              <a:t>Dduw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rydym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dod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atat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</a:t>
            </a:r>
            <a:r>
              <a:rPr lang="en-GB" sz="2400" b="1" dirty="0">
                <a:solidFill>
                  <a:srgbClr val="002060"/>
                </a:solidFill>
              </a:rPr>
              <a:t> ac </a:t>
            </a:r>
            <a:r>
              <a:rPr lang="en-GB" sz="2400" b="1" dirty="0" err="1">
                <a:solidFill>
                  <a:srgbClr val="002060"/>
                </a:solidFill>
              </a:rPr>
              <a:t>rwyt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ein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croesawu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 err="1">
                <a:solidFill>
                  <a:srgbClr val="7030A0"/>
                </a:solidFill>
              </a:rPr>
              <a:t>Rwyt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ti’n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ein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chwilio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ni</a:t>
            </a:r>
            <a:r>
              <a:rPr lang="en-GB" sz="2400" b="1" dirty="0">
                <a:solidFill>
                  <a:srgbClr val="7030A0"/>
                </a:solidFill>
              </a:rPr>
              <a:t>, ac </a:t>
            </a:r>
            <a:r>
              <a:rPr lang="en-GB" sz="2400" b="1" dirty="0" err="1">
                <a:solidFill>
                  <a:srgbClr val="7030A0"/>
                </a:solidFill>
              </a:rPr>
              <a:t>rwyt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ti’n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ein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hadnabod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ni</a:t>
            </a:r>
            <a:r>
              <a:rPr lang="en-GB" sz="2400" b="1" dirty="0">
                <a:solidFill>
                  <a:srgbClr val="7030A0"/>
                </a:solidFill>
              </a:rPr>
              <a:t>.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Cawsom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ein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llunio</a:t>
            </a:r>
            <a:r>
              <a:rPr lang="en-GB" sz="2400" b="1" dirty="0">
                <a:solidFill>
                  <a:srgbClr val="002060"/>
                </a:solidFill>
              </a:rPr>
              <a:t> bob </a:t>
            </a:r>
            <a:r>
              <a:rPr lang="en-GB" sz="2400" b="1" dirty="0" err="1">
                <a:solidFill>
                  <a:srgbClr val="002060"/>
                </a:solidFill>
              </a:rPr>
              <a:t>yr</a:t>
            </a:r>
            <a:r>
              <a:rPr lang="en-GB" sz="2400" b="1" dirty="0">
                <a:solidFill>
                  <a:srgbClr val="002060"/>
                </a:solidFill>
              </a:rPr>
              <a:t> un </a:t>
            </a:r>
            <a:r>
              <a:rPr lang="en-GB" sz="2400" b="1" dirty="0" err="1">
                <a:solidFill>
                  <a:srgbClr val="002060"/>
                </a:solidFill>
              </a:rPr>
              <a:t>ohonom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rhyfeddol</a:t>
            </a:r>
            <a:r>
              <a:rPr lang="en-GB" sz="2400" b="1" dirty="0">
                <a:solidFill>
                  <a:srgbClr val="002060"/>
                </a:solidFill>
              </a:rPr>
              <a:t> ac </a:t>
            </a:r>
            <a:r>
              <a:rPr lang="en-GB" sz="2400" b="1" dirty="0" err="1">
                <a:solidFill>
                  <a:srgbClr val="002060"/>
                </a:solidFill>
              </a:rPr>
              <a:t>ofnadwy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 err="1">
                <a:solidFill>
                  <a:srgbClr val="002060"/>
                </a:solidFill>
              </a:rPr>
              <a:t>Pob</a:t>
            </a:r>
            <a:r>
              <a:rPr lang="en-GB" sz="2400" b="1" dirty="0">
                <a:solidFill>
                  <a:srgbClr val="002060"/>
                </a:solidFill>
              </a:rPr>
              <a:t> un </a:t>
            </a:r>
            <a:r>
              <a:rPr lang="en-GB" sz="2400" b="1" dirty="0" err="1">
                <a:solidFill>
                  <a:srgbClr val="002060"/>
                </a:solidFill>
              </a:rPr>
              <a:t>ohonom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ar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dy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lun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a’th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ddelw</a:t>
            </a:r>
            <a:r>
              <a:rPr lang="en-GB" sz="2400" b="1" dirty="0">
                <a:solidFill>
                  <a:srgbClr val="002060"/>
                </a:solidFill>
              </a:rPr>
              <a:t> di. </a:t>
            </a:r>
            <a:r>
              <a:rPr lang="en-GB" sz="2400" b="1" dirty="0" err="1">
                <a:solidFill>
                  <a:srgbClr val="002060"/>
                </a:solidFill>
              </a:rPr>
              <a:t>Pob</a:t>
            </a:r>
            <a:r>
              <a:rPr lang="en-GB" sz="2400" b="1" dirty="0">
                <a:solidFill>
                  <a:srgbClr val="002060"/>
                </a:solidFill>
              </a:rPr>
              <a:t> un </a:t>
            </a:r>
            <a:r>
              <a:rPr lang="en-GB" sz="2400" b="1" dirty="0" err="1">
                <a:solidFill>
                  <a:srgbClr val="002060"/>
                </a:solidFill>
              </a:rPr>
              <a:t>ohonom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ni’n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gogoneddu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dy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gariad</a:t>
            </a:r>
            <a:r>
              <a:rPr lang="en-GB" sz="2400" b="1" dirty="0">
                <a:solidFill>
                  <a:srgbClr val="002060"/>
                </a:solidFill>
              </a:rPr>
              <a:t> di!</a:t>
            </a:r>
          </a:p>
          <a:p>
            <a:pPr fontAlgn="base"/>
            <a:r>
              <a:rPr lang="en-GB" sz="2400" b="1" dirty="0" err="1">
                <a:solidFill>
                  <a:srgbClr val="7030A0"/>
                </a:solidFill>
              </a:rPr>
              <a:t>Diolch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ti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Dduw</a:t>
            </a:r>
            <a:r>
              <a:rPr lang="en-GB" sz="2400" b="1" dirty="0">
                <a:solidFill>
                  <a:srgbClr val="7030A0"/>
                </a:solidFill>
              </a:rPr>
              <a:t>.  Amen.</a:t>
            </a:r>
            <a:r>
              <a:rPr lang="en-GB" sz="2400" b="1" dirty="0">
                <a:solidFill>
                  <a:srgbClr val="7030A0"/>
                </a:solidFill>
              </a:rPr>
              <a:t>	</a:t>
            </a:r>
            <a:r>
              <a:rPr lang="en-GB" sz="2400" dirty="0"/>
              <a:t>					Liam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7" y="1917975"/>
            <a:ext cx="3605973" cy="3022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114300" y="759655"/>
            <a:ext cx="5972175" cy="5327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450"/>
              </a:spcAft>
            </a:pPr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2: Pam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mae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hyn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yn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bwysig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i’r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Eglwys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Fethodistaidd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06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8203" y="5683802"/>
            <a:ext cx="2779928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350" dirty="0" err="1"/>
              <a:t>Llun</a:t>
            </a:r>
            <a:r>
              <a:rPr lang="en-GB" sz="1350" dirty="0"/>
              <a:t> </a:t>
            </a:r>
            <a:r>
              <a:rPr lang="en-GB" sz="1350" dirty="0" err="1"/>
              <a:t>gan</a:t>
            </a:r>
            <a:r>
              <a:rPr lang="en-GB" sz="1350" dirty="0"/>
              <a:t> </a:t>
            </a:r>
            <a:r>
              <a:rPr lang="en-GB" sz="1350" dirty="0">
                <a:hlinkClick r:id="rId2"/>
              </a:rPr>
              <a:t>Nathan Dumlao</a:t>
            </a:r>
            <a:r>
              <a:rPr lang="en-GB" sz="1350" dirty="0"/>
              <a:t> </a:t>
            </a:r>
            <a:r>
              <a:rPr lang="en-GB" sz="1350" dirty="0" err="1"/>
              <a:t>ar</a:t>
            </a:r>
            <a:r>
              <a:rPr lang="en-GB" sz="1350" dirty="0"/>
              <a:t> </a:t>
            </a:r>
            <a:r>
              <a:rPr lang="en-GB" sz="1350" dirty="0" err="1">
                <a:hlinkClick r:id="rId3"/>
              </a:rPr>
              <a:t>Unsplash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rotestiwr mewn gorymdaith, yn dal arwydd i fyny" title="Protestiwr mewn gorymda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88" y="467766"/>
            <a:ext cx="3477357" cy="52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906" y="930368"/>
            <a:ext cx="8070757" cy="4498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GB" sz="2800" dirty="0">
                <a:solidFill>
                  <a:schemeClr val="tx1"/>
                </a:solidFill>
              </a:rPr>
              <a:t>"</a:t>
            </a:r>
            <a:r>
              <a:rPr lang="en-GB" sz="2800" dirty="0" err="1">
                <a:solidFill>
                  <a:schemeClr val="tx1"/>
                </a:solidFill>
              </a:rPr>
              <a:t>Rwy’n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teimlo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fy</a:t>
            </a:r>
            <a:r>
              <a:rPr lang="en-GB" sz="2800" dirty="0">
                <a:solidFill>
                  <a:schemeClr val="tx1"/>
                </a:solidFill>
              </a:rPr>
              <a:t> mod </a:t>
            </a:r>
            <a:r>
              <a:rPr lang="en-GB" sz="2800" dirty="0" err="1">
                <a:solidFill>
                  <a:schemeClr val="tx1"/>
                </a:solidFill>
              </a:rPr>
              <a:t>i’n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rhan</a:t>
            </a:r>
            <a:r>
              <a:rPr lang="en-GB" sz="2800" dirty="0">
                <a:solidFill>
                  <a:schemeClr val="tx1"/>
                </a:solidFill>
              </a:rPr>
              <a:t> o </a:t>
            </a:r>
            <a:r>
              <a:rPr lang="en-GB" sz="2800" dirty="0" err="1">
                <a:solidFill>
                  <a:schemeClr val="tx1"/>
                </a:solidFill>
              </a:rPr>
              <a:t>fudiad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sy’n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codi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pennau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gyda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dewrder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tuag</a:t>
            </a:r>
            <a:r>
              <a:rPr lang="en-GB" sz="2800" dirty="0">
                <a:solidFill>
                  <a:schemeClr val="tx1"/>
                </a:solidFill>
              </a:rPr>
              <a:t> at </a:t>
            </a:r>
            <a:r>
              <a:rPr lang="en-GB" sz="2800" dirty="0" err="1">
                <a:solidFill>
                  <a:schemeClr val="tx1"/>
                </a:solidFill>
              </a:rPr>
              <a:t>Dduw</a:t>
            </a:r>
            <a:r>
              <a:rPr lang="en-GB" sz="2800" dirty="0">
                <a:solidFill>
                  <a:schemeClr val="tx1"/>
                </a:solidFill>
              </a:rPr>
              <a:t>, a </a:t>
            </a:r>
            <a:r>
              <a:rPr lang="en-GB" sz="2800" dirty="0" err="1">
                <a:solidFill>
                  <a:schemeClr val="tx1"/>
                </a:solidFill>
              </a:rPr>
              <a:t>chael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cyfle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siarad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allan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yn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erbyn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anghyfiawnder</a:t>
            </a:r>
            <a:r>
              <a:rPr lang="en-GB" sz="2800" dirty="0">
                <a:solidFill>
                  <a:schemeClr val="tx1"/>
                </a:solidFill>
              </a:rPr>
              <a:t> a </a:t>
            </a:r>
            <a:r>
              <a:rPr lang="en-GB" sz="2800" dirty="0" err="1">
                <a:solidFill>
                  <a:schemeClr val="tx1"/>
                </a:solidFill>
              </a:rPr>
              <a:t>chael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fy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ngeiriau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wedi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clywed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a’u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deall</a:t>
            </a:r>
            <a:r>
              <a:rPr lang="en-GB" sz="2800" dirty="0">
                <a:solidFill>
                  <a:schemeClr val="tx1"/>
                </a:solidFill>
              </a:rPr>
              <a:t>. Mae </a:t>
            </a:r>
            <a:r>
              <a:rPr lang="en-GB" sz="2800" dirty="0" err="1">
                <a:solidFill>
                  <a:schemeClr val="tx1"/>
                </a:solidFill>
              </a:rPr>
              <a:t>natur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fy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nghalon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wedi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cael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theimlo</a:t>
            </a:r>
            <a:r>
              <a:rPr lang="en-GB" sz="2800" dirty="0">
                <a:solidFill>
                  <a:schemeClr val="tx1"/>
                </a:solidFill>
              </a:rPr>
              <a:t>, ac </a:t>
            </a:r>
            <a:r>
              <a:rPr lang="en-GB" sz="2800" dirty="0" err="1">
                <a:solidFill>
                  <a:schemeClr val="tx1"/>
                </a:solidFill>
              </a:rPr>
              <a:t>nid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lliw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fy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nghroen</a:t>
            </a:r>
            <a:r>
              <a:rPr lang="en-GB" sz="2800" dirty="0">
                <a:solidFill>
                  <a:schemeClr val="tx1"/>
                </a:solidFill>
              </a:rPr>
              <a:t>. Am </a:t>
            </a:r>
            <a:r>
              <a:rPr lang="en-GB" sz="2800" dirty="0" err="1">
                <a:solidFill>
                  <a:schemeClr val="tx1"/>
                </a:solidFill>
              </a:rPr>
              <a:t>unwaith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yn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fy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mywyd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Eglwysig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yn</a:t>
            </a:r>
            <a:r>
              <a:rPr lang="en-GB" sz="2800" dirty="0">
                <a:solidFill>
                  <a:schemeClr val="tx1"/>
                </a:solidFill>
              </a:rPr>
              <a:t> y DU, </a:t>
            </a:r>
            <a:r>
              <a:rPr lang="en-GB" sz="2800" dirty="0" err="1">
                <a:solidFill>
                  <a:schemeClr val="tx1"/>
                </a:solidFill>
              </a:rPr>
              <a:t>rwyf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wedi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teimlo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cynhesrwydd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gobaith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gwirioneddol</a:t>
            </a:r>
            <a:r>
              <a:rPr lang="en-GB" sz="2800" dirty="0">
                <a:solidFill>
                  <a:schemeClr val="tx1"/>
                </a:solidFill>
              </a:rPr>
              <a:t> ac </a:t>
            </a:r>
            <a:r>
              <a:rPr lang="en-GB" sz="2800" dirty="0" err="1">
                <a:solidFill>
                  <a:schemeClr val="tx1"/>
                </a:solidFill>
              </a:rPr>
              <a:t>nid</a:t>
            </a:r>
            <a:r>
              <a:rPr lang="en-GB" sz="2800" dirty="0">
                <a:solidFill>
                  <a:schemeClr val="tx1"/>
                </a:solidFill>
              </a:rPr>
              <a:t> dim </a:t>
            </a:r>
            <a:r>
              <a:rPr lang="en-GB" sz="2800" dirty="0" err="1">
                <a:solidFill>
                  <a:schemeClr val="tx1"/>
                </a:solidFill>
              </a:rPr>
              <a:t>ond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yn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ddistaw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yn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fy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nghalon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.“</a:t>
            </a:r>
          </a:p>
          <a:p>
            <a:pPr algn="just" fontAlgn="base"/>
            <a:endParaRPr lang="en-GB" sz="2800" dirty="0">
              <a:solidFill>
                <a:schemeClr val="tx1"/>
              </a:solidFill>
            </a:endParaRPr>
          </a:p>
          <a:p>
            <a:pPr algn="r"/>
            <a:r>
              <a:rPr lang="en-GB" sz="2800" dirty="0">
                <a:solidFill>
                  <a:schemeClr val="tx1"/>
                </a:solidFill>
              </a:rPr>
              <a:t>(Methodist </a:t>
            </a:r>
            <a:r>
              <a:rPr lang="en-GB" sz="2800" dirty="0" err="1">
                <a:solidFill>
                  <a:schemeClr val="tx1"/>
                </a:solidFill>
              </a:rPr>
              <a:t>yn</a:t>
            </a:r>
            <a:r>
              <a:rPr lang="en-GB" sz="2800" dirty="0">
                <a:solidFill>
                  <a:schemeClr val="tx1"/>
                </a:solidFill>
              </a:rPr>
              <a:t> "Pam </a:t>
            </a:r>
            <a:r>
              <a:rPr lang="en-GB" sz="2800" dirty="0" err="1">
                <a:solidFill>
                  <a:schemeClr val="tx1"/>
                </a:solidFill>
              </a:rPr>
              <a:t>mae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hyn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yn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bwysig</a:t>
            </a:r>
            <a:r>
              <a:rPr lang="en-GB" sz="2800" dirty="0">
                <a:solidFill>
                  <a:schemeClr val="tx1"/>
                </a:solidFill>
              </a:rPr>
              <a:t>")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0443" y="5214331"/>
            <a:ext cx="28796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900" dirty="0">
                <a:solidFill>
                  <a:srgbClr val="3C3C3C"/>
                </a:solidFill>
                <a:latin typeface="Open Sans"/>
              </a:rPr>
              <a:t>  </a:t>
            </a:r>
            <a:endParaRPr lang="en-US" altLang="en-US" sz="600" dirty="0"/>
          </a:p>
          <a:p>
            <a:pPr lvl="0" algn="ctr"/>
            <a:r>
              <a:rPr lang="en-GB" sz="1350" dirty="0" err="1"/>
              <a:t>Llun</a:t>
            </a:r>
            <a:r>
              <a:rPr lang="en-GB" sz="1350" dirty="0"/>
              <a:t> </a:t>
            </a:r>
            <a:r>
              <a:rPr lang="en-GB" sz="1350" dirty="0" err="1"/>
              <a:t>gan</a:t>
            </a:r>
            <a:r>
              <a:rPr lang="en-GB" sz="1350" dirty="0">
                <a:hlinkClick r:id="rId2"/>
              </a:rPr>
              <a:t> Aaron Burden</a:t>
            </a:r>
            <a:r>
              <a:rPr lang="en-GB" sz="1350" dirty="0"/>
              <a:t> </a:t>
            </a:r>
            <a:r>
              <a:rPr lang="en-GB" sz="1350" dirty="0" err="1"/>
              <a:t>ar</a:t>
            </a:r>
            <a:r>
              <a:rPr lang="en-GB" sz="1350" dirty="0"/>
              <a:t> </a:t>
            </a:r>
            <a:r>
              <a:rPr lang="en-GB" sz="1350" dirty="0" err="1">
                <a:hlinkClick r:id="rId3"/>
              </a:rPr>
              <a:t>Unsplash</a:t>
            </a:r>
            <a:endParaRPr lang="en-US" altLang="en-US" sz="15150" dirty="0">
              <a:solidFill>
                <a:srgbClr val="3C3C3C"/>
              </a:solidFill>
              <a:latin typeface="Open Sans"/>
            </a:endParaRPr>
          </a:p>
        </p:txBody>
      </p:sp>
      <p:pic>
        <p:nvPicPr>
          <p:cNvPr id="3074" name="Picture 2" descr="Cysgodlun o blentyn yn darllen" title="Darl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94" y="946928"/>
            <a:ext cx="5741894" cy="43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8" y="322613"/>
            <a:ext cx="89960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8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US" sz="28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US" sz="28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eglwys</a:t>
            </a:r>
            <a:r>
              <a:rPr lang="en-US" sz="28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8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ddweud</a:t>
            </a:r>
            <a:r>
              <a:rPr lang="en-US" sz="28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/>
            <a:endParaRPr lang="en-US" sz="28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hundod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gynhenid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drwy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gwaredigaeth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gyffredin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Grist.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presenoldeb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cariadlon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trawsffurfiol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dyfu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ôl arfaeth Duw, gan ddyfnhau ein gwybodaeth a’n cariad at Dduw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dangos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cariad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hwnnw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ffyrdd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genhadaeth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Eglwys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hymrwymiad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gyfiawnder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cymdeithasol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918" y="302359"/>
            <a:ext cx="88078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fontAlgn="base"/>
            <a:endParaRPr lang="en-US" sz="28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just" fontAlgn="base"/>
            <a:endParaRPr lang="en-US" sz="12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800" dirty="0"/>
              <a:t>Pam </a:t>
            </a:r>
            <a:r>
              <a:rPr lang="en-GB" sz="2800" dirty="0" err="1"/>
              <a:t>mae</a:t>
            </a:r>
            <a:r>
              <a:rPr lang="en-GB" sz="2800" dirty="0"/>
              <a:t> </a:t>
            </a:r>
            <a:r>
              <a:rPr lang="en-GB" sz="2800" dirty="0" err="1"/>
              <a:t>Cydraddoldeb</a:t>
            </a:r>
            <a:r>
              <a:rPr lang="en-GB" sz="2800" dirty="0"/>
              <a:t>, </a:t>
            </a:r>
            <a:r>
              <a:rPr lang="en-GB" sz="2800" dirty="0" err="1"/>
              <a:t>Amrywiaeth</a:t>
            </a:r>
            <a:r>
              <a:rPr lang="en-GB" sz="2800" dirty="0"/>
              <a:t> a </a:t>
            </a:r>
            <a:r>
              <a:rPr lang="en-GB" sz="2800" dirty="0" err="1"/>
              <a:t>Chynhwysiant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bwysig</a:t>
            </a:r>
            <a:r>
              <a:rPr lang="en-GB" sz="2800" dirty="0"/>
              <a:t> </a:t>
            </a:r>
            <a:r>
              <a:rPr lang="en-GB" sz="2800" dirty="0" err="1"/>
              <a:t>i’r</a:t>
            </a:r>
            <a:r>
              <a:rPr lang="en-GB" sz="2800" dirty="0"/>
              <a:t> </a:t>
            </a:r>
            <a:r>
              <a:rPr lang="en-GB" sz="2800" dirty="0" err="1"/>
              <a:t>Eglwys</a:t>
            </a:r>
            <a:r>
              <a:rPr lang="en-GB" sz="2800" dirty="0"/>
              <a:t> </a:t>
            </a:r>
            <a:r>
              <a:rPr lang="en-GB" sz="2800" dirty="0" err="1"/>
              <a:t>Fethodistaidd</a:t>
            </a:r>
            <a:r>
              <a:rPr lang="en-GB" sz="2800" dirty="0"/>
              <a:t>? (</a:t>
            </a:r>
            <a:r>
              <a:rPr lang="en-GB" sz="2800" dirty="0" err="1"/>
              <a:t>Ticiwch</a:t>
            </a:r>
            <a:r>
              <a:rPr lang="en-GB" sz="2800" dirty="0"/>
              <a:t> bob un </a:t>
            </a:r>
            <a:r>
              <a:rPr lang="en-GB" sz="2800" dirty="0" err="1"/>
              <a:t>sy’n</a:t>
            </a:r>
            <a:r>
              <a:rPr lang="en-GB" sz="2800" dirty="0"/>
              <a:t> </a:t>
            </a:r>
            <a:r>
              <a:rPr lang="en-GB" sz="2800" dirty="0" err="1"/>
              <a:t>gymwys</a:t>
            </a:r>
            <a:r>
              <a:rPr lang="en-GB" sz="2800" dirty="0"/>
              <a:t>)</a:t>
            </a:r>
            <a:endParaRPr lang="en-GB" sz="2800" dirty="0"/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GB" sz="2800" dirty="0" err="1"/>
              <a:t>Rhan</a:t>
            </a:r>
            <a:r>
              <a:rPr lang="en-GB" sz="2800" dirty="0"/>
              <a:t> </a:t>
            </a:r>
            <a:r>
              <a:rPr lang="en-GB" sz="2800" dirty="0"/>
              <a:t>o </a:t>
            </a:r>
            <a:r>
              <a:rPr lang="en-GB" sz="2800" dirty="0" err="1"/>
              <a:t>genhadaeth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Eglwys</a:t>
            </a:r>
            <a:r>
              <a:rPr lang="en-GB" sz="2800" dirty="0"/>
              <a:t> </a:t>
            </a:r>
            <a:r>
              <a:rPr lang="en-GB" sz="2800" dirty="0" err="1"/>
              <a:t>yw</a:t>
            </a:r>
            <a:r>
              <a:rPr lang="en-GB" sz="2800" dirty="0"/>
              <a:t> </a:t>
            </a:r>
            <a:r>
              <a:rPr lang="en-GB" sz="2800" dirty="0" err="1"/>
              <a:t>ei</a:t>
            </a:r>
            <a:r>
              <a:rPr lang="en-GB" sz="2800" dirty="0"/>
              <a:t> </a:t>
            </a:r>
            <a:r>
              <a:rPr lang="en-GB" sz="2800" dirty="0" err="1"/>
              <a:t>hymrwymiad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gyfiawnder</a:t>
            </a:r>
            <a:r>
              <a:rPr lang="en-GB" sz="2800" dirty="0"/>
              <a:t> </a:t>
            </a:r>
            <a:r>
              <a:rPr lang="en-GB" sz="2800" dirty="0" err="1"/>
              <a:t>cymdeithasol</a:t>
            </a:r>
            <a:endParaRPr lang="en-GB" sz="2800" dirty="0"/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GB" sz="2800" dirty="0" err="1"/>
              <a:t>Oherwydd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Iesu</a:t>
            </a:r>
            <a:r>
              <a:rPr lang="en-GB" sz="2800" dirty="0"/>
              <a:t> </a:t>
            </a:r>
            <a:r>
              <a:rPr lang="en-GB" sz="2800" dirty="0" err="1"/>
              <a:t>ddweud</a:t>
            </a:r>
            <a:r>
              <a:rPr lang="en-GB" sz="2800" dirty="0"/>
              <a:t> </a:t>
            </a:r>
            <a:r>
              <a:rPr lang="en-GB" sz="2800" dirty="0" err="1"/>
              <a:t>wrthym</a:t>
            </a:r>
            <a:r>
              <a:rPr lang="en-GB" sz="2800" dirty="0"/>
              <a:t> </a:t>
            </a:r>
            <a:r>
              <a:rPr lang="en-GB" sz="2800" dirty="0" err="1"/>
              <a:t>ni</a:t>
            </a:r>
            <a:r>
              <a:rPr lang="en-GB" sz="2800" dirty="0"/>
              <a:t> am </a:t>
            </a:r>
            <a:r>
              <a:rPr lang="en-GB" sz="2800" dirty="0" err="1"/>
              <a:t>garu</a:t>
            </a:r>
            <a:r>
              <a:rPr lang="en-GB" sz="2800" dirty="0"/>
              <a:t> </a:t>
            </a:r>
            <a:r>
              <a:rPr lang="en-GB" sz="2800" dirty="0" err="1"/>
              <a:t>ein</a:t>
            </a:r>
            <a:r>
              <a:rPr lang="en-GB" sz="2800" dirty="0"/>
              <a:t> </a:t>
            </a:r>
            <a:r>
              <a:rPr lang="en-GB" sz="2800" dirty="0" err="1"/>
              <a:t>gilydd</a:t>
            </a:r>
            <a:r>
              <a:rPr lang="en-GB" sz="2800" dirty="0"/>
              <a:t> ... </a:t>
            </a:r>
            <a:r>
              <a:rPr lang="en-GB" sz="2800" dirty="0" err="1"/>
              <a:t>fel</a:t>
            </a:r>
            <a:r>
              <a:rPr lang="en-GB" sz="2800" dirty="0"/>
              <a:t> y </a:t>
            </a:r>
            <a:r>
              <a:rPr lang="en-GB" sz="2800" dirty="0" err="1"/>
              <a:t>cerais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/>
              <a:t>chi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GB" sz="2800" dirty="0" err="1"/>
              <a:t>Gwnaethpwyd</a:t>
            </a:r>
            <a:r>
              <a:rPr lang="en-GB" sz="2800" dirty="0"/>
              <a:t> </a:t>
            </a:r>
            <a:r>
              <a:rPr lang="en-GB" sz="2800" dirty="0"/>
              <a:t>y </a:t>
            </a:r>
            <a:r>
              <a:rPr lang="en-GB" sz="2800" dirty="0" err="1"/>
              <a:t>ddynoliaeth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gyd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ddelw</a:t>
            </a:r>
            <a:r>
              <a:rPr lang="en-GB" sz="2800" dirty="0"/>
              <a:t> </a:t>
            </a:r>
            <a:r>
              <a:rPr lang="en-GB" sz="2800" dirty="0" err="1"/>
              <a:t>Duw</a:t>
            </a:r>
            <a:r>
              <a:rPr lang="en-GB" sz="2800" dirty="0"/>
              <a:t> ac </a:t>
            </a:r>
            <a:r>
              <a:rPr lang="en-GB" sz="2800" dirty="0" err="1"/>
              <a:t>felly’n</a:t>
            </a:r>
            <a:r>
              <a:rPr lang="en-GB" sz="2800" dirty="0"/>
              <a:t> </a:t>
            </a:r>
            <a:r>
              <a:rPr lang="en-GB" sz="2800" dirty="0" err="1"/>
              <a:t>haeddu</a:t>
            </a:r>
            <a:r>
              <a:rPr lang="en-GB" sz="2800" dirty="0"/>
              <a:t> </a:t>
            </a:r>
            <a:r>
              <a:rPr lang="en-GB" sz="2800" dirty="0" err="1"/>
              <a:t>urddas</a:t>
            </a:r>
            <a:r>
              <a:rPr lang="en-GB" sz="2800" dirty="0"/>
              <a:t> a </a:t>
            </a:r>
            <a:r>
              <a:rPr lang="en-GB" sz="2800" dirty="0" err="1"/>
              <a:t>pharch</a:t>
            </a:r>
            <a:endParaRPr lang="en-GB" sz="2800" dirty="0"/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GB" sz="2800" dirty="0"/>
              <a:t>Mae </a:t>
            </a:r>
            <a:r>
              <a:rPr lang="en-GB" sz="2800" dirty="0" err="1"/>
              <a:t>angen</a:t>
            </a:r>
            <a:r>
              <a:rPr lang="en-GB" sz="2800" dirty="0"/>
              <a:t> </a:t>
            </a:r>
            <a:r>
              <a:rPr lang="en-GB" sz="2800" dirty="0" err="1"/>
              <a:t>i’n</a:t>
            </a:r>
            <a:r>
              <a:rPr lang="en-GB" sz="2800" dirty="0"/>
              <a:t> </a:t>
            </a:r>
            <a:r>
              <a:rPr lang="en-GB" sz="2800" dirty="0" err="1"/>
              <a:t>hymddygiad</a:t>
            </a:r>
            <a:r>
              <a:rPr lang="en-GB" sz="2800" dirty="0"/>
              <a:t> </a:t>
            </a:r>
            <a:r>
              <a:rPr lang="en-GB" sz="2800" dirty="0" err="1"/>
              <a:t>ni</a:t>
            </a:r>
            <a:r>
              <a:rPr lang="en-GB" sz="2800" dirty="0"/>
              <a:t> </a:t>
            </a:r>
            <a:r>
              <a:rPr lang="en-GB" sz="2800" dirty="0" err="1"/>
              <a:t>dystiolaethu</a:t>
            </a:r>
            <a:r>
              <a:rPr lang="en-GB" sz="2800" dirty="0"/>
              <a:t> </a:t>
            </a:r>
            <a:r>
              <a:rPr lang="en-GB" sz="2800" dirty="0" err="1"/>
              <a:t>i’r</a:t>
            </a:r>
            <a:r>
              <a:rPr lang="en-GB" sz="2800" dirty="0"/>
              <a:t> </a:t>
            </a:r>
            <a:r>
              <a:rPr lang="en-GB" sz="2800" dirty="0" err="1"/>
              <a:t>hyn</a:t>
            </a:r>
            <a:endParaRPr lang="en-GB" sz="2800" dirty="0"/>
          </a:p>
          <a:p>
            <a:pPr lvl="1" fontAlgn="base"/>
            <a:r>
              <a:rPr lang="en-GB" sz="2800" dirty="0"/>
              <a:t>a </a:t>
            </a:r>
            <a:r>
              <a:rPr lang="en-GB" sz="2800" dirty="0" err="1"/>
              <a:t>gredwn</a:t>
            </a:r>
            <a:r>
              <a:rPr lang="en-GB" sz="2800" dirty="0"/>
              <a:t> </a:t>
            </a:r>
            <a:r>
              <a:rPr lang="en-GB" sz="2800" dirty="0" err="1"/>
              <a:t>ni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02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18" y="1109135"/>
            <a:ext cx="88078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fontAlgn="base"/>
            <a:endParaRPr lang="en-US" sz="28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fontAlgn="base"/>
            <a:endParaRPr lang="en-GB" sz="2800" dirty="0"/>
          </a:p>
          <a:p>
            <a:pPr fontAlgn="base"/>
            <a:endParaRPr lang="en-GB" sz="2800" dirty="0"/>
          </a:p>
          <a:p>
            <a:pPr fontAlgn="base"/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bwy</a:t>
            </a:r>
            <a:r>
              <a:rPr lang="en-GB" sz="2800" dirty="0"/>
              <a:t> </a:t>
            </a:r>
            <a:r>
              <a:rPr lang="en-GB" sz="2800" dirty="0" err="1"/>
              <a:t>mae</a:t>
            </a:r>
            <a:r>
              <a:rPr lang="en-GB" sz="2800" dirty="0"/>
              <a:t> </a:t>
            </a:r>
            <a:r>
              <a:rPr lang="en-GB" sz="2800" dirty="0" err="1"/>
              <a:t>angen</a:t>
            </a:r>
            <a:r>
              <a:rPr lang="en-GB" sz="2800" dirty="0"/>
              <a:t> </a:t>
            </a:r>
            <a:r>
              <a:rPr lang="en-GB" sz="2800" dirty="0" err="1"/>
              <a:t>ymrwymiad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Gydraddoldeb</a:t>
            </a:r>
            <a:r>
              <a:rPr lang="en-GB" sz="2800" dirty="0"/>
              <a:t>, </a:t>
            </a:r>
            <a:r>
              <a:rPr lang="en-GB" sz="2800" dirty="0" err="1"/>
              <a:t>Amrywiaeth</a:t>
            </a:r>
            <a:r>
              <a:rPr lang="en-GB" sz="2800" dirty="0"/>
              <a:t> a </a:t>
            </a:r>
            <a:r>
              <a:rPr lang="en-GB" sz="2800" dirty="0" err="1"/>
              <a:t>Chynhwysiant</a:t>
            </a:r>
            <a:r>
              <a:rPr lang="en-GB" sz="2800" dirty="0"/>
              <a:t>?</a:t>
            </a:r>
          </a:p>
          <a:p>
            <a:pPr fontAlgn="base"/>
            <a:endParaRPr lang="en-GB" sz="2800" dirty="0"/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GB" sz="2800" dirty="0" err="1"/>
              <a:t>Pawb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eglwys</a:t>
            </a:r>
            <a:endParaRPr lang="en-GB" sz="2800" dirty="0"/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GB" sz="2800" dirty="0" err="1"/>
              <a:t>Swyddogion</a:t>
            </a:r>
            <a:r>
              <a:rPr lang="en-GB" sz="2800" dirty="0"/>
              <a:t> </a:t>
            </a:r>
            <a:r>
              <a:rPr lang="en-GB" sz="2800" dirty="0" err="1"/>
              <a:t>Cydraddoldeb</a:t>
            </a:r>
            <a:r>
              <a:rPr lang="en-GB" sz="2800" dirty="0"/>
              <a:t>, </a:t>
            </a:r>
            <a:r>
              <a:rPr lang="en-GB" sz="2800" dirty="0" err="1"/>
              <a:t>Amrywiaeth</a:t>
            </a:r>
            <a:r>
              <a:rPr lang="en-GB" sz="2800" dirty="0"/>
              <a:t> a </a:t>
            </a:r>
            <a:r>
              <a:rPr lang="en-GB" sz="2800" dirty="0" err="1"/>
              <a:t>Chynhwysiant</a:t>
            </a:r>
            <a:r>
              <a:rPr lang="en-GB" sz="2800" dirty="0"/>
              <a:t> </a:t>
            </a:r>
            <a:r>
              <a:rPr lang="en-GB" sz="2800" dirty="0" err="1"/>
              <a:t>Anfon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7" y="1917975"/>
            <a:ext cx="3605973" cy="3022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151209" y="765338"/>
            <a:ext cx="5678091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48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3: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Methodistiaeth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heddiw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pic>
        <p:nvPicPr>
          <p:cNvPr id="4097" name="Picture 1" descr="John Wesley yn sefyll gyda’i fraich dde i fyny a’i fraich chwith yn dal y Beibl." title="John Wes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984545"/>
            <a:ext cx="3777499" cy="47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6055" y="5726265"/>
            <a:ext cx="2752998" cy="2077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solidFill>
                  <a:srgbClr val="31313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Image by </a:t>
            </a:r>
            <a:r>
              <a:rPr lang="en-GB" altLang="en-US" sz="900" dirty="0">
                <a:solidFill>
                  <a:srgbClr val="0075B4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Awcnz62</a:t>
            </a:r>
            <a:r>
              <a:rPr lang="en-GB" altLang="en-US" sz="900" dirty="0">
                <a:solidFill>
                  <a:srgbClr val="31313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| Dreamstime.com on </a:t>
            </a:r>
            <a:r>
              <a:rPr lang="en-GB" altLang="en-US" sz="900" dirty="0" err="1">
                <a:solidFill>
                  <a:srgbClr val="31313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Unsplash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pic>
        <p:nvPicPr>
          <p:cNvPr id="5" name="Picture 4" descr="Diagram llif yn cynnwys saeth felen a’r geiriau &quot;John Wesley, Sybil Phoenix, Y chi&quot;" title="Darlun Llinell Amser"/>
          <p:cNvPicPr>
            <a:picLocks noChangeAspect="1"/>
          </p:cNvPicPr>
          <p:nvPr/>
        </p:nvPicPr>
        <p:blipFill rotWithShape="1">
          <a:blip r:embed="rId4"/>
          <a:srcRect l="23036" t="31176" r="44249" b="35048"/>
          <a:stretch/>
        </p:blipFill>
        <p:spPr>
          <a:xfrm>
            <a:off x="4455091" y="2066753"/>
            <a:ext cx="4257110" cy="247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7" y="1917975"/>
            <a:ext cx="3605973" cy="3022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157163" y="390323"/>
            <a:ext cx="5757862" cy="6065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450"/>
              </a:spcAft>
            </a:pP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1: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Croeso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: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Gweithio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tuag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at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Eglwys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Fethodistaidd</a:t>
            </a:r>
            <a:r>
              <a:rPr lang="en-GB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gwbl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gynhwysol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sgrifen goch ar gefndir gwyn sy’n darllen &quot;Ein Galwad.”" title="Ein Galw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51" y="1556522"/>
            <a:ext cx="4007143" cy="34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12" y="475121"/>
            <a:ext cx="8794376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dirty="0" err="1"/>
              <a:t>Nid</a:t>
            </a:r>
            <a:r>
              <a:rPr lang="en-GB" sz="2800" dirty="0"/>
              <a:t> </a:t>
            </a:r>
            <a:r>
              <a:rPr lang="en-GB" sz="2800" dirty="0" err="1"/>
              <a:t>oes</a:t>
            </a:r>
            <a:r>
              <a:rPr lang="en-GB" sz="2800" dirty="0"/>
              <a:t> </a:t>
            </a:r>
            <a:r>
              <a:rPr lang="en-GB" sz="2800" dirty="0" err="1"/>
              <a:t>unrhyw</a:t>
            </a:r>
            <a:r>
              <a:rPr lang="en-GB" sz="2800" dirty="0"/>
              <a:t> </a:t>
            </a:r>
            <a:r>
              <a:rPr lang="en-GB" sz="2800" dirty="0" err="1"/>
              <a:t>gymuned</a:t>
            </a:r>
            <a:r>
              <a:rPr lang="en-GB" sz="2800" dirty="0"/>
              <a:t> </a:t>
            </a:r>
            <a:r>
              <a:rPr lang="en-GB" sz="2800" dirty="0" err="1"/>
              <a:t>Gristnogol</a:t>
            </a:r>
            <a:r>
              <a:rPr lang="en-GB" sz="2800" dirty="0"/>
              <a:t> </a:t>
            </a:r>
            <a:r>
              <a:rPr lang="en-GB" sz="2800" dirty="0" err="1"/>
              <a:t>berffaith</a:t>
            </a:r>
            <a:r>
              <a:rPr lang="en-GB" sz="2800" dirty="0"/>
              <a:t> </a:t>
            </a:r>
            <a:r>
              <a:rPr lang="en-GB" sz="2800" dirty="0" err="1"/>
              <a:t>wedi</a:t>
            </a:r>
            <a:r>
              <a:rPr lang="en-GB" sz="2800" dirty="0"/>
              <a:t> bod </a:t>
            </a:r>
            <a:r>
              <a:rPr lang="en-GB" sz="2800" dirty="0" err="1"/>
              <a:t>erioed</a:t>
            </a:r>
            <a:r>
              <a:rPr lang="en-GB" sz="2800" dirty="0"/>
              <a:t>. Mae </a:t>
            </a:r>
            <a:r>
              <a:rPr lang="en-GB" sz="2800" dirty="0" err="1"/>
              <a:t>perthynas</a:t>
            </a:r>
            <a:r>
              <a:rPr lang="en-GB" sz="2800" dirty="0"/>
              <a:t> </a:t>
            </a:r>
            <a:r>
              <a:rPr lang="en-GB" sz="2800" dirty="0" err="1"/>
              <a:t>doredig</a:t>
            </a:r>
            <a:r>
              <a:rPr lang="en-GB" sz="2800" dirty="0"/>
              <a:t>, </a:t>
            </a:r>
            <a:r>
              <a:rPr lang="en-GB" sz="2800" dirty="0" err="1"/>
              <a:t>gwahaniaethu</a:t>
            </a:r>
            <a:r>
              <a:rPr lang="en-GB" sz="2800" dirty="0"/>
              <a:t> a </a:t>
            </a:r>
            <a:r>
              <a:rPr lang="en-GB" sz="2800" dirty="0" err="1"/>
              <a:t>detholusrwydd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gyd</a:t>
            </a:r>
            <a:r>
              <a:rPr lang="en-GB" sz="2800" dirty="0"/>
              <a:t> </a:t>
            </a:r>
            <a:r>
              <a:rPr lang="en-GB" sz="2800" dirty="0" err="1"/>
              <a:t>wedi</a:t>
            </a:r>
            <a:r>
              <a:rPr lang="en-GB" sz="2800" dirty="0"/>
              <a:t> bod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rhan</a:t>
            </a:r>
            <a:r>
              <a:rPr lang="en-GB" sz="2800" dirty="0"/>
              <a:t> o </a:t>
            </a:r>
            <a:r>
              <a:rPr lang="en-GB" sz="2800" dirty="0" err="1"/>
              <a:t>fywyd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Eglwys</a:t>
            </a:r>
            <a:r>
              <a:rPr lang="en-GB" sz="2800" dirty="0"/>
              <a:t>. Mae </a:t>
            </a:r>
            <a:r>
              <a:rPr lang="en-GB" sz="2800" dirty="0" err="1"/>
              <a:t>hynny’n</a:t>
            </a:r>
            <a:r>
              <a:rPr lang="en-GB" sz="2800" dirty="0"/>
              <a:t> </a:t>
            </a:r>
            <a:r>
              <a:rPr lang="en-GB" sz="2800" dirty="0" err="1"/>
              <a:t>wir</a:t>
            </a:r>
            <a:r>
              <a:rPr lang="en-GB" sz="2800" dirty="0"/>
              <a:t> </a:t>
            </a:r>
            <a:r>
              <a:rPr lang="en-GB" sz="2800" dirty="0" err="1"/>
              <a:t>heddiw</a:t>
            </a:r>
            <a:r>
              <a:rPr lang="en-GB" sz="2800" dirty="0"/>
              <a:t> </a:t>
            </a:r>
            <a:r>
              <a:rPr lang="en-GB" sz="2800" dirty="0" err="1"/>
              <a:t>hefyd</a:t>
            </a:r>
            <a:r>
              <a:rPr lang="en-GB" sz="2800" dirty="0"/>
              <a:t>. 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drist</a:t>
            </a:r>
            <a:r>
              <a:rPr lang="en-GB" sz="2800" dirty="0"/>
              <a:t> </a:t>
            </a:r>
            <a:r>
              <a:rPr lang="en-GB" sz="2800" dirty="0" err="1"/>
              <a:t>iawn</a:t>
            </a:r>
            <a:r>
              <a:rPr lang="en-GB" sz="2800" dirty="0"/>
              <a:t>, </a:t>
            </a:r>
            <a:r>
              <a:rPr lang="en-GB" sz="2800" dirty="0" err="1"/>
              <a:t>fe</a:t>
            </a:r>
            <a:r>
              <a:rPr lang="en-GB" sz="2800" dirty="0"/>
              <a:t> </a:t>
            </a:r>
            <a:r>
              <a:rPr lang="en-GB" sz="2800" dirty="0" err="1"/>
              <a:t>fu</a:t>
            </a:r>
            <a:r>
              <a:rPr lang="en-GB" sz="2800" dirty="0"/>
              <a:t> </a:t>
            </a:r>
            <a:r>
              <a:rPr lang="en-GB" sz="2800" dirty="0" err="1"/>
              <a:t>yna</a:t>
            </a:r>
            <a:r>
              <a:rPr lang="en-GB" sz="2800" dirty="0"/>
              <a:t> </a:t>
            </a:r>
            <a:r>
              <a:rPr lang="en-GB" sz="2800" dirty="0" err="1"/>
              <a:t>achosion</a:t>
            </a:r>
            <a:r>
              <a:rPr lang="en-GB" sz="2800" dirty="0"/>
              <a:t> o </a:t>
            </a:r>
            <a:r>
              <a:rPr lang="en-GB" sz="2800" dirty="0" err="1"/>
              <a:t>wahaniaethu</a:t>
            </a:r>
            <a:r>
              <a:rPr lang="en-GB" sz="2800" dirty="0"/>
              <a:t>, </a:t>
            </a:r>
            <a:r>
              <a:rPr lang="en-GB" sz="2800" dirty="0" err="1"/>
              <a:t>rheolaeth</a:t>
            </a:r>
            <a:r>
              <a:rPr lang="en-GB" sz="2800" dirty="0"/>
              <a:t> </a:t>
            </a:r>
            <a:r>
              <a:rPr lang="en-GB" sz="2800" dirty="0" err="1"/>
              <a:t>drwy</a:t>
            </a:r>
            <a:r>
              <a:rPr lang="en-GB" sz="2800" dirty="0"/>
              <a:t> </a:t>
            </a:r>
            <a:r>
              <a:rPr lang="en-GB" sz="2800" dirty="0" err="1"/>
              <a:t>orfodaeth</a:t>
            </a:r>
            <a:r>
              <a:rPr lang="en-GB" sz="2800" dirty="0"/>
              <a:t> a </a:t>
            </a:r>
            <a:r>
              <a:rPr lang="en-GB" sz="2800" dirty="0" err="1"/>
              <a:t>chamddefnydd</a:t>
            </a:r>
            <a:r>
              <a:rPr lang="en-GB" sz="2800" dirty="0"/>
              <a:t> o </a:t>
            </a:r>
            <a:r>
              <a:rPr lang="en-GB" sz="2800" dirty="0" err="1"/>
              <a:t>awdurdod</a:t>
            </a:r>
            <a:r>
              <a:rPr lang="en-GB" sz="2800" dirty="0"/>
              <a:t> </a:t>
            </a:r>
            <a:r>
              <a:rPr lang="en-GB" sz="2800" dirty="0" err="1"/>
              <a:t>nad</a:t>
            </a:r>
            <a:r>
              <a:rPr lang="en-GB" sz="2800" dirty="0"/>
              <a:t> </a:t>
            </a:r>
            <a:r>
              <a:rPr lang="en-GB" sz="2800" dirty="0" err="1"/>
              <a:t>ydyn</a:t>
            </a:r>
            <a:r>
              <a:rPr lang="en-GB" sz="2800" dirty="0"/>
              <a:t> </a:t>
            </a:r>
            <a:r>
              <a:rPr lang="en-GB" sz="2800" dirty="0" err="1"/>
              <a:t>nhw</a:t>
            </a:r>
            <a:r>
              <a:rPr lang="en-GB" sz="2800" dirty="0"/>
              <a:t> </a:t>
            </a:r>
            <a:r>
              <a:rPr lang="en-GB" sz="2800" dirty="0" err="1"/>
              <a:t>wedi</a:t>
            </a:r>
            <a:r>
              <a:rPr lang="en-GB" sz="2800" dirty="0"/>
              <a:t> </a:t>
            </a:r>
            <a:r>
              <a:rPr lang="en-GB" sz="2800" dirty="0" err="1"/>
              <a:t>cael</a:t>
            </a:r>
            <a:r>
              <a:rPr lang="en-GB" sz="2800" dirty="0"/>
              <a:t> </a:t>
            </a:r>
            <a:r>
              <a:rPr lang="en-GB" sz="2800" dirty="0" err="1"/>
              <a:t>eu</a:t>
            </a:r>
            <a:r>
              <a:rPr lang="en-GB" sz="2800" dirty="0"/>
              <a:t> </a:t>
            </a:r>
            <a:r>
              <a:rPr lang="en-GB" sz="2800" dirty="0" err="1"/>
              <a:t>herio</a:t>
            </a:r>
            <a:r>
              <a:rPr lang="en-GB" sz="2800" dirty="0"/>
              <a:t>.  Mae </a:t>
            </a:r>
            <a:r>
              <a:rPr lang="en-GB" sz="2800" dirty="0" err="1"/>
              <a:t>ein</a:t>
            </a:r>
            <a:r>
              <a:rPr lang="en-GB" sz="2800" dirty="0"/>
              <a:t> </a:t>
            </a:r>
            <a:r>
              <a:rPr lang="en-GB" sz="2800" dirty="0" err="1"/>
              <a:t>Heglwys</a:t>
            </a:r>
            <a:r>
              <a:rPr lang="en-GB" sz="2800" dirty="0"/>
              <a:t> </a:t>
            </a:r>
            <a:r>
              <a:rPr lang="en-GB" sz="2800" dirty="0" err="1"/>
              <a:t>ni’n</a:t>
            </a:r>
            <a:r>
              <a:rPr lang="en-GB" sz="2800" dirty="0"/>
              <a:t> </a:t>
            </a:r>
            <a:r>
              <a:rPr lang="en-GB" sz="2800" dirty="0" err="1"/>
              <a:t>brin</a:t>
            </a:r>
            <a:r>
              <a:rPr lang="en-GB" sz="2800" dirty="0"/>
              <a:t> </a:t>
            </a:r>
            <a:r>
              <a:rPr lang="en-GB" sz="2800" dirty="0" err="1"/>
              <a:t>iawn</a:t>
            </a:r>
            <a:r>
              <a:rPr lang="en-GB" sz="2800" dirty="0"/>
              <a:t> o </a:t>
            </a:r>
            <a:r>
              <a:rPr lang="en-GB" sz="2800" dirty="0" err="1"/>
              <a:t>fod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Gorff</a:t>
            </a:r>
            <a:r>
              <a:rPr lang="en-GB" sz="2800" dirty="0"/>
              <a:t> </a:t>
            </a:r>
            <a:r>
              <a:rPr lang="en-GB" sz="2800" dirty="0" err="1"/>
              <a:t>cyd-ddibynol</a:t>
            </a:r>
            <a:r>
              <a:rPr lang="en-GB" sz="2800" dirty="0"/>
              <a:t> </a:t>
            </a:r>
            <a:r>
              <a:rPr lang="en-GB" sz="2800" dirty="0" err="1"/>
              <a:t>Crist</a:t>
            </a:r>
            <a:r>
              <a:rPr lang="en-GB" sz="2800" dirty="0"/>
              <a:t> y </a:t>
            </a:r>
            <a:r>
              <a:rPr lang="en-GB" sz="2800" dirty="0" err="1"/>
              <a:t>cawsom</a:t>
            </a:r>
            <a:r>
              <a:rPr lang="en-GB" sz="2800" dirty="0"/>
              <a:t> </a:t>
            </a:r>
            <a:r>
              <a:rPr lang="en-GB" sz="2800" dirty="0" err="1"/>
              <a:t>ni</a:t>
            </a:r>
            <a:r>
              <a:rPr lang="en-GB" sz="2800" dirty="0"/>
              <a:t> </a:t>
            </a:r>
            <a:r>
              <a:rPr lang="en-GB" sz="2800" dirty="0" err="1"/>
              <a:t>ein</a:t>
            </a:r>
            <a:r>
              <a:rPr lang="en-GB" sz="2800" dirty="0"/>
              <a:t> </a:t>
            </a:r>
            <a:r>
              <a:rPr lang="en-GB" sz="2800" dirty="0" err="1"/>
              <a:t>galw</a:t>
            </a:r>
            <a:r>
              <a:rPr lang="en-GB" sz="2800" dirty="0"/>
              <a:t> </a:t>
            </a:r>
            <a:r>
              <a:rPr lang="en-GB" sz="2800" dirty="0" err="1"/>
              <a:t>gan</a:t>
            </a:r>
            <a:r>
              <a:rPr lang="en-GB" sz="2800" dirty="0"/>
              <a:t> </a:t>
            </a:r>
            <a:r>
              <a:rPr lang="en-GB" sz="2800" dirty="0" err="1"/>
              <a:t>Dduw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fod</a:t>
            </a:r>
            <a:r>
              <a:rPr lang="en-GB" sz="2800" dirty="0"/>
              <a:t>.  O </a:t>
            </a:r>
            <a:r>
              <a:rPr lang="en-GB" sz="2800" dirty="0" err="1"/>
              <a:t>fewn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Eglwys</a:t>
            </a:r>
            <a:r>
              <a:rPr lang="en-GB" sz="2800" dirty="0"/>
              <a:t>, </a:t>
            </a:r>
            <a:r>
              <a:rPr lang="en-GB" sz="2800" dirty="0" err="1"/>
              <a:t>ni</a:t>
            </a:r>
            <a:r>
              <a:rPr lang="en-GB" sz="2800" dirty="0"/>
              <a:t> </a:t>
            </a:r>
            <a:r>
              <a:rPr lang="en-GB" sz="2800" dirty="0" err="1"/>
              <a:t>chaiff</a:t>
            </a:r>
            <a:r>
              <a:rPr lang="en-GB" sz="2800" dirty="0"/>
              <a:t> </a:t>
            </a:r>
            <a:r>
              <a:rPr lang="en-GB" sz="2800" dirty="0" err="1"/>
              <a:t>rhai</a:t>
            </a:r>
            <a:r>
              <a:rPr lang="en-GB" sz="2800" dirty="0"/>
              <a:t> </a:t>
            </a:r>
            <a:r>
              <a:rPr lang="en-GB" sz="2800" dirty="0" err="1"/>
              <a:t>pobl</a:t>
            </a:r>
            <a:r>
              <a:rPr lang="en-GB" sz="2800" dirty="0"/>
              <a:t> </a:t>
            </a:r>
            <a:r>
              <a:rPr lang="en-GB" sz="2800" dirty="0" err="1"/>
              <a:t>eu</a:t>
            </a:r>
            <a:r>
              <a:rPr lang="en-GB" sz="2800" dirty="0"/>
              <a:t> </a:t>
            </a:r>
            <a:r>
              <a:rPr lang="en-GB" sz="2800" dirty="0" err="1"/>
              <a:t>derbyn</a:t>
            </a:r>
            <a:r>
              <a:rPr lang="en-GB" sz="2800" dirty="0"/>
              <a:t>, </a:t>
            </a:r>
            <a:r>
              <a:rPr lang="en-GB" sz="2800" dirty="0" err="1"/>
              <a:t>eu</a:t>
            </a:r>
            <a:r>
              <a:rPr lang="en-GB" sz="2800" dirty="0"/>
              <a:t> </a:t>
            </a:r>
            <a:r>
              <a:rPr lang="en-GB" sz="2800" dirty="0" err="1"/>
              <a:t>parchu</a:t>
            </a:r>
            <a:r>
              <a:rPr lang="en-GB" sz="2800" dirty="0"/>
              <a:t> </a:t>
            </a:r>
            <a:r>
              <a:rPr lang="en-GB" sz="2800" dirty="0" err="1"/>
              <a:t>na’u</a:t>
            </a:r>
            <a:r>
              <a:rPr lang="en-GB" sz="2800" dirty="0"/>
              <a:t> </a:t>
            </a:r>
            <a:r>
              <a:rPr lang="en-GB" sz="2800" dirty="0" err="1"/>
              <a:t>trin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gyfartal</a:t>
            </a:r>
            <a:r>
              <a:rPr lang="en-GB" sz="2800" dirty="0"/>
              <a:t>.  </a:t>
            </a:r>
            <a:r>
              <a:rPr lang="en-GB" sz="2800" dirty="0" err="1"/>
              <a:t>Mae’n</a:t>
            </a:r>
            <a:r>
              <a:rPr lang="en-GB" sz="2800" dirty="0"/>
              <a:t> </a:t>
            </a:r>
            <a:r>
              <a:rPr lang="en-GB" sz="2800" dirty="0" err="1"/>
              <a:t>rhaid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hyn</a:t>
            </a:r>
            <a:r>
              <a:rPr lang="en-GB" sz="2800" dirty="0"/>
              <a:t> </a:t>
            </a:r>
            <a:r>
              <a:rPr lang="en-GB" sz="2800" dirty="0" err="1"/>
              <a:t>newid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pPr algn="r"/>
            <a:r>
              <a:rPr lang="en-GB" sz="2800" dirty="0" err="1">
                <a:latin typeface="Franklin Gothic Book" panose="020B0503020102020204" pitchFamily="34" charset="0"/>
              </a:rPr>
              <a:t>Cyfiawnder</a:t>
            </a:r>
            <a:r>
              <a:rPr lang="en-GB" sz="2800" dirty="0">
                <a:latin typeface="Franklin Gothic Book" panose="020B0503020102020204" pitchFamily="34" charset="0"/>
              </a:rPr>
              <a:t>, </a:t>
            </a:r>
            <a:r>
              <a:rPr lang="en-GB" sz="2800" dirty="0" err="1">
                <a:latin typeface="Franklin Gothic Book" panose="020B0503020102020204" pitchFamily="34" charset="0"/>
              </a:rPr>
              <a:t>Urddas</a:t>
            </a:r>
            <a:r>
              <a:rPr lang="en-GB" sz="2800" dirty="0">
                <a:latin typeface="Franklin Gothic Book" panose="020B0503020102020204" pitchFamily="34" charset="0"/>
              </a:rPr>
              <a:t> a </a:t>
            </a:r>
            <a:r>
              <a:rPr lang="en-GB" sz="2800" dirty="0" err="1">
                <a:latin typeface="Franklin Gothic Book" panose="020B0503020102020204" pitchFamily="34" charset="0"/>
              </a:rPr>
              <a:t>Chydlyniad</a:t>
            </a:r>
            <a:r>
              <a:rPr lang="en-US" sz="2800" dirty="0"/>
              <a:t> </a:t>
            </a:r>
            <a:r>
              <a:rPr lang="en-US" sz="2800" dirty="0" err="1"/>
              <a:t>Canllaw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Ddefnyddwyr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551" y="379889"/>
            <a:ext cx="7664823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Eglwys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Fethodistaidd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Mhrydain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sefydliad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cyhoeddus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Mae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golygu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ceir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deddfwriaeth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cydraddoldeb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berthnasol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rhaid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gydymffurfio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â hi.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0" y="3328834"/>
            <a:ext cx="2706290" cy="2268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25" y="63283"/>
            <a:ext cx="880782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Mynd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draw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ddeddfwriaeth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cydraddoldeb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12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ystod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amddiffyniad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penodol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iddyn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deddfwriaeth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wrth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wahaniaethu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anghydraddoldeb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fyddem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dymuno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iddyn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brofi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anghyfiawnder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Eglwys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Fethodistaidd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12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eraill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allai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wynebu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anghyfiawnder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Heglwys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066" y="3564255"/>
            <a:ext cx="2581836" cy="12538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Rhai</a:t>
            </a:r>
            <a:r>
              <a:rPr lang="en-US" sz="2800" dirty="0"/>
              <a:t> </a:t>
            </a:r>
            <a:r>
              <a:rPr lang="en-US" sz="2800" dirty="0" err="1"/>
              <a:t>sydd</a:t>
            </a:r>
            <a:r>
              <a:rPr lang="en-US" sz="2800" dirty="0"/>
              <a:t> </a:t>
            </a:r>
            <a:r>
              <a:rPr lang="en-US" sz="2800" dirty="0" err="1"/>
              <a:t>wedi</a:t>
            </a:r>
            <a:r>
              <a:rPr lang="en-US" sz="2800" dirty="0"/>
              <a:t> </a:t>
            </a:r>
            <a:r>
              <a:rPr lang="en-US" sz="2800" dirty="0" err="1"/>
              <a:t>goroesi</a:t>
            </a:r>
            <a:r>
              <a:rPr lang="en-US" sz="2800" dirty="0"/>
              <a:t> </a:t>
            </a:r>
            <a:r>
              <a:rPr lang="en-US" sz="2800" dirty="0" err="1"/>
              <a:t>camdriniaeth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37340" y="3568065"/>
            <a:ext cx="2867587" cy="121101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Rhai</a:t>
            </a:r>
            <a:r>
              <a:rPr lang="en-US" sz="2800" dirty="0"/>
              <a:t> </a:t>
            </a:r>
            <a:r>
              <a:rPr lang="en-US" sz="2800" dirty="0" err="1"/>
              <a:t>sydd</a:t>
            </a:r>
            <a:r>
              <a:rPr lang="en-US" sz="2800" dirty="0"/>
              <a:t> </a:t>
            </a:r>
            <a:r>
              <a:rPr lang="en-US" sz="2800" dirty="0" err="1"/>
              <a:t>wedi</a:t>
            </a:r>
            <a:r>
              <a:rPr lang="en-US" sz="2800" dirty="0"/>
              <a:t> </a:t>
            </a:r>
            <a:r>
              <a:rPr lang="en-US" sz="2800" dirty="0" err="1"/>
              <a:t>profi</a:t>
            </a:r>
            <a:r>
              <a:rPr lang="en-US" sz="2800" dirty="0"/>
              <a:t> </a:t>
            </a:r>
            <a:r>
              <a:rPr lang="en-US" sz="2800" dirty="0" err="1"/>
              <a:t>amhlantadrwydd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926793" y="3589924"/>
            <a:ext cx="3173505" cy="21690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Rhai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anfantais</a:t>
            </a:r>
            <a:r>
              <a:rPr lang="en-US" sz="2800" dirty="0"/>
              <a:t> </a:t>
            </a:r>
            <a:r>
              <a:rPr lang="en-US" sz="2800" dirty="0" err="1"/>
              <a:t>oherwydd</a:t>
            </a:r>
            <a:r>
              <a:rPr lang="en-US" sz="2800" dirty="0"/>
              <a:t> </a:t>
            </a:r>
            <a:r>
              <a:rPr lang="en-US" sz="2800" dirty="0" err="1"/>
              <a:t>dosbarth</a:t>
            </a:r>
            <a:r>
              <a:rPr lang="en-US" sz="2800" dirty="0"/>
              <a:t> </a:t>
            </a:r>
            <a:r>
              <a:rPr lang="en-US" sz="2800" dirty="0" err="1"/>
              <a:t>cymdeithasol</a:t>
            </a:r>
            <a:r>
              <a:rPr lang="en-US" sz="2800" dirty="0"/>
              <a:t> </a:t>
            </a:r>
            <a:r>
              <a:rPr lang="en-US" sz="2800" dirty="0" err="1"/>
              <a:t>neu</a:t>
            </a:r>
            <a:r>
              <a:rPr lang="en-US" sz="2800" dirty="0"/>
              <a:t> </a:t>
            </a:r>
            <a:r>
              <a:rPr lang="en-US" sz="2800" dirty="0" err="1"/>
              <a:t>anghyfiawnder</a:t>
            </a:r>
            <a:r>
              <a:rPr lang="en-US" sz="2800" dirty="0"/>
              <a:t> </a:t>
            </a:r>
            <a:r>
              <a:rPr lang="en-US" sz="2800" dirty="0" err="1"/>
              <a:t>economaidd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672355" y="4908362"/>
            <a:ext cx="2339788" cy="9681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Rhai</a:t>
            </a:r>
            <a:r>
              <a:rPr lang="en-US" sz="2800" dirty="0"/>
              <a:t> â </a:t>
            </a:r>
            <a:r>
              <a:rPr lang="en-US" sz="2800" dirty="0" err="1"/>
              <a:t>llai</a:t>
            </a:r>
            <a:r>
              <a:rPr lang="en-US" sz="2800" dirty="0"/>
              <a:t> o </a:t>
            </a:r>
            <a:r>
              <a:rPr lang="en-US" sz="2800" dirty="0" err="1"/>
              <a:t>addysg</a:t>
            </a:r>
            <a:r>
              <a:rPr lang="en-US" sz="2800" dirty="0"/>
              <a:t> </a:t>
            </a:r>
            <a:r>
              <a:rPr lang="en-US" sz="2800" dirty="0" err="1"/>
              <a:t>ffurfiol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451694" y="4908362"/>
            <a:ext cx="2147327" cy="9681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Rhai</a:t>
            </a:r>
            <a:r>
              <a:rPr lang="en-US" sz="2800" dirty="0"/>
              <a:t> â </a:t>
            </a:r>
            <a:r>
              <a:rPr lang="en-US" sz="2800" dirty="0" err="1"/>
              <a:t>statws</a:t>
            </a:r>
            <a:r>
              <a:rPr lang="en-US" sz="2800" dirty="0"/>
              <a:t> </a:t>
            </a:r>
            <a:r>
              <a:rPr lang="en-US" sz="2800" dirty="0" err="1"/>
              <a:t>gofalwr</a:t>
            </a:r>
            <a:r>
              <a:rPr lang="en-US" sz="2800" dirty="0"/>
              <a:t> 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18" y="451911"/>
            <a:ext cx="84850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3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3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  <a:p>
            <a:pPr fontAlgn="base"/>
            <a:endParaRPr lang="en-US" sz="32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32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astudiaethau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achos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esiamplau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gwirioneddol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tynnu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enwau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ddigwyddiadau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Eglwys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Fethodistaidd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ylchoedd a thrionglau,  mewn gwahanol siapiau a lliwiau&#10;Cylchoedd a thrionglau, mewn gwahanol siapiau a lliwiau, gyda’r gair &quot;Cyfiawnder&quot; mewn oren, y gair &quot;Urddas&quot; mewn gwyrdd a’r gair &quot;Cydlyniad&quot; mewn pinc.&#10;" title="Logo Cyfiawnder, Urddas a Chydlyni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4568101"/>
            <a:ext cx="1660799" cy="1258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7" y="1917975"/>
            <a:ext cx="3605973" cy="3022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100013" y="765338"/>
            <a:ext cx="5800725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GB" sz="48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4: Pa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fath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o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newid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ydym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ni’n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ymrwymo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iddo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177" y="880535"/>
            <a:ext cx="8807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fath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ymrwymo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iddo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342900" algn="just" fontAlgn="base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Strwythurol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342900" algn="just" fontAlgn="base">
              <a:buFont typeface="Wingdings" panose="05000000000000000000" pitchFamily="2" charset="2"/>
              <a:buChar char="v"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342900" algn="just" fontAlgn="base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Diwylliannol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342900" algn="just" fontAlgn="base">
              <a:buFont typeface="Wingdings" panose="05000000000000000000" pitchFamily="2" charset="2"/>
              <a:buChar char="v"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342900" algn="just" fontAlgn="base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Ymagweddau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ylchoedd a thrionglau,  mewn gwahanol siapiau a lliwiau&#10;Cylchoedd a thrionglau, mewn gwahanol siapiau a lliwiau, gyda’r gair &quot;Cyfiawnder&quot; mewn oren, y gair &quot;Urddas&quot; mewn gwyrdd a’r gair &quot;Cydlyniad&quot; mewn pinc.&#10;" title="Logo Cyfiawnder, Urddas a Chydlyniad">
            <a:extLst>
              <a:ext uri="{FF2B5EF4-FFF2-40B4-BE49-F238E27FC236}">
                <a16:creationId xmlns:a16="http://schemas.microsoft.com/office/drawing/2014/main" id="{248E72B6-EF9B-6646-9B02-B04C3682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5" y="4625774"/>
            <a:ext cx="1528335" cy="1238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0" y="132333"/>
            <a:ext cx="86079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 err="1"/>
              <a:t>Rydym</a:t>
            </a:r>
            <a:r>
              <a:rPr lang="en-GB" sz="2800" b="1" dirty="0"/>
              <a:t> </a:t>
            </a:r>
            <a:r>
              <a:rPr lang="en-GB" sz="2800" b="1" dirty="0" err="1"/>
              <a:t>ni’n</a:t>
            </a:r>
            <a:r>
              <a:rPr lang="en-GB" sz="2800" b="1" dirty="0"/>
              <a:t> </a:t>
            </a:r>
            <a:r>
              <a:rPr lang="en-GB" sz="2800" b="1" dirty="0" err="1"/>
              <a:t>eich</a:t>
            </a:r>
            <a:r>
              <a:rPr lang="en-GB" sz="2800" b="1" dirty="0"/>
              <a:t> </a:t>
            </a:r>
            <a:r>
              <a:rPr lang="en-GB" sz="2800" b="1" dirty="0" err="1"/>
              <a:t>gwahodd</a:t>
            </a:r>
            <a:r>
              <a:rPr lang="en-GB" sz="2800" b="1" dirty="0"/>
              <a:t> chi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weddïo</a:t>
            </a:r>
            <a:r>
              <a:rPr lang="en-GB" sz="2800" b="1" dirty="0"/>
              <a:t>:</a:t>
            </a:r>
          </a:p>
          <a:p>
            <a:pPr fontAlgn="base"/>
            <a:endParaRPr lang="en-GB" sz="2800" dirty="0"/>
          </a:p>
          <a:p>
            <a:pPr algn="just" fontAlgn="base"/>
            <a:r>
              <a:rPr lang="en-GB" sz="2800" b="1" dirty="0" err="1">
                <a:solidFill>
                  <a:srgbClr val="002060"/>
                </a:solidFill>
              </a:rPr>
              <a:t>Arglwydd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pawb</a:t>
            </a:r>
            <a:r>
              <a:rPr lang="en-GB" sz="2800" b="1" dirty="0">
                <a:solidFill>
                  <a:srgbClr val="002060"/>
                </a:solidFill>
              </a:rPr>
              <a:t>, </a:t>
            </a:r>
            <a:r>
              <a:rPr lang="en-GB" sz="2800" b="1" dirty="0" err="1">
                <a:solidFill>
                  <a:srgbClr val="002060"/>
                </a:solidFill>
              </a:rPr>
              <a:t>maddau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gulni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fy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ngweledigaeth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US" sz="2800" b="1" dirty="0">
                <a:solidFill>
                  <a:srgbClr val="002060"/>
                </a:solidFill>
              </a:rPr>
              <a:t>; y </a:t>
            </a:r>
            <a:r>
              <a:rPr lang="en-US" sz="2800" b="1" dirty="0" err="1">
                <a:solidFill>
                  <a:srgbClr val="002060"/>
                </a:solidFill>
              </a:rPr>
              <a:t>rhagfarnau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cudd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sy’n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fy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arwain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ddiystyru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eraill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yn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anaddas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gyfer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deyrnas</a:t>
            </a:r>
            <a:r>
              <a:rPr lang="en-US" sz="2800" b="1" dirty="0">
                <a:solidFill>
                  <a:srgbClr val="002060"/>
                </a:solidFill>
              </a:rPr>
              <a:t> di; y </a:t>
            </a:r>
            <a:r>
              <a:rPr lang="en-US" sz="2800" b="1" dirty="0" err="1">
                <a:solidFill>
                  <a:srgbClr val="002060"/>
                </a:solidFill>
              </a:rPr>
              <a:t>dyhead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i’th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hawlio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fy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nghyfer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fy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hunan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a’th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lunio</a:t>
            </a:r>
            <a:r>
              <a:rPr lang="en-US" sz="2800" b="1" dirty="0">
                <a:solidFill>
                  <a:srgbClr val="002060"/>
                </a:solidFill>
              </a:rPr>
              <a:t> di </a:t>
            </a:r>
            <a:r>
              <a:rPr lang="en-US" sz="2800" b="1" dirty="0" err="1">
                <a:solidFill>
                  <a:srgbClr val="002060"/>
                </a:solidFill>
              </a:rPr>
              <a:t>ar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ddelw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sy’n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wneud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yn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gyfaill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cyfforddus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i</a:t>
            </a:r>
            <a:r>
              <a:rPr lang="en-US" sz="2800" b="1" dirty="0">
                <a:solidFill>
                  <a:srgbClr val="002060"/>
                </a:solidFill>
              </a:rPr>
              <a:t> mi.</a:t>
            </a:r>
            <a:endParaRPr lang="en-GB" sz="2800" b="1" dirty="0">
              <a:solidFill>
                <a:srgbClr val="002060"/>
              </a:solidFill>
            </a:endParaRPr>
          </a:p>
          <a:p>
            <a:pPr algn="just" fontAlgn="base"/>
            <a:r>
              <a:rPr lang="en-US" sz="2800" b="1" dirty="0" err="1">
                <a:solidFill>
                  <a:srgbClr val="7030A0"/>
                </a:solidFill>
              </a:rPr>
              <a:t>Fy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unig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obaith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yw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gallu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trawsnewidiol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gariad</a:t>
            </a:r>
            <a:r>
              <a:rPr lang="en-US" sz="2800" b="1" dirty="0">
                <a:solidFill>
                  <a:srgbClr val="7030A0"/>
                </a:solidFill>
              </a:rPr>
              <a:t> di a all </a:t>
            </a:r>
            <a:r>
              <a:rPr lang="en-US" sz="2800" b="1" dirty="0" err="1">
                <a:solidFill>
                  <a:srgbClr val="7030A0"/>
                </a:solidFill>
              </a:rPr>
              <a:t>ddryllio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fy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nelwau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anghynwysol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ohonot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ti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agor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fy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nghlustiau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i</a:t>
            </a:r>
            <a:r>
              <a:rPr lang="en-US" sz="2800" b="1" dirty="0">
                <a:solidFill>
                  <a:srgbClr val="7030A0"/>
                </a:solidFill>
              </a:rPr>
              <a:t> her </a:t>
            </a:r>
            <a:r>
              <a:rPr lang="en-US" sz="2800" b="1" dirty="0" err="1">
                <a:solidFill>
                  <a:srgbClr val="7030A0"/>
                </a:solidFill>
              </a:rPr>
              <a:t>dy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lais</a:t>
            </a:r>
            <a:r>
              <a:rPr lang="en-US" sz="2800" b="1" dirty="0">
                <a:solidFill>
                  <a:srgbClr val="7030A0"/>
                </a:solidFill>
              </a:rPr>
              <a:t> a rho </a:t>
            </a:r>
            <a:r>
              <a:rPr lang="en-US" sz="2800" b="1" dirty="0" err="1">
                <a:solidFill>
                  <a:srgbClr val="7030A0"/>
                </a:solidFill>
              </a:rPr>
              <a:t>ddealltwriaethau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newydd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i</a:t>
            </a:r>
            <a:r>
              <a:rPr lang="en-US" sz="2800" b="1" dirty="0">
                <a:solidFill>
                  <a:srgbClr val="7030A0"/>
                </a:solidFill>
              </a:rPr>
              <a:t> mi o </a:t>
            </a:r>
            <a:r>
              <a:rPr lang="en-US" sz="2800" b="1" dirty="0" err="1">
                <a:solidFill>
                  <a:srgbClr val="7030A0"/>
                </a:solidFill>
              </a:rPr>
              <a:t>hyd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lled</a:t>
            </a:r>
            <a:r>
              <a:rPr lang="en-US" sz="2800" b="1" dirty="0">
                <a:solidFill>
                  <a:srgbClr val="7030A0"/>
                </a:solidFill>
              </a:rPr>
              <a:t> a </a:t>
            </a:r>
            <a:r>
              <a:rPr lang="en-US" sz="2800" b="1" dirty="0" err="1">
                <a:solidFill>
                  <a:srgbClr val="7030A0"/>
                </a:solidFill>
              </a:rPr>
              <a:t>dyfnder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gariad</a:t>
            </a:r>
            <a:r>
              <a:rPr lang="en-US" sz="2800" b="1" dirty="0">
                <a:solidFill>
                  <a:srgbClr val="7030A0"/>
                </a:solidFill>
              </a:rPr>
              <a:t> di.</a:t>
            </a:r>
            <a:endParaRPr lang="en-GB" sz="2800" b="1" dirty="0">
              <a:solidFill>
                <a:srgbClr val="7030A0"/>
              </a:solidFill>
            </a:endParaRPr>
          </a:p>
          <a:p>
            <a:pPr algn="just" fontAlgn="base"/>
            <a:r>
              <a:rPr lang="en-US" sz="2800" b="1" dirty="0">
                <a:solidFill>
                  <a:srgbClr val="002060"/>
                </a:solidFill>
              </a:rPr>
              <a:t>I </a:t>
            </a:r>
            <a:r>
              <a:rPr lang="en-US" sz="2800" b="1" dirty="0" err="1">
                <a:solidFill>
                  <a:srgbClr val="002060"/>
                </a:solidFill>
              </a:rPr>
              <a:t>ti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mae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pawb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yn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werthfawr</a:t>
            </a:r>
            <a:r>
              <a:rPr lang="en-US" sz="2800" b="1" dirty="0">
                <a:solidFill>
                  <a:srgbClr val="002060"/>
                </a:solidFill>
              </a:rPr>
              <a:t> ac </a:t>
            </a:r>
            <a:r>
              <a:rPr lang="en-US" sz="2800" b="1" dirty="0" err="1">
                <a:solidFill>
                  <a:srgbClr val="002060"/>
                </a:solidFill>
              </a:rPr>
              <a:t>rwyt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ti’n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galw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bawb</a:t>
            </a:r>
            <a:r>
              <a:rPr lang="en-US" sz="2800" b="1" dirty="0">
                <a:solidFill>
                  <a:srgbClr val="002060"/>
                </a:solidFill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</a:rPr>
              <a:t>hyd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yn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oed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ddisgybl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amherffaith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fel</a:t>
            </a:r>
            <a:r>
              <a:rPr lang="en-US" sz="2800" b="1" dirty="0">
                <a:solidFill>
                  <a:srgbClr val="002060"/>
                </a:solidFill>
              </a:rPr>
              <a:t> y </a:t>
            </a:r>
            <a:r>
              <a:rPr lang="en-US" sz="2800" b="1" dirty="0">
                <a:solidFill>
                  <a:srgbClr val="002060"/>
                </a:solidFill>
              </a:rPr>
              <a:t>fi.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>
                <a:solidFill>
                  <a:srgbClr val="002060"/>
                </a:solidFill>
              </a:rPr>
              <a:t> Amen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2800" dirty="0"/>
              <a:t>							</a:t>
            </a:r>
            <a:r>
              <a:rPr lang="en-GB" sz="2800" dirty="0" smtClean="0"/>
              <a:t>					</a:t>
            </a:r>
            <a:r>
              <a:rPr lang="en-GB" sz="2800" dirty="0"/>
              <a:t>	Keith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oes wen ar gylch coch" title="Logo pelen a chroes yr Eglwys Fethodistaidd ym Mhryd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97" y="990087"/>
            <a:ext cx="4627743" cy="460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741" y="2812707"/>
            <a:ext cx="57894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hlinkClick r:id="rId2"/>
              </a:rPr>
              <a:t>Don't Put People in Boxes - YouTube</a:t>
            </a:r>
            <a:endParaRPr lang="en-GB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2090" y="2459504"/>
            <a:ext cx="5647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hlinkClick r:id="rId4"/>
              </a:rPr>
              <a:t>Rhagarweiniad</a:t>
            </a:r>
            <a:r>
              <a:rPr lang="en-US" sz="3000" dirty="0">
                <a:hlinkClick r:id="rId4"/>
              </a:rPr>
              <a:t> - YouTube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204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647" y="849681"/>
            <a:ext cx="7930403" cy="504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2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Cwestiynau</a:t>
            </a:r>
            <a:r>
              <a:rPr lang="en-GB" sz="3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3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3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myfyrdod</a:t>
            </a:r>
            <a:endParaRPr lang="en-GB" sz="3200" b="1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2060"/>
                </a:solidFill>
              </a:rPr>
              <a:t>Pa </a:t>
            </a:r>
            <a:r>
              <a:rPr lang="en-GB" sz="3200" b="1" dirty="0" err="1">
                <a:solidFill>
                  <a:srgbClr val="002060"/>
                </a:solidFill>
              </a:rPr>
              <a:t>nodweddion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gweladwy</a:t>
            </a:r>
            <a:r>
              <a:rPr lang="en-GB" sz="3200" b="1" dirty="0">
                <a:solidFill>
                  <a:srgbClr val="002060"/>
                </a:solidFill>
              </a:rPr>
              <a:t> o </a:t>
            </a:r>
            <a:r>
              <a:rPr lang="en-GB" sz="3200" b="1" dirty="0" err="1">
                <a:solidFill>
                  <a:srgbClr val="002060"/>
                </a:solidFill>
              </a:rPr>
              <a:t>undod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Eglwys</a:t>
            </a:r>
            <a:r>
              <a:rPr lang="en-GB" sz="3200" b="1" dirty="0">
                <a:solidFill>
                  <a:srgbClr val="002060"/>
                </a:solidFill>
              </a:rPr>
              <a:t> a </a:t>
            </a:r>
            <a:r>
              <a:rPr lang="en-GB" sz="3200" b="1" dirty="0" err="1">
                <a:solidFill>
                  <a:srgbClr val="002060"/>
                </a:solidFill>
              </a:rPr>
              <a:t>welwch</a:t>
            </a:r>
            <a:r>
              <a:rPr lang="en-GB" sz="3200" b="1" dirty="0">
                <a:solidFill>
                  <a:srgbClr val="002060"/>
                </a:solidFill>
              </a:rPr>
              <a:t> chi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eich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sefyllfa</a:t>
            </a:r>
            <a:r>
              <a:rPr lang="en-GB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en-GB" sz="3200" b="1" dirty="0" err="1">
                <a:solidFill>
                  <a:srgbClr val="002060"/>
                </a:solidFill>
              </a:rPr>
              <a:t>nodweddion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</a:rPr>
              <a:t>a </a:t>
            </a:r>
            <a:r>
              <a:rPr lang="en-GB" sz="3200" b="1" dirty="0" err="1">
                <a:solidFill>
                  <a:srgbClr val="002060"/>
                </a:solidFill>
              </a:rPr>
              <a:t>welwch</a:t>
            </a:r>
            <a:r>
              <a:rPr lang="en-GB" sz="3200" b="1" dirty="0">
                <a:solidFill>
                  <a:srgbClr val="002060"/>
                </a:solidFill>
              </a:rPr>
              <a:t> chi </a:t>
            </a:r>
            <a:r>
              <a:rPr lang="en-GB" sz="3200" b="1" dirty="0" err="1">
                <a:solidFill>
                  <a:srgbClr val="002060"/>
                </a:solidFill>
              </a:rPr>
              <a:t>sy’n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rhwystro’r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ymdeimlad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hwn</a:t>
            </a:r>
            <a:r>
              <a:rPr lang="en-GB" sz="3200" b="1" dirty="0">
                <a:solidFill>
                  <a:srgbClr val="002060"/>
                </a:solidFill>
              </a:rPr>
              <a:t> o ‘</a:t>
            </a:r>
            <a:r>
              <a:rPr lang="en-GB" sz="3200" b="1" dirty="0" err="1">
                <a:solidFill>
                  <a:srgbClr val="002060"/>
                </a:solidFill>
              </a:rPr>
              <a:t>undod</a:t>
            </a:r>
            <a:r>
              <a:rPr lang="en-GB" sz="3200" b="1" dirty="0">
                <a:solidFill>
                  <a:srgbClr val="002060"/>
                </a:solidFill>
              </a:rPr>
              <a:t>’ </a:t>
            </a:r>
            <a:r>
              <a:rPr lang="en-GB" sz="3200" b="1" dirty="0" err="1">
                <a:solidFill>
                  <a:srgbClr val="002060"/>
                </a:solidFill>
              </a:rPr>
              <a:t>pawb</a:t>
            </a:r>
            <a:r>
              <a:rPr lang="en-GB" sz="3200" b="1" dirty="0">
                <a:solidFill>
                  <a:srgbClr val="002060"/>
                </a:solidFill>
              </a:rPr>
              <a:t> a </a:t>
            </a:r>
            <a:r>
              <a:rPr lang="en-GB" sz="3200" b="1" dirty="0" err="1">
                <a:solidFill>
                  <a:srgbClr val="002060"/>
                </a:solidFill>
              </a:rPr>
              <a:t>amlygodd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Iesu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y </a:t>
            </a:r>
            <a:r>
              <a:rPr lang="en-GB" sz="3200" b="1" dirty="0" err="1">
                <a:solidFill>
                  <a:srgbClr val="002060"/>
                </a:solidFill>
              </a:rPr>
              <a:t>Cymundeb</a:t>
            </a:r>
            <a:r>
              <a:rPr lang="en-GB" sz="3200" b="1" dirty="0" smtClean="0">
                <a:solidFill>
                  <a:srgbClr val="002060"/>
                </a:solidFill>
              </a:rPr>
              <a:t>?</a:t>
            </a:r>
            <a:endParaRPr lang="en-GB" sz="3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&#10;Cylchoedd a thrionglau, mewn gwahanol siapiau a lliwiau, gyda’r gair &quot;Cyfiawnder&quot; mewn oren, y gair &quot;Urddas&quot; mewn gwyrdd a’r gair &quot;Cydlyniad&quot; mewn pinc.&#10;Cylchoedd a thrionglau, mewn gwahanol siapiau a lliwiau, gyda’r gair &quot;Cyfiawnder&quot; mewn oren, y gair &quot;Urddas&quot; mewn gwyrdd, y gair  &quot;Cydlyniad&quot; mewn pinc, a’r geiriau “Gweithio tuag at Eglwys Fethodistaidd gynhwysol” mewn gwyn." title="Logo Cyfiawnder, Urddas a Chydlyni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203"/>
            <a:ext cx="9144000" cy="274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538" y="2759586"/>
            <a:ext cx="48024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hlinkClick r:id="rId2"/>
              </a:rPr>
              <a:t>We Are The Church - YouTube</a:t>
            </a:r>
            <a:endParaRPr lang="en-GB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04125" y="5248954"/>
            <a:ext cx="197233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900" dirty="0">
                <a:solidFill>
                  <a:srgbClr val="3C3C3C"/>
                </a:solidFill>
                <a:latin typeface="Open Sans"/>
              </a:rPr>
              <a:t>  </a:t>
            </a:r>
            <a:endParaRPr lang="en-US" altLang="en-US" sz="600" dirty="0"/>
          </a:p>
          <a:p>
            <a:pPr lvl="0" algn="ctr"/>
            <a:r>
              <a:rPr lang="en-GB" sz="900" dirty="0" err="1"/>
              <a:t>Llun</a:t>
            </a:r>
            <a:r>
              <a:rPr lang="en-GB" sz="900" dirty="0"/>
              <a:t> </a:t>
            </a:r>
            <a:r>
              <a:rPr lang="en-GB" sz="900" dirty="0" err="1"/>
              <a:t>gan</a:t>
            </a:r>
            <a:r>
              <a:rPr lang="en-GB" sz="900" dirty="0">
                <a:hlinkClick r:id="rId2"/>
              </a:rPr>
              <a:t> Aaron Burden</a:t>
            </a:r>
            <a:r>
              <a:rPr lang="en-GB" sz="900" dirty="0"/>
              <a:t> </a:t>
            </a:r>
            <a:r>
              <a:rPr lang="en-GB" sz="900" dirty="0" err="1"/>
              <a:t>ar</a:t>
            </a:r>
            <a:r>
              <a:rPr lang="en-GB" sz="900" dirty="0"/>
              <a:t> </a:t>
            </a:r>
            <a:r>
              <a:rPr lang="en-GB" sz="900" dirty="0" err="1">
                <a:hlinkClick r:id="rId3"/>
              </a:rPr>
              <a:t>Unsplash</a:t>
            </a:r>
            <a:endParaRPr lang="en-US" altLang="en-US" sz="10125" dirty="0">
              <a:solidFill>
                <a:srgbClr val="3C3C3C"/>
              </a:solidFill>
              <a:latin typeface="Open Sans"/>
            </a:endParaRPr>
          </a:p>
        </p:txBody>
      </p:sp>
      <p:pic>
        <p:nvPicPr>
          <p:cNvPr id="5" name="Picture 2" descr="Cysgodlun o blentyn yn darllen" title="Darl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94" y="946928"/>
            <a:ext cx="5741894" cy="43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3576" y="2459505"/>
            <a:ext cx="4696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hlinkClick r:id="rId2"/>
              </a:rPr>
              <a:t>Casting Crowns - If We Are The Body - YouTube</a:t>
            </a:r>
            <a:endParaRPr lang="en-GB" sz="3000" dirty="0"/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0" y="312485"/>
            <a:ext cx="86079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 err="1"/>
              <a:t>Rydym</a:t>
            </a:r>
            <a:r>
              <a:rPr lang="en-GB" sz="2800" b="1" dirty="0"/>
              <a:t> </a:t>
            </a:r>
            <a:r>
              <a:rPr lang="en-GB" sz="2800" b="1" dirty="0" err="1"/>
              <a:t>ni’n</a:t>
            </a:r>
            <a:r>
              <a:rPr lang="en-GB" sz="2800" b="1" dirty="0"/>
              <a:t> </a:t>
            </a:r>
            <a:r>
              <a:rPr lang="en-GB" sz="2800" b="1" dirty="0" err="1"/>
              <a:t>eich</a:t>
            </a:r>
            <a:r>
              <a:rPr lang="en-GB" sz="2800" b="1" dirty="0"/>
              <a:t> </a:t>
            </a:r>
            <a:r>
              <a:rPr lang="en-GB" sz="2800" b="1" dirty="0" err="1"/>
              <a:t>gwahodd</a:t>
            </a:r>
            <a:r>
              <a:rPr lang="en-GB" sz="2800" b="1" dirty="0"/>
              <a:t> chi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aros</a:t>
            </a:r>
            <a:r>
              <a:rPr lang="en-GB" sz="2800" b="1" dirty="0"/>
              <a:t> </a:t>
            </a:r>
            <a:r>
              <a:rPr lang="en-GB" sz="2800" b="1" dirty="0"/>
              <a:t>a </a:t>
            </a:r>
            <a:r>
              <a:rPr lang="en-GB" sz="2800" b="1" dirty="0" err="1"/>
              <a:t>gweddïo</a:t>
            </a:r>
            <a:r>
              <a:rPr lang="en-GB" sz="2800" b="1" dirty="0"/>
              <a:t>:</a:t>
            </a:r>
          </a:p>
          <a:p>
            <a:pPr fontAlgn="base"/>
            <a:endParaRPr lang="en-GB" sz="2800" dirty="0"/>
          </a:p>
          <a:p>
            <a:pPr algn="just" fontAlgn="base"/>
            <a:r>
              <a:rPr lang="en-GB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Dduw</a:t>
            </a:r>
            <a:r>
              <a:rPr lang="en-GB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Mawr</a:t>
            </a:r>
            <a:r>
              <a:rPr lang="en-GB" sz="2800" b="1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endParaRPr lang="en-GB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fontAlgn="base"/>
            <a:r>
              <a:rPr lang="en-GB" sz="2800" b="1" dirty="0" err="1">
                <a:solidFill>
                  <a:srgbClr val="7030A0"/>
                </a:solidFill>
              </a:rPr>
              <a:t>Rwyt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wedi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creu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pob</a:t>
            </a:r>
            <a:r>
              <a:rPr lang="en-GB" sz="2800" b="1" dirty="0">
                <a:solidFill>
                  <a:srgbClr val="7030A0"/>
                </a:solidFill>
              </a:rPr>
              <a:t> un </a:t>
            </a:r>
            <a:r>
              <a:rPr lang="en-GB" sz="2800" b="1" dirty="0" err="1">
                <a:solidFill>
                  <a:srgbClr val="7030A0"/>
                </a:solidFill>
              </a:rPr>
              <a:t>ohonom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ni’n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unigryw</a:t>
            </a:r>
            <a:r>
              <a:rPr lang="en-GB" sz="2800" b="1" dirty="0">
                <a:solidFill>
                  <a:srgbClr val="7030A0"/>
                </a:solidFill>
              </a:rPr>
              <a:t>. </a:t>
            </a:r>
            <a:r>
              <a:rPr lang="en-GB" sz="2800" b="1" dirty="0" err="1">
                <a:solidFill>
                  <a:srgbClr val="7030A0"/>
                </a:solidFill>
              </a:rPr>
              <a:t>Rwyt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ti’n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rhoi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doniau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ysbrydol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ni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sy’n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ein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helpu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ni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fod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rhan</a:t>
            </a:r>
            <a:r>
              <a:rPr lang="en-GB" sz="2800" b="1" dirty="0">
                <a:solidFill>
                  <a:srgbClr val="7030A0"/>
                </a:solidFill>
              </a:rPr>
              <a:t> o </a:t>
            </a:r>
            <a:r>
              <a:rPr lang="en-GB" sz="2800" b="1" dirty="0" err="1">
                <a:solidFill>
                  <a:srgbClr val="7030A0"/>
                </a:solidFill>
              </a:rPr>
              <a:t>gorff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yr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eglwys</a:t>
            </a:r>
            <a:r>
              <a:rPr lang="en-GB" sz="28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GB" sz="2800" b="1" dirty="0">
                <a:solidFill>
                  <a:srgbClr val="002060"/>
                </a:solidFill>
              </a:rPr>
              <a:t>Rho </a:t>
            </a:r>
            <a:r>
              <a:rPr lang="en-GB" sz="2800" b="1" dirty="0" err="1">
                <a:solidFill>
                  <a:srgbClr val="002060"/>
                </a:solidFill>
              </a:rPr>
              <a:t>gymorth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beidio</a:t>
            </a:r>
            <a:r>
              <a:rPr lang="en-GB" sz="2800" b="1" dirty="0">
                <a:solidFill>
                  <a:srgbClr val="002060"/>
                </a:solidFill>
              </a:rPr>
              <a:t> â </a:t>
            </a:r>
            <a:r>
              <a:rPr lang="en-GB" sz="2800" b="1" dirty="0" err="1">
                <a:solidFill>
                  <a:srgbClr val="002060"/>
                </a:solidFill>
              </a:rPr>
              <a:t>gadael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ymraniadau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diwylliannol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cyffredin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ein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rhwygo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ddarnau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yr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eglwys</a:t>
            </a:r>
            <a:r>
              <a:rPr lang="en-GB" sz="2800" b="1" dirty="0">
                <a:solidFill>
                  <a:srgbClr val="002060"/>
                </a:solidFill>
              </a:rPr>
              <a:t>. </a:t>
            </a:r>
            <a:r>
              <a:rPr lang="en-GB" sz="2800" b="1" dirty="0" err="1">
                <a:solidFill>
                  <a:srgbClr val="002060"/>
                </a:solidFill>
              </a:rPr>
              <a:t>Atgoffa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ein</a:t>
            </a:r>
            <a:r>
              <a:rPr lang="en-GB" sz="2800" b="1" dirty="0">
                <a:solidFill>
                  <a:srgbClr val="002060"/>
                </a:solidFill>
              </a:rPr>
              <a:t> bod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gyd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perthyn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ti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GB" sz="2800" b="1" dirty="0" err="1">
                <a:solidFill>
                  <a:srgbClr val="7030A0"/>
                </a:solidFill>
              </a:rPr>
              <a:t>Yn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yr</a:t>
            </a:r>
            <a:r>
              <a:rPr lang="en-GB" sz="2800" b="1" dirty="0">
                <a:solidFill>
                  <a:srgbClr val="7030A0"/>
                </a:solidFill>
              </a:rPr>
              <a:t> un </a:t>
            </a:r>
            <a:r>
              <a:rPr lang="en-GB" sz="2800" b="1" dirty="0" err="1">
                <a:solidFill>
                  <a:srgbClr val="7030A0"/>
                </a:solidFill>
              </a:rPr>
              <a:t>modd</a:t>
            </a:r>
            <a:r>
              <a:rPr lang="en-GB" sz="2800" b="1" dirty="0">
                <a:solidFill>
                  <a:srgbClr val="7030A0"/>
                </a:solidFill>
              </a:rPr>
              <a:t>, </a:t>
            </a:r>
            <a:r>
              <a:rPr lang="en-GB" sz="2800" b="1" dirty="0" err="1">
                <a:solidFill>
                  <a:srgbClr val="7030A0"/>
                </a:solidFill>
              </a:rPr>
              <a:t>atgoffa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ni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ddathlu’r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gwahaniaethau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a’r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arbenigrwydd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sydd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yng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nghorff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yr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eglwys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yr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wyt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wedi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galw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pobl</a:t>
            </a:r>
            <a:r>
              <a:rPr lang="en-GB" sz="2800" b="1" dirty="0">
                <a:solidFill>
                  <a:srgbClr val="7030A0"/>
                </a:solidFill>
              </a:rPr>
              <a:t> o bob </a:t>
            </a:r>
            <a:r>
              <a:rPr lang="en-GB" sz="2800" b="1" dirty="0" err="1">
                <a:solidFill>
                  <a:srgbClr val="7030A0"/>
                </a:solidFill>
              </a:rPr>
              <a:t>cefndir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iddi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rannu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dy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Efengyl</a:t>
            </a:r>
            <a:r>
              <a:rPr lang="en-GB" sz="2800" b="1" dirty="0">
                <a:solidFill>
                  <a:srgbClr val="7030A0"/>
                </a:solidFill>
              </a:rPr>
              <a:t> a </a:t>
            </a:r>
            <a:r>
              <a:rPr lang="en-GB" sz="2800" b="1" dirty="0" err="1">
                <a:solidFill>
                  <a:srgbClr val="7030A0"/>
                </a:solidFill>
              </a:rPr>
              <a:t>rhannu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gobaith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iachawdwriaeth</a:t>
            </a:r>
            <a:r>
              <a:rPr lang="en-GB" sz="2800" b="1" dirty="0">
                <a:solidFill>
                  <a:srgbClr val="7030A0"/>
                </a:solidFill>
              </a:rPr>
              <a:t> ag </a:t>
            </a:r>
            <a:r>
              <a:rPr lang="en-GB" sz="2800" b="1" dirty="0" err="1">
                <a:solidFill>
                  <a:srgbClr val="7030A0"/>
                </a:solidFill>
              </a:rPr>
              <a:t>eraill</a:t>
            </a:r>
            <a:r>
              <a:rPr lang="en-GB" sz="2800" b="1" dirty="0">
                <a:solidFill>
                  <a:srgbClr val="7030A0"/>
                </a:solidFill>
              </a:rPr>
              <a:t>.</a:t>
            </a:r>
          </a:p>
          <a:p>
            <a:pPr algn="just" fontAlgn="base"/>
            <a:r>
              <a:rPr lang="en-GB" sz="2800" b="1" dirty="0">
                <a:solidFill>
                  <a:srgbClr val="002060"/>
                </a:solidFill>
                <a:cs typeface="Arial" panose="020B0604020202020204" pitchFamily="34" charset="0"/>
              </a:rPr>
              <a:t>Amen</a:t>
            </a:r>
            <a:r>
              <a:rPr lang="en-GB" sz="28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442" y="2759586"/>
            <a:ext cx="47936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hlinkClick r:id="rId2"/>
              </a:rPr>
              <a:t>The labels we carry - YouTube</a:t>
            </a:r>
            <a:endParaRPr lang="en-GB" sz="3000" dirty="0"/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288" y="1075458"/>
            <a:ext cx="74900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Ystyriwch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600" u="sng" dirty="0">
                <a:hlinkClick r:id="rId2"/>
              </a:rPr>
              <a:t> </a:t>
            </a:r>
            <a:r>
              <a:rPr lang="en-GB" sz="3200" u="sng" dirty="0">
                <a:hlinkClick r:id="rId3"/>
              </a:rPr>
              <a:t>1 </a:t>
            </a:r>
            <a:r>
              <a:rPr lang="en-GB" sz="3200" u="sng" dirty="0" err="1">
                <a:hlinkClick r:id="rId3"/>
              </a:rPr>
              <a:t>Ioan</a:t>
            </a:r>
            <a:r>
              <a:rPr lang="en-GB" sz="3200" u="sng" dirty="0">
                <a:hlinkClick r:id="rId3"/>
              </a:rPr>
              <a:t> 4:19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/>
              <a:t>Yr</a:t>
            </a:r>
            <a:r>
              <a:rPr lang="en-GB" sz="3200" b="1" dirty="0"/>
              <a:t> </a:t>
            </a:r>
            <a:r>
              <a:rPr lang="en-GB" sz="3200" b="1" dirty="0" err="1"/>
              <a:t>ydym</a:t>
            </a:r>
            <a:r>
              <a:rPr lang="en-GB" sz="3200" b="1" dirty="0"/>
              <a:t> </a:t>
            </a:r>
            <a:r>
              <a:rPr lang="en-GB" sz="3200" b="1" dirty="0" err="1"/>
              <a:t>ni’n</a:t>
            </a:r>
            <a:r>
              <a:rPr lang="en-GB" sz="3200" b="1" dirty="0"/>
              <a:t> </a:t>
            </a:r>
            <a:r>
              <a:rPr lang="en-GB" sz="3200" b="1" dirty="0" err="1"/>
              <a:t>caru</a:t>
            </a:r>
            <a:r>
              <a:rPr lang="en-GB" sz="3200" b="1" dirty="0"/>
              <a:t>, am </a:t>
            </a:r>
            <a:r>
              <a:rPr lang="en-GB" sz="3200" b="1" dirty="0" err="1"/>
              <a:t>iddo</a:t>
            </a:r>
            <a:r>
              <a:rPr lang="en-GB" sz="3200" b="1" dirty="0"/>
              <a:t> </a:t>
            </a:r>
            <a:r>
              <a:rPr lang="en-GB" sz="3200" b="1" dirty="0" err="1"/>
              <a:t>ef</a:t>
            </a:r>
            <a:r>
              <a:rPr lang="en-GB" sz="3200" b="1" dirty="0"/>
              <a:t> </a:t>
            </a:r>
            <a:r>
              <a:rPr lang="en-GB" sz="3200" b="1" dirty="0" err="1"/>
              <a:t>yn</a:t>
            </a:r>
            <a:r>
              <a:rPr lang="en-GB" sz="3200" b="1" dirty="0"/>
              <a:t> </a:t>
            </a:r>
            <a:r>
              <a:rPr lang="en-GB" sz="3200" b="1" dirty="0" err="1"/>
              <a:t>gyntaf</a:t>
            </a:r>
            <a:r>
              <a:rPr lang="en-GB" sz="3200" b="1" dirty="0"/>
              <a:t> </a:t>
            </a:r>
            <a:r>
              <a:rPr lang="en-GB" sz="3200" b="1" dirty="0" err="1"/>
              <a:t>ein</a:t>
            </a:r>
            <a:r>
              <a:rPr lang="en-GB" sz="3200" b="1" dirty="0"/>
              <a:t> </a:t>
            </a:r>
            <a:r>
              <a:rPr lang="en-GB" sz="3200" b="1" dirty="0" err="1"/>
              <a:t>caru</a:t>
            </a:r>
            <a:r>
              <a:rPr lang="en-GB" sz="3200" b="1" dirty="0"/>
              <a:t> </a:t>
            </a:r>
            <a:r>
              <a:rPr lang="en-GB" sz="3200" b="1" dirty="0" err="1"/>
              <a:t>ni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GB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GB" sz="3200" dirty="0">
                <a:solidFill>
                  <a:srgbClr val="3131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200" dirty="0">
              <a:solidFill>
                <a:srgbClr val="3131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 err="1">
                <a:solidFill>
                  <a:srgbClr val="002060"/>
                </a:solidFill>
              </a:rPr>
              <a:t>Sut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allwn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wneud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Eglwys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lle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mae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pobl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dod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heb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iddyn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nhw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gael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labelu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negyddol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ond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profi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cariad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Duw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1.png" descr="Gludwaith o luniau o wynebau o amglych croes gyda’r geiriau 'cadarnhau, dwyn ynghyd, dathlu' ar draws y canol" title="Cadarnhau, Dwyn ynghyd, Dathlu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011" y="857250"/>
            <a:ext cx="5311589" cy="5042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4894" y="3191377"/>
            <a:ext cx="5221706" cy="3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Cadarnhau</a:t>
            </a:r>
            <a:r>
              <a:rPr lang="en-US" sz="21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sz="21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sz="21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Dwyn</a:t>
            </a:r>
            <a:r>
              <a:rPr lang="en-US" sz="21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ynghyd</a:t>
            </a:r>
            <a:r>
              <a:rPr lang="en-US" sz="21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sz="21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sz="21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Dathlu</a:t>
            </a:r>
            <a:endParaRPr lang="en-GB" sz="21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39" y="2759586"/>
            <a:ext cx="42854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hlinkClick r:id="rId2"/>
              </a:rPr>
              <a:t>Critical Thinking - YouTube</a:t>
            </a:r>
            <a:endParaRPr lang="en-GB" sz="3000" dirty="0"/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fres o gylchoedd tryloyw y tu mewn i’w gilydd.  Yn y canol y mae logo pelen a chroes y Methodistiaid.  Mae’r cylch mewnol â’r geiriau &quot;Duw Gyda Ni Bywyd Gyda’n Gilydd&quot;.  Mae’r un nesaf allan â’r geiriau &quot;Bywyd yng Nghrist Undod yng Nghrist&quot;.  Mae’r nesaf â’r geiriau &quot;Bywyd yn ei Lawnder Yn Fwy Cyfoethog Gyda’n Gilydd&quot;.  Mae’r nesaf â’r geiriau &quot;Calon Sy’n Agored Blas O’r Nef&quot;.  Ar ben yr ochr chwith mae saeth borffor yn pwyntio at y cylchoedd.  Mae’n cynnwys y geiriau &quot; Yn hyn i gyd fe gredwn y cawn ni ein trawsnewid gan Dduw wrth fod yn agored y naill i’r llall&quot;.  Ceir cyfres o saethau oren yn pwyntio tuag allan oddi wrth ganol y cylchoedd. Mae pob un yn cynnwys gair.  Y rhain yw &quot;Urddas, Cynrychiolaeth, Gwrando, Bod â rhan, Amrywiaeth, Cydraddoldeb, Cyfiawnder, Dysgu.&quot;&#10;I’r chwith y mae’r geiriau &quot;Strategaeth Cyfiawnder, Urddas a Chydlyniad: gweithio tuag at Eglwys Fethodistaidd gwbl gynhwysol.&quot;" title="Darlun cysyniadol Strategaeth Cyfiawnder, Urddas a Chydlyni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048940"/>
            <a:ext cx="7340935" cy="46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992" y="3543300"/>
            <a:ext cx="1433631" cy="1201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un sgrîn o dudalen gyntaf yr Ymrwymiad i Gyfrifoldeb Personol" title="Ymrwymiad i Gyfrifoldeb Personol"/>
          <p:cNvPicPr>
            <a:picLocks noChangeAspect="1"/>
          </p:cNvPicPr>
          <p:nvPr/>
        </p:nvPicPr>
        <p:blipFill rotWithShape="1">
          <a:blip r:embed="rId2"/>
          <a:srcRect l="31600" t="17372" r="30709" b="17879"/>
          <a:stretch/>
        </p:blipFill>
        <p:spPr>
          <a:xfrm>
            <a:off x="1495599" y="266826"/>
            <a:ext cx="6185062" cy="5976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562" y="2461826"/>
            <a:ext cx="5329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hlinkClick r:id="rId2"/>
              </a:rPr>
              <a:t>Above and Below the Line - Personal Responsibility - YouTube</a:t>
            </a:r>
            <a:endParaRPr lang="en-GB" sz="3000" dirty="0"/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470" y="410522"/>
            <a:ext cx="86079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 err="1" smtClean="0"/>
              <a:t>Rydym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ni’n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eich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gwahodd</a:t>
            </a:r>
            <a:r>
              <a:rPr lang="en-GB" sz="3200" b="1" dirty="0" smtClean="0"/>
              <a:t> chi </a:t>
            </a:r>
            <a:r>
              <a:rPr lang="en-GB" sz="3200" b="1" dirty="0" err="1" smtClean="0"/>
              <a:t>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rannu’r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weddi</a:t>
            </a:r>
            <a:r>
              <a:rPr lang="en-GB" sz="3200" b="1" dirty="0" smtClean="0"/>
              <a:t> hon </a:t>
            </a:r>
            <a:r>
              <a:rPr lang="en-GB" sz="3200" b="1" dirty="0" err="1" smtClean="0"/>
              <a:t>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ganolbwyntio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ar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yr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hyn</a:t>
            </a:r>
            <a:r>
              <a:rPr lang="en-GB" sz="3200" b="1" dirty="0" smtClean="0"/>
              <a:t> y </a:t>
            </a:r>
            <a:r>
              <a:rPr lang="en-GB" sz="3200" b="1" dirty="0" err="1" smtClean="0"/>
              <a:t>gallwn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ni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ei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wneud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annog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newid</a:t>
            </a:r>
            <a:r>
              <a:rPr lang="en-GB" sz="3200" b="1" dirty="0" smtClean="0"/>
              <a:t> :</a:t>
            </a:r>
          </a:p>
          <a:p>
            <a:pPr fontAlgn="base"/>
            <a:endParaRPr lang="en-US" sz="3200" dirty="0" smtClean="0"/>
          </a:p>
          <a:p>
            <a:pPr algn="just" fontAlgn="base"/>
            <a:r>
              <a:rPr lang="en-GB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Dduw</a:t>
            </a:r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</a:p>
          <a:p>
            <a:pPr algn="just" fontAlgn="base"/>
            <a:endParaRPr lang="en-GB" sz="32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fontAlgn="base"/>
            <a:r>
              <a:rPr lang="en-GB" sz="3200" b="1" dirty="0" err="1" smtClean="0">
                <a:solidFill>
                  <a:srgbClr val="7030A0"/>
                </a:solidFill>
              </a:rPr>
              <a:t>Dyro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i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mi’r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Serenedd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i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dderbyn</a:t>
            </a:r>
            <a:r>
              <a:rPr lang="en-GB" sz="3200" b="1" dirty="0" smtClean="0">
                <a:solidFill>
                  <a:srgbClr val="7030A0"/>
                </a:solidFill>
              </a:rPr>
              <a:t> y </a:t>
            </a:r>
            <a:r>
              <a:rPr lang="en-GB" sz="3200" b="1" dirty="0" err="1" smtClean="0">
                <a:solidFill>
                  <a:srgbClr val="7030A0"/>
                </a:solidFill>
              </a:rPr>
              <a:t>pethau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na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allaf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i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eu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newid</a:t>
            </a:r>
            <a:r>
              <a:rPr lang="en-GB" sz="3200" b="1" dirty="0" smtClean="0">
                <a:solidFill>
                  <a:srgbClr val="7030A0"/>
                </a:solidFill>
              </a:rPr>
              <a:t>,</a:t>
            </a:r>
          </a:p>
          <a:p>
            <a:pPr fontAlgn="base"/>
            <a:r>
              <a:rPr lang="en-GB" sz="3200" b="1" dirty="0" smtClean="0">
                <a:solidFill>
                  <a:srgbClr val="002060"/>
                </a:solidFill>
              </a:rPr>
              <a:t>y </a:t>
            </a:r>
            <a:r>
              <a:rPr lang="en-GB" sz="3200" b="1" dirty="0" err="1" smtClean="0">
                <a:solidFill>
                  <a:srgbClr val="002060"/>
                </a:solidFill>
              </a:rPr>
              <a:t>Dewrder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</a:rPr>
              <a:t>i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</a:rPr>
              <a:t>newid</a:t>
            </a:r>
            <a:r>
              <a:rPr lang="en-GB" sz="3200" b="1" dirty="0" smtClean="0">
                <a:solidFill>
                  <a:srgbClr val="002060"/>
                </a:solidFill>
              </a:rPr>
              <a:t> y </a:t>
            </a:r>
            <a:r>
              <a:rPr lang="en-GB" sz="3200" b="1" dirty="0" err="1" smtClean="0">
                <a:solidFill>
                  <a:srgbClr val="002060"/>
                </a:solidFill>
              </a:rPr>
              <a:t>pethau</a:t>
            </a:r>
            <a:r>
              <a:rPr lang="en-GB" sz="3200" b="1" dirty="0" smtClean="0">
                <a:solidFill>
                  <a:srgbClr val="002060"/>
                </a:solidFill>
              </a:rPr>
              <a:t> a </a:t>
            </a:r>
            <a:r>
              <a:rPr lang="en-GB" sz="3200" b="1" dirty="0" err="1" smtClean="0">
                <a:solidFill>
                  <a:srgbClr val="002060"/>
                </a:solidFill>
              </a:rPr>
              <a:t>allaf</a:t>
            </a:r>
            <a:r>
              <a:rPr lang="en-GB" sz="3200" b="1" dirty="0" smtClean="0">
                <a:solidFill>
                  <a:srgbClr val="002060"/>
                </a:solidFill>
              </a:rPr>
              <a:t>,</a:t>
            </a:r>
          </a:p>
          <a:p>
            <a:pPr fontAlgn="base"/>
            <a:r>
              <a:rPr lang="en-GB" sz="3200" b="1" dirty="0" err="1" smtClean="0">
                <a:solidFill>
                  <a:srgbClr val="7030A0"/>
                </a:solidFill>
              </a:rPr>
              <a:t>a’r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Doethineb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i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wybod</a:t>
            </a:r>
            <a:r>
              <a:rPr lang="en-GB" sz="3200" b="1" dirty="0" smtClean="0">
                <a:solidFill>
                  <a:srgbClr val="7030A0"/>
                </a:solidFill>
              </a:rPr>
              <a:t> y </a:t>
            </a:r>
            <a:r>
              <a:rPr lang="en-GB" sz="3200" b="1" dirty="0" err="1" smtClean="0">
                <a:solidFill>
                  <a:srgbClr val="7030A0"/>
                </a:solidFill>
              </a:rPr>
              <a:t>gwahaniaeth</a:t>
            </a:r>
            <a:r>
              <a:rPr lang="en-GB" sz="3200" b="1" dirty="0" smtClean="0">
                <a:solidFill>
                  <a:srgbClr val="7030A0"/>
                </a:solidFill>
              </a:rPr>
              <a:t>.</a:t>
            </a:r>
          </a:p>
          <a:p>
            <a:pPr algn="just" fontAlgn="base"/>
            <a:endParaRPr lang="en-GB" sz="3200" b="1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 fontAlgn="base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Amen.</a:t>
            </a:r>
            <a:endParaRPr lang="en-GB" sz="3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  <p:pic>
        <p:nvPicPr>
          <p:cNvPr id="7" name="Picture 6" descr="Llun sgrîn o dudalen gyntaf yr Ymrwymiad i Gyfrifoldeb Personol" title="Ymrwymiad i Gyfrifoldeb Personol"/>
          <p:cNvPicPr>
            <a:picLocks noChangeAspect="1"/>
          </p:cNvPicPr>
          <p:nvPr/>
        </p:nvPicPr>
        <p:blipFill rotWithShape="1">
          <a:blip r:embed="rId3"/>
          <a:srcRect l="31600" t="17372" r="30709" b="17879"/>
          <a:stretch/>
        </p:blipFill>
        <p:spPr>
          <a:xfrm>
            <a:off x="1495599" y="266826"/>
            <a:ext cx="6185062" cy="59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7" y="1917975"/>
            <a:ext cx="3605973" cy="3022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236934" y="765338"/>
            <a:ext cx="6092429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GB" sz="48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5: Pa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argymhellion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sydd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yn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y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6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&#10;Cylchoedd a thrionglau, mewn gwahanol siapiau a lliwiau, gyda’r gair &quot;Cyfiawnder&quot; mewn oren, y gair &quot;Urddas&quot; mewn gwyrdd a’r gair &quot;Cydlyniad&quot; mewn pinc.&#10;" title="Logo Cyfiawnder, Urddas a Chydlyni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6" y="1095930"/>
            <a:ext cx="6027821" cy="4565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2310" y="3025043"/>
            <a:ext cx="46162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err="1">
                <a:hlinkClick r:id="rId3"/>
              </a:rPr>
              <a:t>Cynllun</a:t>
            </a:r>
            <a:r>
              <a:rPr lang="en-GB" sz="3000" dirty="0">
                <a:hlinkClick r:id="rId3"/>
              </a:rPr>
              <a:t> </a:t>
            </a:r>
            <a:r>
              <a:rPr lang="en-GB" sz="3000" dirty="0" err="1">
                <a:hlinkClick r:id="rId3"/>
              </a:rPr>
              <a:t>A</a:t>
            </a:r>
            <a:r>
              <a:rPr lang="en-GB" sz="3000" dirty="0" err="1">
                <a:hlinkClick r:id="rId3"/>
              </a:rPr>
              <a:t>tegiadau</a:t>
            </a:r>
            <a:r>
              <a:rPr lang="en-GB" sz="3000" dirty="0">
                <a:hlinkClick r:id="rId3"/>
              </a:rPr>
              <a:t> - YouTube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0821" y="2759586"/>
            <a:ext cx="57816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err="1">
                <a:hlinkClick r:id="rId3"/>
              </a:rPr>
              <a:t>Canllaw</a:t>
            </a:r>
            <a:r>
              <a:rPr lang="en-GB" sz="3000" dirty="0">
                <a:hlinkClick r:id="rId3"/>
              </a:rPr>
              <a:t> I </a:t>
            </a:r>
            <a:r>
              <a:rPr lang="en-GB" sz="3000" dirty="0" err="1">
                <a:hlinkClick r:id="rId3"/>
              </a:rPr>
              <a:t>Iaith</a:t>
            </a:r>
            <a:r>
              <a:rPr lang="en-GB" sz="3000" dirty="0">
                <a:hlinkClick r:id="rId3"/>
              </a:rPr>
              <a:t> </a:t>
            </a:r>
            <a:r>
              <a:rPr lang="en-GB" sz="3000" dirty="0" err="1">
                <a:hlinkClick r:id="rId3"/>
              </a:rPr>
              <a:t>Gynhwysol</a:t>
            </a:r>
            <a:r>
              <a:rPr lang="en-GB" sz="3000" dirty="0">
                <a:hlinkClick r:id="rId3"/>
              </a:rPr>
              <a:t> - YouTube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6787" y="2290376"/>
            <a:ext cx="5304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hlinkClick r:id="rId3"/>
              </a:rPr>
              <a:t>Gwasanaeth</a:t>
            </a:r>
            <a:r>
              <a:rPr lang="en-US" sz="3000" dirty="0">
                <a:hlinkClick r:id="rId3"/>
              </a:rPr>
              <a:t> </a:t>
            </a:r>
            <a:r>
              <a:rPr lang="en-US" sz="3000" dirty="0" err="1">
                <a:hlinkClick r:id="rId3"/>
              </a:rPr>
              <a:t>Ymateb</a:t>
            </a:r>
            <a:r>
              <a:rPr lang="en-US" sz="3000" dirty="0">
                <a:hlinkClick r:id="rId3"/>
              </a:rPr>
              <a:t> </a:t>
            </a:r>
            <a:r>
              <a:rPr lang="en-US" sz="3000" dirty="0" err="1">
                <a:hlinkClick r:id="rId3"/>
              </a:rPr>
              <a:t>Gwahaniaethu</a:t>
            </a:r>
            <a:r>
              <a:rPr lang="en-US" sz="3000" dirty="0">
                <a:hlinkClick r:id="rId3"/>
              </a:rPr>
              <a:t> a </a:t>
            </a:r>
            <a:r>
              <a:rPr lang="en-US" sz="3000" dirty="0" err="1">
                <a:hlinkClick r:id="rId3"/>
              </a:rPr>
              <a:t>Chamdriniaeth</a:t>
            </a:r>
            <a:r>
              <a:rPr lang="en-US" sz="3000" dirty="0">
                <a:hlinkClick r:id="rId3"/>
              </a:rPr>
              <a:t> - YouTube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0925" y="2404675"/>
            <a:ext cx="63775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hlinkClick r:id="rId3"/>
              </a:rPr>
              <a:t>Proses </a:t>
            </a:r>
            <a:r>
              <a:rPr lang="en-US" sz="3000" dirty="0" err="1">
                <a:hlinkClick r:id="rId3"/>
              </a:rPr>
              <a:t>Gwirionedd</a:t>
            </a:r>
            <a:r>
              <a:rPr lang="en-US" sz="3000" dirty="0">
                <a:hlinkClick r:id="rId3"/>
              </a:rPr>
              <a:t> a </a:t>
            </a:r>
            <a:r>
              <a:rPr lang="en-US" sz="3000" dirty="0" err="1">
                <a:hlinkClick r:id="rId3"/>
              </a:rPr>
              <a:t>Chymod</a:t>
            </a:r>
            <a:r>
              <a:rPr lang="en-US" sz="3000" dirty="0">
                <a:hlinkClick r:id="rId3"/>
              </a:rPr>
              <a:t> - YouTube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8" y="416018"/>
            <a:ext cx="88078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Nod: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err="1">
                <a:solidFill>
                  <a:schemeClr val="bg1"/>
                </a:solidFill>
              </a:rPr>
              <a:t>Ategu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dealltwriaeth</a:t>
            </a:r>
            <a:r>
              <a:rPr lang="en-GB" sz="3200" b="1" dirty="0">
                <a:solidFill>
                  <a:schemeClr val="bg1"/>
                </a:solidFill>
              </a:rPr>
              <a:t> y </a:t>
            </a:r>
            <a:r>
              <a:rPr lang="en-GB" sz="3200" b="1" dirty="0" err="1">
                <a:solidFill>
                  <a:schemeClr val="bg1"/>
                </a:solidFill>
              </a:rPr>
              <a:t>Methodistiaid</a:t>
            </a:r>
            <a:r>
              <a:rPr lang="en-GB" sz="3200" b="1" dirty="0">
                <a:solidFill>
                  <a:schemeClr val="bg1"/>
                </a:solidFill>
              </a:rPr>
              <a:t> for </a:t>
            </a:r>
            <a:r>
              <a:rPr lang="en-GB" sz="3200" b="1" dirty="0" err="1">
                <a:solidFill>
                  <a:schemeClr val="bg1"/>
                </a:solidFill>
              </a:rPr>
              <a:t>Cydraddoldeb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Amrywiaeth</a:t>
            </a:r>
            <a:r>
              <a:rPr lang="en-GB" sz="3200" b="1" dirty="0">
                <a:solidFill>
                  <a:schemeClr val="bg1"/>
                </a:solidFill>
              </a:rPr>
              <a:t> a </a:t>
            </a:r>
            <a:r>
              <a:rPr lang="en-GB" sz="3200" b="1" dirty="0" err="1">
                <a:solidFill>
                  <a:schemeClr val="bg1"/>
                </a:solidFill>
              </a:rPr>
              <a:t>Chynhwysiant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wrth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galon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yr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efengyl</a:t>
            </a:r>
            <a:endParaRPr lang="en-GB" sz="3200" b="1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Amcanion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ddeall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allweddol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efengyl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wybod</a:t>
            </a:r>
            <a:r>
              <a:rPr lang="en-GB" sz="3200" dirty="0">
                <a:solidFill>
                  <a:schemeClr val="bg1"/>
                </a:solidFill>
              </a:rPr>
              <a:t> am </a:t>
            </a:r>
            <a:r>
              <a:rPr lang="en-GB" sz="3200" dirty="0" err="1">
                <a:solidFill>
                  <a:schemeClr val="bg1"/>
                </a:solidFill>
              </a:rPr>
              <a:t>ddatganiad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Eglwys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Fethodist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ellir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byw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rhannu’r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efengyl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heb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ymrwymiad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pawb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1364" y="2433250"/>
            <a:ext cx="50311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err="1">
                <a:hlinkClick r:id="rId3"/>
              </a:rPr>
              <a:t>Cylchoedd</a:t>
            </a:r>
            <a:r>
              <a:rPr lang="en-GB" sz="3000" dirty="0">
                <a:hlinkClick r:id="rId3"/>
              </a:rPr>
              <a:t> </a:t>
            </a:r>
            <a:r>
              <a:rPr lang="en-GB" sz="3000" dirty="0" err="1">
                <a:hlinkClick r:id="rId3"/>
              </a:rPr>
              <a:t>Cydlyniad</a:t>
            </a:r>
            <a:r>
              <a:rPr lang="en-GB" sz="3000" dirty="0">
                <a:hlinkClick r:id="rId3"/>
              </a:rPr>
              <a:t> - YouTube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lun sgrîn o dudalen gyntaf yr Asesiad Effaith Cydraddoldeb" title="Asesiad Effaith Cydraddoldeb"/>
          <p:cNvPicPr>
            <a:picLocks noChangeAspect="1"/>
          </p:cNvPicPr>
          <p:nvPr/>
        </p:nvPicPr>
        <p:blipFill rotWithShape="1">
          <a:blip r:embed="rId2"/>
          <a:srcRect l="23334" t="16823" r="21490" b="24507"/>
          <a:stretch/>
        </p:blipFill>
        <p:spPr>
          <a:xfrm>
            <a:off x="100013" y="385762"/>
            <a:ext cx="8876471" cy="5309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0" y="4395409"/>
            <a:ext cx="1433631" cy="1201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5406" y="2749674"/>
            <a:ext cx="72298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err="1">
                <a:hlinkClick r:id="rId3"/>
              </a:rPr>
              <a:t>Asesiad</a:t>
            </a:r>
            <a:r>
              <a:rPr lang="en-GB" sz="3000" dirty="0">
                <a:hlinkClick r:id="rId3"/>
              </a:rPr>
              <a:t> </a:t>
            </a:r>
            <a:r>
              <a:rPr lang="en-GB" sz="3000" dirty="0" err="1">
                <a:hlinkClick r:id="rId3"/>
              </a:rPr>
              <a:t>Effaith</a:t>
            </a:r>
            <a:r>
              <a:rPr lang="en-GB" sz="3000" dirty="0">
                <a:hlinkClick r:id="rId3"/>
              </a:rPr>
              <a:t> o ran </a:t>
            </a:r>
            <a:r>
              <a:rPr lang="en-GB" sz="3000" dirty="0" err="1">
                <a:hlinkClick r:id="rId3"/>
              </a:rPr>
              <a:t>Cydraddoldeb</a:t>
            </a:r>
            <a:r>
              <a:rPr lang="en-GB" sz="3000" dirty="0">
                <a:hlinkClick r:id="rId3"/>
              </a:rPr>
              <a:t> - YouTube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  <p:pic>
        <p:nvPicPr>
          <p:cNvPr id="7" name="Picture 6" descr="Llun sgrîn o dudalen gyntaf yr Asesiad Effaith Cydraddoldeb" title="Asesiad Effaith Cydraddoldeb"/>
          <p:cNvPicPr>
            <a:picLocks noChangeAspect="1"/>
          </p:cNvPicPr>
          <p:nvPr/>
        </p:nvPicPr>
        <p:blipFill rotWithShape="1">
          <a:blip r:embed="rId3"/>
          <a:srcRect l="23334" t="16823" r="21490" b="24507"/>
          <a:stretch/>
        </p:blipFill>
        <p:spPr>
          <a:xfrm>
            <a:off x="100013" y="385762"/>
            <a:ext cx="8876471" cy="53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18" y="172663"/>
            <a:ext cx="880782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pPr fontAlgn="base"/>
            <a:endParaRPr lang="en-US" sz="28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fontAlgn="base"/>
            <a:endParaRPr lang="en-US" sz="28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/>
              <a:t>Beth </a:t>
            </a:r>
            <a:r>
              <a:rPr lang="en-US" sz="2800" dirty="0" err="1"/>
              <a:t>yw’r</a:t>
            </a:r>
            <a:r>
              <a:rPr lang="en-US" sz="2800" dirty="0"/>
              <a:t> Broses </a:t>
            </a:r>
            <a:r>
              <a:rPr lang="en-US" sz="2800" dirty="0" err="1"/>
              <a:t>Gwirionedd</a:t>
            </a:r>
            <a:r>
              <a:rPr lang="en-US" sz="2800" dirty="0"/>
              <a:t> a </a:t>
            </a:r>
            <a:r>
              <a:rPr lang="en-US" sz="2800" dirty="0" err="1"/>
              <a:t>Chymod</a:t>
            </a:r>
            <a:r>
              <a:rPr lang="en-US" sz="2800" dirty="0"/>
              <a:t>?</a:t>
            </a:r>
          </a:p>
          <a:p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Stori</a:t>
            </a:r>
            <a:r>
              <a:rPr lang="en-US" sz="2800" dirty="0"/>
              <a:t> </a:t>
            </a:r>
            <a:r>
              <a:rPr lang="en-US" sz="2800" dirty="0"/>
              <a:t>am </a:t>
            </a:r>
            <a:r>
              <a:rPr lang="en-US" sz="2800" dirty="0" err="1"/>
              <a:t>hanes</a:t>
            </a:r>
            <a:r>
              <a:rPr lang="en-US" sz="2800" dirty="0"/>
              <a:t> </a:t>
            </a:r>
            <a:r>
              <a:rPr lang="en-US" sz="2800" dirty="0" err="1"/>
              <a:t>hiliaeth</a:t>
            </a:r>
            <a:r>
              <a:rPr lang="en-US" sz="2800" dirty="0"/>
              <a:t> </a:t>
            </a:r>
            <a:r>
              <a:rPr lang="en-US" sz="2800" dirty="0" err="1"/>
              <a:t>a’r</a:t>
            </a:r>
            <a:r>
              <a:rPr lang="en-US" sz="2800" dirty="0"/>
              <a:t> </a:t>
            </a:r>
            <a:r>
              <a:rPr lang="en-US" sz="2800" dirty="0" err="1"/>
              <a:t>Eglwys</a:t>
            </a:r>
            <a:r>
              <a:rPr lang="en-US" sz="2800" dirty="0"/>
              <a:t> </a:t>
            </a:r>
            <a:r>
              <a:rPr lang="en-US" sz="2800" dirty="0" err="1"/>
              <a:t>Fethodistaidd</a:t>
            </a: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Adolygiad</a:t>
            </a:r>
            <a:r>
              <a:rPr lang="en-US" sz="2800" dirty="0"/>
              <a:t> </a:t>
            </a:r>
            <a:r>
              <a:rPr lang="en-US" sz="2800" dirty="0"/>
              <a:t>o system </a:t>
            </a:r>
            <a:r>
              <a:rPr lang="en-US" sz="2800" dirty="0" err="1"/>
              <a:t>neu</a:t>
            </a:r>
            <a:r>
              <a:rPr lang="en-US" sz="2800" dirty="0"/>
              <a:t> </a:t>
            </a:r>
            <a:r>
              <a:rPr lang="en-US" sz="2800" dirty="0" err="1"/>
              <a:t>weithdrefn</a:t>
            </a:r>
            <a:r>
              <a:rPr lang="en-US" sz="2800" dirty="0"/>
              <a:t> o </a:t>
            </a:r>
            <a:r>
              <a:rPr lang="en-US" sz="2800" dirty="0" err="1"/>
              <a:t>fewn</a:t>
            </a:r>
            <a:r>
              <a:rPr lang="en-US" sz="2800" dirty="0"/>
              <a:t> </a:t>
            </a:r>
            <a:r>
              <a:rPr lang="en-US" sz="2800" dirty="0" err="1"/>
              <a:t>yr</a:t>
            </a:r>
            <a:r>
              <a:rPr lang="en-US" sz="2800" dirty="0"/>
              <a:t> </a:t>
            </a:r>
            <a:r>
              <a:rPr lang="en-US" sz="2800" dirty="0" err="1"/>
              <a:t>Eglwys</a:t>
            </a:r>
            <a:r>
              <a:rPr lang="en-US" sz="2800" dirty="0"/>
              <a:t> </a:t>
            </a:r>
            <a:r>
              <a:rPr lang="en-US" sz="2800" dirty="0" err="1"/>
              <a:t>Fethodistaidd</a:t>
            </a:r>
            <a:r>
              <a:rPr lang="en-US" sz="2800" dirty="0"/>
              <a:t>,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wrando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y </a:t>
            </a:r>
            <a:r>
              <a:rPr lang="en-US" sz="2800" dirty="0" err="1"/>
              <a:t>rhai</a:t>
            </a:r>
            <a:r>
              <a:rPr lang="en-US" sz="2800" dirty="0"/>
              <a:t> </a:t>
            </a:r>
            <a:r>
              <a:rPr lang="en-US" sz="2800" dirty="0" err="1"/>
              <a:t>sydd</a:t>
            </a:r>
            <a:r>
              <a:rPr lang="en-US" sz="2800" dirty="0"/>
              <a:t> </a:t>
            </a:r>
            <a:r>
              <a:rPr lang="en-US" sz="2800" dirty="0" err="1"/>
              <a:t>wedi</a:t>
            </a:r>
            <a:r>
              <a:rPr lang="en-US" sz="2800" dirty="0"/>
              <a:t> </a:t>
            </a:r>
            <a:r>
              <a:rPr lang="en-US" sz="2800" dirty="0" err="1"/>
              <a:t>cael</a:t>
            </a:r>
            <a:r>
              <a:rPr lang="en-US" sz="2800" dirty="0"/>
              <a:t> </a:t>
            </a:r>
            <a:r>
              <a:rPr lang="en-US" sz="2800" dirty="0" err="1"/>
              <a:t>profiadau</a:t>
            </a:r>
            <a:r>
              <a:rPr lang="en-US" sz="2800" dirty="0"/>
              <a:t> o </a:t>
            </a:r>
            <a:r>
              <a:rPr lang="en-US" sz="2800" dirty="0" err="1"/>
              <a:t>wahaniaethu</a:t>
            </a:r>
            <a:r>
              <a:rPr lang="en-US" sz="2800" dirty="0"/>
              <a:t>,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gydnabod</a:t>
            </a:r>
            <a:r>
              <a:rPr lang="en-US" sz="2800" dirty="0"/>
              <a:t> </a:t>
            </a:r>
            <a:r>
              <a:rPr lang="en-US" sz="2800" dirty="0" err="1"/>
              <a:t>methiannau</a:t>
            </a:r>
            <a:r>
              <a:rPr lang="en-US" sz="2800" dirty="0"/>
              <a:t> a </a:t>
            </a:r>
            <a:r>
              <a:rPr lang="en-US" sz="2800" dirty="0" err="1"/>
              <a:t>thrawsffurfio</a:t>
            </a:r>
            <a:r>
              <a:rPr lang="en-US" sz="2800" dirty="0"/>
              <a:t> </a:t>
            </a:r>
            <a:r>
              <a:rPr lang="en-US" sz="2800" dirty="0" err="1"/>
              <a:t>systemau</a:t>
            </a: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Sgwrs</a:t>
            </a:r>
            <a:r>
              <a:rPr lang="en-US" sz="2800" dirty="0"/>
              <a:t> </a:t>
            </a:r>
            <a:r>
              <a:rPr lang="en-US" sz="2800" dirty="0" err="1"/>
              <a:t>adferol</a:t>
            </a:r>
            <a:r>
              <a:rPr lang="en-US" sz="2800" dirty="0"/>
              <a:t> </a:t>
            </a:r>
            <a:r>
              <a:rPr lang="en-US" sz="2800" dirty="0" err="1"/>
              <a:t>rhwng</a:t>
            </a:r>
            <a:r>
              <a:rPr lang="en-US" sz="2800" dirty="0"/>
              <a:t> </a:t>
            </a:r>
            <a:r>
              <a:rPr lang="en-US" sz="2800" dirty="0" err="1"/>
              <a:t>rhywun</a:t>
            </a:r>
            <a:r>
              <a:rPr lang="en-US" sz="2800" dirty="0"/>
              <a:t> </a:t>
            </a:r>
            <a:r>
              <a:rPr lang="en-US" sz="2800" dirty="0" err="1"/>
              <a:t>sydd</a:t>
            </a:r>
            <a:r>
              <a:rPr lang="en-US" sz="2800" dirty="0"/>
              <a:t> </a:t>
            </a:r>
            <a:r>
              <a:rPr lang="en-US" sz="2800" dirty="0" err="1"/>
              <a:t>wedi</a:t>
            </a:r>
            <a:r>
              <a:rPr lang="en-US" sz="2800" dirty="0"/>
              <a:t> </a:t>
            </a:r>
            <a:r>
              <a:rPr lang="en-US" sz="2800" dirty="0" err="1"/>
              <a:t>profi</a:t>
            </a:r>
            <a:r>
              <a:rPr lang="en-US" sz="2800" dirty="0"/>
              <a:t> </a:t>
            </a:r>
            <a:r>
              <a:rPr lang="en-US" sz="2800" dirty="0" err="1"/>
              <a:t>gwahaniaethu</a:t>
            </a:r>
            <a:r>
              <a:rPr lang="en-US" sz="2800" dirty="0"/>
              <a:t> </a:t>
            </a:r>
            <a:r>
              <a:rPr lang="en-US" sz="2800" dirty="0" err="1"/>
              <a:t>yn</a:t>
            </a:r>
            <a:r>
              <a:rPr lang="en-US" sz="2800" dirty="0"/>
              <a:t> </a:t>
            </a:r>
            <a:r>
              <a:rPr lang="en-US" sz="2800" dirty="0" err="1"/>
              <a:t>ei</a:t>
            </a:r>
            <a:r>
              <a:rPr lang="en-US" sz="2800" dirty="0"/>
              <a:t> </a:t>
            </a:r>
            <a:r>
              <a:rPr lang="en-US" sz="2800" dirty="0" err="1"/>
              <a:t>erbyn</a:t>
            </a:r>
            <a:r>
              <a:rPr lang="en-US" sz="2800" dirty="0"/>
              <a:t> </a:t>
            </a:r>
            <a:r>
              <a:rPr lang="en-US" sz="2800" dirty="0" err="1"/>
              <a:t>a’r</a:t>
            </a:r>
            <a:r>
              <a:rPr lang="en-US" sz="2800" dirty="0"/>
              <a:t> </a:t>
            </a:r>
            <a:r>
              <a:rPr lang="en-US" sz="2800" dirty="0" err="1"/>
              <a:t>unigolyn</a:t>
            </a:r>
            <a:r>
              <a:rPr lang="en-US" sz="2800" dirty="0"/>
              <a:t> a </a:t>
            </a:r>
            <a:r>
              <a:rPr lang="en-US" sz="2800" dirty="0" err="1"/>
              <a:t>wahaniaethodd</a:t>
            </a:r>
            <a:r>
              <a:rPr lang="en-US" sz="2800" dirty="0"/>
              <a:t> </a:t>
            </a:r>
            <a:r>
              <a:rPr lang="en-US" sz="2800" dirty="0" err="1"/>
              <a:t>yn</a:t>
            </a:r>
            <a:r>
              <a:rPr lang="en-US" sz="2800" dirty="0"/>
              <a:t> </a:t>
            </a:r>
            <a:r>
              <a:rPr lang="en-US" sz="2800" dirty="0" err="1"/>
              <a:t>ei</a:t>
            </a:r>
            <a:r>
              <a:rPr lang="en-US" sz="2800" dirty="0"/>
              <a:t> </a:t>
            </a:r>
            <a:r>
              <a:rPr lang="en-US" sz="2800" dirty="0" err="1"/>
              <a:t>erbyn</a:t>
            </a:r>
            <a:r>
              <a:rPr lang="en-US" sz="2800" dirty="0"/>
              <a:t> </a:t>
            </a:r>
            <a:r>
              <a:rPr lang="en-US" sz="2800" dirty="0" err="1"/>
              <a:t>ef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18" y="282781"/>
            <a:ext cx="899608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pPr fontAlgn="base"/>
            <a:endParaRPr lang="en-US" sz="28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800" dirty="0"/>
          </a:p>
          <a:p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ydych</a:t>
            </a:r>
            <a:r>
              <a:rPr lang="en-US" sz="2800" dirty="0"/>
              <a:t> </a:t>
            </a:r>
            <a:r>
              <a:rPr lang="en-US" sz="2800" dirty="0" err="1"/>
              <a:t>chi’n</a:t>
            </a:r>
            <a:r>
              <a:rPr lang="en-US" sz="2800" dirty="0"/>
              <a:t> </a:t>
            </a:r>
            <a:r>
              <a:rPr lang="en-US" sz="2800" dirty="0" err="1"/>
              <a:t>dymuno</a:t>
            </a:r>
            <a:r>
              <a:rPr lang="en-US" sz="2800" dirty="0"/>
              <a:t> </a:t>
            </a:r>
            <a:r>
              <a:rPr lang="en-US" sz="2800" dirty="0" err="1"/>
              <a:t>adrodd</a:t>
            </a:r>
            <a:r>
              <a:rPr lang="en-US" sz="2800" dirty="0"/>
              <a:t> am </a:t>
            </a:r>
            <a:r>
              <a:rPr lang="en-US" sz="2800" dirty="0" err="1"/>
              <a:t>wahaniaethu</a:t>
            </a:r>
            <a:r>
              <a:rPr lang="en-US" sz="2800" dirty="0"/>
              <a:t> </a:t>
            </a:r>
            <a:r>
              <a:rPr lang="en-US" sz="2800" dirty="0" err="1"/>
              <a:t>yn</a:t>
            </a:r>
            <a:r>
              <a:rPr lang="en-US" sz="2800" dirty="0"/>
              <a:t> </a:t>
            </a:r>
            <a:r>
              <a:rPr lang="en-US" sz="2800" dirty="0" err="1"/>
              <a:t>yr</a:t>
            </a:r>
            <a:r>
              <a:rPr lang="en-US" sz="2800" dirty="0"/>
              <a:t> </a:t>
            </a:r>
            <a:r>
              <a:rPr lang="en-US" sz="2800" dirty="0" err="1"/>
              <a:t>Eglwys</a:t>
            </a:r>
            <a:r>
              <a:rPr lang="en-US" sz="2800" dirty="0"/>
              <a:t> </a:t>
            </a:r>
            <a:r>
              <a:rPr lang="en-US" sz="2800" dirty="0" err="1"/>
              <a:t>Fethodistaidd</a:t>
            </a:r>
            <a:r>
              <a:rPr lang="en-US" sz="2800" dirty="0"/>
              <a:t>, a </a:t>
            </a:r>
            <a:r>
              <a:rPr lang="en-US" sz="2800" dirty="0" err="1"/>
              <a:t>oes</a:t>
            </a:r>
            <a:r>
              <a:rPr lang="en-US" sz="2800" dirty="0"/>
              <a:t> </a:t>
            </a:r>
            <a:r>
              <a:rPr lang="en-US" sz="2800" dirty="0" err="1"/>
              <a:t>angen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chi </a:t>
            </a:r>
            <a:r>
              <a:rPr lang="en-US" sz="2800" dirty="0" err="1"/>
              <a:t>wneud</a:t>
            </a:r>
            <a:r>
              <a:rPr lang="en-US" sz="2800" dirty="0"/>
              <a:t> </a:t>
            </a:r>
            <a:r>
              <a:rPr lang="en-US" sz="2800" dirty="0" err="1"/>
              <a:t>cwyn</a:t>
            </a:r>
            <a:r>
              <a:rPr lang="en-US" sz="2800" dirty="0"/>
              <a:t> </a:t>
            </a:r>
            <a:r>
              <a:rPr lang="en-US" sz="2800" dirty="0" err="1"/>
              <a:t>ffurfiol</a:t>
            </a:r>
            <a:r>
              <a:rPr lang="en-US" sz="2800" dirty="0"/>
              <a:t>?</a:t>
            </a:r>
            <a:endParaRPr lang="en-GB" sz="2800" dirty="0"/>
          </a:p>
          <a:p>
            <a:pPr fontAlgn="base"/>
            <a:endParaRPr lang="en-GB" sz="2800" dirty="0"/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800" dirty="0" err="1"/>
              <a:t>Oes</a:t>
            </a:r>
            <a:endParaRPr lang="en-GB" sz="2800" dirty="0"/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800" dirty="0"/>
              <a:t>Mae </a:t>
            </a:r>
            <a:r>
              <a:rPr lang="en-US" sz="2800" dirty="0" err="1"/>
              <a:t>hynny’n</a:t>
            </a:r>
            <a:r>
              <a:rPr lang="en-US" sz="2800" dirty="0"/>
              <a:t> </a:t>
            </a:r>
            <a:r>
              <a:rPr lang="en-US" sz="2800" dirty="0" err="1"/>
              <a:t>dibynnu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y math o </a:t>
            </a:r>
            <a:r>
              <a:rPr lang="en-US" sz="2800" dirty="0" err="1"/>
              <a:t>wahaniaethu</a:t>
            </a:r>
            <a:r>
              <a:rPr lang="en-US" sz="2800" dirty="0"/>
              <a:t> a </a:t>
            </a:r>
            <a:r>
              <a:rPr lang="en-US" sz="2800" dirty="0" err="1"/>
              <a:t>ddigwyddodd</a:t>
            </a:r>
            <a:endParaRPr lang="en-GB" sz="2800" dirty="0"/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800" dirty="0" err="1"/>
              <a:t>Nac</a:t>
            </a:r>
            <a:r>
              <a:rPr lang="en-US" sz="2800" dirty="0"/>
              <a:t> </a:t>
            </a:r>
            <a:r>
              <a:rPr lang="en-US" sz="2800" dirty="0" err="1"/>
              <a:t>oes</a:t>
            </a:r>
            <a:r>
              <a:rPr lang="en-US" sz="2800" dirty="0"/>
              <a:t>, </a:t>
            </a:r>
            <a:r>
              <a:rPr lang="en-US" sz="2800" dirty="0" err="1"/>
              <a:t>fe</a:t>
            </a:r>
            <a:r>
              <a:rPr lang="en-US" sz="2800" dirty="0"/>
              <a:t> </a:t>
            </a:r>
            <a:r>
              <a:rPr lang="en-US" sz="2800" dirty="0" err="1"/>
              <a:t>allwch</a:t>
            </a:r>
            <a:r>
              <a:rPr lang="en-US" sz="2800" dirty="0"/>
              <a:t> chi </a:t>
            </a:r>
            <a:r>
              <a:rPr lang="en-US" sz="2800" dirty="0" err="1"/>
              <a:t>fynd</a:t>
            </a:r>
            <a:r>
              <a:rPr lang="en-US" sz="2800" dirty="0"/>
              <a:t> at y System </a:t>
            </a:r>
            <a:r>
              <a:rPr lang="en-US" sz="2800" dirty="0" err="1"/>
              <a:t>Gwahaniaethu</a:t>
            </a:r>
            <a:r>
              <a:rPr lang="en-US" sz="2800" dirty="0"/>
              <a:t> a </a:t>
            </a:r>
            <a:r>
              <a:rPr lang="en-US" sz="2800" dirty="0" err="1"/>
              <a:t>Chamdriniaeth</a:t>
            </a:r>
            <a:r>
              <a:rPr lang="en-US" sz="2800" dirty="0"/>
              <a:t> </a:t>
            </a:r>
            <a:r>
              <a:rPr lang="en-US" sz="2800" dirty="0" err="1"/>
              <a:t>hefyd</a:t>
            </a:r>
            <a:r>
              <a:rPr lang="en-US" sz="2800" dirty="0"/>
              <a:t>, </a:t>
            </a:r>
            <a:r>
              <a:rPr lang="en-US" sz="2800" dirty="0" err="1"/>
              <a:t>lle</a:t>
            </a:r>
            <a:r>
              <a:rPr lang="en-US" sz="2800" dirty="0"/>
              <a:t> </a:t>
            </a:r>
            <a:r>
              <a:rPr lang="en-US" sz="2800" dirty="0" err="1"/>
              <a:t>cewch</a:t>
            </a:r>
            <a:r>
              <a:rPr lang="en-US" sz="2800" dirty="0"/>
              <a:t> chi </a:t>
            </a:r>
            <a:r>
              <a:rPr lang="en-US" sz="2800" dirty="0" err="1"/>
              <a:t>gefnogaeth</a:t>
            </a:r>
            <a:r>
              <a:rPr lang="en-US" sz="2800" dirty="0"/>
              <a:t>, </a:t>
            </a:r>
            <a:r>
              <a:rPr lang="en-US" sz="2800" dirty="0" err="1"/>
              <a:t>yn</a:t>
            </a:r>
            <a:r>
              <a:rPr lang="en-US" sz="2800" dirty="0"/>
              <a:t> </a:t>
            </a:r>
            <a:r>
              <a:rPr lang="en-US" sz="2800" dirty="0" err="1"/>
              <a:t>cynnwys</a:t>
            </a:r>
            <a:r>
              <a:rPr lang="en-US" sz="2800" dirty="0"/>
              <a:t> o ran </a:t>
            </a:r>
            <a:r>
              <a:rPr lang="en-US" sz="2800" dirty="0" err="1"/>
              <a:t>gwneud</a:t>
            </a:r>
            <a:r>
              <a:rPr lang="en-US" sz="2800" dirty="0"/>
              <a:t> </a:t>
            </a:r>
            <a:r>
              <a:rPr lang="en-US" sz="2800" dirty="0" err="1"/>
              <a:t>cwyn</a:t>
            </a:r>
            <a:r>
              <a:rPr lang="en-US" sz="2800" dirty="0"/>
              <a:t> </a:t>
            </a:r>
            <a:r>
              <a:rPr lang="en-US" sz="2800" dirty="0" err="1"/>
              <a:t>ffurfiol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dewiswch</a:t>
            </a:r>
            <a:r>
              <a:rPr lang="en-US" sz="2800" dirty="0"/>
              <a:t> chi </a:t>
            </a:r>
            <a:r>
              <a:rPr lang="en-US" sz="2800" dirty="0" err="1"/>
              <a:t>wneud</a:t>
            </a:r>
            <a:r>
              <a:rPr lang="en-US" sz="2800" dirty="0"/>
              <a:t> </a:t>
            </a:r>
            <a:r>
              <a:rPr lang="en-US" sz="2800" dirty="0" err="1"/>
              <a:t>hynny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33" y="25368"/>
            <a:ext cx="917076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pPr fontAlgn="base"/>
            <a:endParaRPr lang="en-US" sz="24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r>
              <a:rPr lang="en-US" sz="2700" dirty="0"/>
              <a:t>Pa un </a:t>
            </a:r>
            <a:r>
              <a:rPr lang="en-US" sz="2700" dirty="0" err="1"/>
              <a:t>o’r</a:t>
            </a:r>
            <a:r>
              <a:rPr lang="en-US" sz="2700" dirty="0"/>
              <a:t> </a:t>
            </a:r>
            <a:r>
              <a:rPr lang="en-US" sz="2700" dirty="0" err="1"/>
              <a:t>canlynol</a:t>
            </a:r>
            <a:r>
              <a:rPr lang="en-US" sz="2700" dirty="0"/>
              <a:t> </a:t>
            </a:r>
            <a:r>
              <a:rPr lang="en-US" sz="2700" dirty="0" err="1"/>
              <a:t>allai</a:t>
            </a:r>
            <a:r>
              <a:rPr lang="en-US" sz="2700" dirty="0"/>
              <a:t> </a:t>
            </a:r>
            <a:r>
              <a:rPr lang="en-US" sz="2700" dirty="0" err="1"/>
              <a:t>fod</a:t>
            </a:r>
            <a:r>
              <a:rPr lang="en-US" sz="2700" dirty="0"/>
              <a:t> </a:t>
            </a:r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fantais</a:t>
            </a:r>
            <a:r>
              <a:rPr lang="en-US" sz="2700" dirty="0"/>
              <a:t> </a:t>
            </a:r>
            <a:r>
              <a:rPr lang="en-US" sz="2700" dirty="0" err="1"/>
              <a:t>bosibl</a:t>
            </a:r>
            <a:r>
              <a:rPr lang="en-US" sz="2700" dirty="0"/>
              <a:t> </a:t>
            </a:r>
            <a:r>
              <a:rPr lang="en-US" sz="2700" dirty="0" err="1"/>
              <a:t>oherwydd</a:t>
            </a:r>
            <a:r>
              <a:rPr lang="en-US" sz="2700" dirty="0"/>
              <a:t> </a:t>
            </a:r>
            <a:r>
              <a:rPr lang="en-US" sz="2700" dirty="0" err="1"/>
              <a:t>cwblhau</a:t>
            </a:r>
            <a:r>
              <a:rPr lang="en-US" sz="2700" dirty="0"/>
              <a:t> </a:t>
            </a:r>
            <a:r>
              <a:rPr lang="en-US" sz="2700" dirty="0" err="1"/>
              <a:t>Asesiad</a:t>
            </a:r>
            <a:r>
              <a:rPr lang="en-US" sz="2700" dirty="0"/>
              <a:t> </a:t>
            </a:r>
            <a:r>
              <a:rPr lang="en-US" sz="2700" dirty="0" err="1"/>
              <a:t>Effaith</a:t>
            </a:r>
            <a:r>
              <a:rPr lang="en-US" sz="2700" dirty="0"/>
              <a:t> o ran </a:t>
            </a:r>
            <a:r>
              <a:rPr lang="en-US" sz="2700" dirty="0" err="1"/>
              <a:t>Cydraddoldeb</a:t>
            </a:r>
            <a:r>
              <a:rPr lang="en-US" sz="2700" dirty="0"/>
              <a:t>?</a:t>
            </a:r>
            <a:endParaRPr lang="en-GB" sz="27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/>
              <a:t>Fe </a:t>
            </a:r>
            <a:r>
              <a:rPr lang="en-US" sz="2700" dirty="0" err="1"/>
              <a:t>fydd</a:t>
            </a:r>
            <a:r>
              <a:rPr lang="en-US" sz="2700" dirty="0"/>
              <a:t> </a:t>
            </a:r>
            <a:r>
              <a:rPr lang="en-US" sz="2700" dirty="0" err="1"/>
              <a:t>gennych</a:t>
            </a:r>
            <a:r>
              <a:rPr lang="en-US" sz="2700" dirty="0"/>
              <a:t> chi </a:t>
            </a:r>
            <a:r>
              <a:rPr lang="en-US" sz="2700" dirty="0" err="1"/>
              <a:t>fwy</a:t>
            </a:r>
            <a:r>
              <a:rPr lang="en-US" sz="2700" dirty="0"/>
              <a:t> o </a:t>
            </a:r>
            <a:r>
              <a:rPr lang="en-US" sz="2700" dirty="0" err="1"/>
              <a:t>allu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ddyranu</a:t>
            </a:r>
            <a:r>
              <a:rPr lang="en-US" sz="2700" dirty="0"/>
              <a:t> </a:t>
            </a:r>
            <a:r>
              <a:rPr lang="en-US" sz="2700" dirty="0" err="1"/>
              <a:t>adnoddau</a:t>
            </a:r>
            <a:r>
              <a:rPr lang="en-US" sz="2700" dirty="0"/>
              <a:t> </a:t>
            </a:r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briodol</a:t>
            </a:r>
            <a:r>
              <a:rPr lang="en-US" sz="2700" dirty="0"/>
              <a:t>, </a:t>
            </a:r>
            <a:r>
              <a:rPr lang="en-US" sz="2700" dirty="0" err="1"/>
              <a:t>megis</a:t>
            </a:r>
            <a:r>
              <a:rPr lang="en-US" sz="2700" dirty="0"/>
              <a:t> </a:t>
            </a:r>
            <a:r>
              <a:rPr lang="en-US" sz="2700" dirty="0" err="1"/>
              <a:t>amser</a:t>
            </a:r>
            <a:r>
              <a:rPr lang="en-US" sz="2700" dirty="0"/>
              <a:t> a </a:t>
            </a:r>
            <a:r>
              <a:rPr lang="en-US" sz="2700" dirty="0" err="1"/>
              <a:t>chyllid</a:t>
            </a:r>
            <a:r>
              <a:rPr lang="en-US" sz="2700" dirty="0"/>
              <a:t>,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gyrraedd</a:t>
            </a:r>
            <a:r>
              <a:rPr lang="en-US" sz="2700" dirty="0"/>
              <a:t> </a:t>
            </a:r>
            <a:r>
              <a:rPr lang="en-US" sz="2700" dirty="0" err="1"/>
              <a:t>amcanion</a:t>
            </a:r>
            <a:r>
              <a:rPr lang="en-US" sz="2700" dirty="0"/>
              <a:t> </a:t>
            </a:r>
            <a:r>
              <a:rPr lang="en-US" sz="2700" dirty="0" err="1"/>
              <a:t>eich</a:t>
            </a:r>
            <a:r>
              <a:rPr lang="en-US" sz="2700" dirty="0"/>
              <a:t> </a:t>
            </a:r>
            <a:r>
              <a:rPr lang="en-US" sz="2700" dirty="0" err="1"/>
              <a:t>prosiect</a:t>
            </a:r>
            <a:r>
              <a:rPr lang="en-US" sz="2700" dirty="0"/>
              <a:t> </a:t>
            </a:r>
            <a:r>
              <a:rPr lang="en-US" sz="2700" dirty="0"/>
              <a:t>chi</a:t>
            </a:r>
            <a:endParaRPr lang="en-GB" sz="27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 err="1"/>
              <a:t>Byddwch</a:t>
            </a:r>
            <a:r>
              <a:rPr lang="en-US" sz="2700" dirty="0"/>
              <a:t> </a:t>
            </a:r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sicrhau</a:t>
            </a:r>
            <a:r>
              <a:rPr lang="en-US" sz="2700" dirty="0"/>
              <a:t> </a:t>
            </a:r>
            <a:r>
              <a:rPr lang="en-US" sz="2700" dirty="0" err="1"/>
              <a:t>eich</a:t>
            </a:r>
            <a:r>
              <a:rPr lang="en-US" sz="2700" dirty="0"/>
              <a:t> bod </a:t>
            </a:r>
            <a:r>
              <a:rPr lang="en-US" sz="2700" dirty="0" err="1"/>
              <a:t>chi’n</a:t>
            </a:r>
            <a:r>
              <a:rPr lang="en-US" sz="2700" dirty="0"/>
              <a:t> </a:t>
            </a:r>
            <a:r>
              <a:rPr lang="en-US" sz="2700" dirty="0" err="1"/>
              <a:t>darparu</a:t>
            </a:r>
            <a:r>
              <a:rPr lang="en-US" sz="2700" dirty="0"/>
              <a:t> </a:t>
            </a:r>
            <a:r>
              <a:rPr lang="en-US" sz="2700" dirty="0" err="1"/>
              <a:t>ar</a:t>
            </a:r>
            <a:r>
              <a:rPr lang="en-US" sz="2700" dirty="0"/>
              <a:t> </a:t>
            </a:r>
            <a:r>
              <a:rPr lang="en-US" sz="2700" dirty="0" err="1"/>
              <a:t>gyfer</a:t>
            </a:r>
            <a:r>
              <a:rPr lang="en-US" sz="2700" dirty="0"/>
              <a:t> </a:t>
            </a:r>
            <a:r>
              <a:rPr lang="en-US" sz="2700" dirty="0" err="1"/>
              <a:t>anghenion</a:t>
            </a:r>
            <a:r>
              <a:rPr lang="en-US" sz="2700" dirty="0"/>
              <a:t> </a:t>
            </a:r>
            <a:r>
              <a:rPr lang="en-US" sz="2700" dirty="0" err="1"/>
              <a:t>pawb</a:t>
            </a:r>
            <a:endParaRPr lang="en-GB" sz="27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 err="1"/>
              <a:t>Byddwch</a:t>
            </a:r>
            <a:r>
              <a:rPr lang="en-US" sz="2700" dirty="0"/>
              <a:t> </a:t>
            </a:r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nodi</a:t>
            </a:r>
            <a:r>
              <a:rPr lang="en-US" sz="2700" dirty="0"/>
              <a:t> </a:t>
            </a:r>
            <a:r>
              <a:rPr lang="en-US" sz="2700" dirty="0" err="1"/>
              <a:t>newidiadau</a:t>
            </a:r>
            <a:r>
              <a:rPr lang="en-US" sz="2700" dirty="0"/>
              <a:t> y </a:t>
            </a:r>
            <a:r>
              <a:rPr lang="en-US" sz="2700" dirty="0" err="1"/>
              <a:t>bydd</a:t>
            </a:r>
            <a:r>
              <a:rPr lang="en-US" sz="2700" dirty="0"/>
              <a:t> </a:t>
            </a:r>
            <a:r>
              <a:rPr lang="en-US" sz="2700" dirty="0" err="1"/>
              <a:t>angen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chi </a:t>
            </a:r>
            <a:r>
              <a:rPr lang="en-US" sz="2700" dirty="0" err="1"/>
              <a:t>eu</a:t>
            </a:r>
            <a:r>
              <a:rPr lang="en-US" sz="2700" dirty="0"/>
              <a:t> </a:t>
            </a:r>
            <a:r>
              <a:rPr lang="en-US" sz="2700" dirty="0" err="1"/>
              <a:t>gwneud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sicrhau</a:t>
            </a:r>
            <a:r>
              <a:rPr lang="en-US" sz="2700" dirty="0"/>
              <a:t> </a:t>
            </a:r>
            <a:r>
              <a:rPr lang="en-US" sz="2700" dirty="0" err="1"/>
              <a:t>nad</a:t>
            </a:r>
            <a:r>
              <a:rPr lang="en-US" sz="2700" dirty="0"/>
              <a:t> </a:t>
            </a:r>
            <a:r>
              <a:rPr lang="en-US" sz="2700" dirty="0" err="1"/>
              <a:t>yw</a:t>
            </a:r>
            <a:r>
              <a:rPr lang="en-US" sz="2700" dirty="0"/>
              <a:t> </a:t>
            </a:r>
            <a:r>
              <a:rPr lang="en-US" sz="2700" dirty="0" err="1"/>
              <a:t>eich</a:t>
            </a:r>
            <a:r>
              <a:rPr lang="en-US" sz="2700" dirty="0"/>
              <a:t> </a:t>
            </a:r>
            <a:r>
              <a:rPr lang="en-US" sz="2700" dirty="0" err="1"/>
              <a:t>prosiect</a:t>
            </a:r>
            <a:r>
              <a:rPr lang="en-US" sz="2700" dirty="0"/>
              <a:t> chi </a:t>
            </a:r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arwain</a:t>
            </a:r>
            <a:r>
              <a:rPr lang="en-US" sz="2700" dirty="0"/>
              <a:t> at </a:t>
            </a:r>
            <a:r>
              <a:rPr lang="en-US" sz="2700" dirty="0" err="1"/>
              <a:t>wahaniaethu</a:t>
            </a:r>
            <a:r>
              <a:rPr lang="en-US" sz="2700" dirty="0"/>
              <a:t> </a:t>
            </a:r>
            <a:r>
              <a:rPr lang="en-US" sz="2700" dirty="0" err="1"/>
              <a:t>anuniongyrchol</a:t>
            </a:r>
            <a:r>
              <a:rPr lang="en-US" sz="2700" dirty="0"/>
              <a:t> </a:t>
            </a:r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anfwriadol</a:t>
            </a:r>
            <a:endParaRPr lang="en-GB" sz="27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 err="1"/>
              <a:t>Byddwch</a:t>
            </a:r>
            <a:r>
              <a:rPr lang="en-US" sz="2700" dirty="0"/>
              <a:t> </a:t>
            </a:r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arddangos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bawb</a:t>
            </a:r>
            <a:r>
              <a:rPr lang="en-US" sz="2700" dirty="0"/>
              <a:t>, o </a:t>
            </a:r>
            <a:r>
              <a:rPr lang="en-US" sz="2700" dirty="0" err="1"/>
              <a:t>fewn</a:t>
            </a:r>
            <a:r>
              <a:rPr lang="en-US" sz="2700" dirty="0"/>
              <a:t> a </a:t>
            </a:r>
            <a:r>
              <a:rPr lang="en-US" sz="2700" dirty="0" err="1"/>
              <a:t>thu</a:t>
            </a:r>
            <a:r>
              <a:rPr lang="en-US" sz="2700" dirty="0"/>
              <a:t> </a:t>
            </a:r>
            <a:r>
              <a:rPr lang="en-US" sz="2700" dirty="0" err="1"/>
              <a:t>allan</a:t>
            </a:r>
            <a:r>
              <a:rPr lang="en-US" sz="2700" dirty="0"/>
              <a:t> </a:t>
            </a:r>
            <a:r>
              <a:rPr lang="en-US" sz="2700" dirty="0" err="1"/>
              <a:t>i’r</a:t>
            </a:r>
            <a:r>
              <a:rPr lang="en-US" sz="2700" dirty="0"/>
              <a:t> </a:t>
            </a:r>
            <a:r>
              <a:rPr lang="en-US" sz="2700" dirty="0" err="1"/>
              <a:t>eglwys</a:t>
            </a:r>
            <a:r>
              <a:rPr lang="en-US" sz="2700" dirty="0"/>
              <a:t>, </a:t>
            </a:r>
            <a:r>
              <a:rPr lang="en-US" sz="2700" dirty="0" err="1"/>
              <a:t>eich</a:t>
            </a:r>
            <a:r>
              <a:rPr lang="en-US" sz="2700" dirty="0"/>
              <a:t> bod chi o </a:t>
            </a:r>
            <a:r>
              <a:rPr lang="en-US" sz="2700" dirty="0" err="1"/>
              <a:t>ddifrif</a:t>
            </a:r>
            <a:r>
              <a:rPr lang="en-US" sz="2700" dirty="0"/>
              <a:t> </a:t>
            </a:r>
            <a:r>
              <a:rPr lang="en-US" sz="2700" dirty="0" err="1"/>
              <a:t>ynglŷn</a:t>
            </a:r>
            <a:r>
              <a:rPr lang="en-US" sz="2700" dirty="0"/>
              <a:t> â </a:t>
            </a:r>
            <a:r>
              <a:rPr lang="en-US" sz="2700" dirty="0" err="1"/>
              <a:t>chydraddoldeb</a:t>
            </a:r>
            <a:r>
              <a:rPr lang="en-US" sz="2700" dirty="0"/>
              <a:t> a </a:t>
            </a:r>
            <a:r>
              <a:rPr lang="en-US" sz="2700" dirty="0" err="1"/>
              <a:t>chyfiawnder</a:t>
            </a:r>
            <a:r>
              <a:rPr lang="en-US" sz="2700" dirty="0"/>
              <a:t>,</a:t>
            </a:r>
          </a:p>
          <a:p>
            <a:pPr lvl="1"/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eich</a:t>
            </a:r>
            <a:r>
              <a:rPr lang="en-US" sz="2700" dirty="0"/>
              <a:t> </a:t>
            </a:r>
            <a:r>
              <a:rPr lang="en-US" sz="2700" dirty="0" err="1"/>
              <a:t>gweithredoedd</a:t>
            </a:r>
            <a:r>
              <a:rPr lang="en-US" sz="2700" dirty="0"/>
              <a:t> </a:t>
            </a:r>
            <a:r>
              <a:rPr lang="en-US" sz="2700" dirty="0" err="1"/>
              <a:t>yn</a:t>
            </a:r>
            <a:r>
              <a:rPr lang="en-US" sz="2700" dirty="0"/>
              <a:t> </a:t>
            </a:r>
            <a:r>
              <a:rPr lang="en-US" sz="2700" dirty="0" err="1"/>
              <a:t>ogystal</a:t>
            </a:r>
            <a:r>
              <a:rPr lang="en-US" sz="2700" dirty="0"/>
              <a:t> </a:t>
            </a:r>
            <a:r>
              <a:rPr lang="en-US" sz="2700" dirty="0" err="1"/>
              <a:t>â’ch</a:t>
            </a:r>
            <a:r>
              <a:rPr lang="en-US" sz="2700" dirty="0"/>
              <a:t> </a:t>
            </a:r>
            <a:r>
              <a:rPr lang="en-US" sz="2700" dirty="0" err="1"/>
              <a:t>geiriau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18" y="186951"/>
            <a:ext cx="880782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pPr fontAlgn="base"/>
            <a:endParaRPr lang="en-US" sz="16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28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fontAlgn="base"/>
            <a:endParaRPr lang="en-US" sz="2800" b="1" dirty="0">
              <a:solidFill>
                <a:srgbClr val="313131"/>
              </a:solidFill>
              <a:cs typeface="Arial" panose="020B0604020202020204" pitchFamily="34" charset="0"/>
            </a:endParaRPr>
          </a:p>
          <a:p>
            <a:r>
              <a:rPr lang="en-US" sz="2800" dirty="0"/>
              <a:t>Ai </a:t>
            </a:r>
            <a:r>
              <a:rPr lang="en-US" sz="2800" dirty="0" err="1"/>
              <a:t>holl</a:t>
            </a:r>
            <a:r>
              <a:rPr lang="en-US" sz="2800" dirty="0"/>
              <a:t> </a:t>
            </a:r>
            <a:r>
              <a:rPr lang="en-US" sz="2800" dirty="0" err="1"/>
              <a:t>ystyr</a:t>
            </a:r>
            <a:r>
              <a:rPr lang="en-US" sz="2800" dirty="0"/>
              <a:t> y </a:t>
            </a:r>
            <a:r>
              <a:rPr lang="en-US" sz="2800" dirty="0" err="1"/>
              <a:t>Strategaeth</a:t>
            </a:r>
            <a:r>
              <a:rPr lang="en-US" sz="2800" dirty="0"/>
              <a:t> </a:t>
            </a:r>
            <a:r>
              <a:rPr lang="en-US" sz="2800" dirty="0" err="1"/>
              <a:t>Cyfiawnder</a:t>
            </a:r>
            <a:r>
              <a:rPr lang="en-US" sz="2800" dirty="0"/>
              <a:t>, </a:t>
            </a:r>
            <a:r>
              <a:rPr lang="en-US" sz="2800" dirty="0" err="1"/>
              <a:t>Urddas</a:t>
            </a:r>
            <a:r>
              <a:rPr lang="en-US" sz="2800" dirty="0"/>
              <a:t> a </a:t>
            </a:r>
            <a:r>
              <a:rPr lang="en-US" sz="2800" dirty="0" err="1"/>
              <a:t>Chydlyniad</a:t>
            </a:r>
            <a:r>
              <a:rPr lang="en-US" sz="2800" dirty="0"/>
              <a:t> </a:t>
            </a:r>
            <a:r>
              <a:rPr lang="en-US" sz="2800" dirty="0" err="1"/>
              <a:t>yw</a:t>
            </a:r>
            <a:r>
              <a:rPr lang="en-US" sz="2800" dirty="0"/>
              <a:t> </a:t>
            </a:r>
            <a:r>
              <a:rPr lang="en-US" sz="2800" dirty="0" err="1"/>
              <a:t>cywiro</a:t>
            </a:r>
            <a:r>
              <a:rPr lang="en-US" sz="2800" dirty="0"/>
              <a:t> </a:t>
            </a:r>
            <a:r>
              <a:rPr lang="en-US" sz="2800" dirty="0" err="1"/>
              <a:t>problemau</a:t>
            </a:r>
            <a:r>
              <a:rPr lang="en-US" sz="2800" dirty="0"/>
              <a:t> o </a:t>
            </a:r>
            <a:r>
              <a:rPr lang="en-US" sz="2800" dirty="0" err="1"/>
              <a:t>fewn</a:t>
            </a:r>
            <a:r>
              <a:rPr lang="en-US" sz="2800" dirty="0"/>
              <a:t> </a:t>
            </a:r>
            <a:r>
              <a:rPr lang="en-US" sz="2800" dirty="0" err="1"/>
              <a:t>yr</a:t>
            </a:r>
            <a:r>
              <a:rPr lang="en-US" sz="2800" dirty="0"/>
              <a:t> </a:t>
            </a:r>
            <a:r>
              <a:rPr lang="en-US" sz="2800" dirty="0" err="1"/>
              <a:t>eglwys</a:t>
            </a:r>
            <a:r>
              <a:rPr lang="en-US" sz="2800" dirty="0"/>
              <a:t>?</a:t>
            </a:r>
            <a:endParaRPr lang="en-GB" sz="2800" dirty="0"/>
          </a:p>
          <a:p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Ie</a:t>
            </a: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Wrth</a:t>
            </a:r>
            <a:r>
              <a:rPr lang="en-US" sz="2800" dirty="0"/>
              <a:t> </a:t>
            </a:r>
            <a:r>
              <a:rPr lang="en-US" sz="2800" dirty="0" err="1"/>
              <a:t>gwrs</a:t>
            </a:r>
            <a:r>
              <a:rPr lang="en-US" sz="2800" dirty="0"/>
              <a:t>.  Mae </a:t>
            </a:r>
            <a:r>
              <a:rPr lang="en-US" sz="2800" dirty="0" err="1"/>
              <a:t>popeth</a:t>
            </a:r>
            <a:r>
              <a:rPr lang="en-US" sz="2800" dirty="0"/>
              <a:t> </a:t>
            </a:r>
            <a:r>
              <a:rPr lang="en-US" sz="2800" dirty="0" err="1"/>
              <a:t>yn</a:t>
            </a:r>
            <a:r>
              <a:rPr lang="en-US" sz="2800" dirty="0"/>
              <a:t> </a:t>
            </a:r>
            <a:r>
              <a:rPr lang="en-US" sz="2800" dirty="0" err="1"/>
              <a:t>ddifrifol</a:t>
            </a:r>
            <a:r>
              <a:rPr lang="en-US" sz="2800" dirty="0"/>
              <a:t> ac </a:t>
            </a:r>
            <a:r>
              <a:rPr lang="en-US" sz="2800" dirty="0" err="1"/>
              <a:t>mae’n</a:t>
            </a:r>
            <a:r>
              <a:rPr lang="en-US" sz="2800" dirty="0"/>
              <a:t> </a:t>
            </a:r>
            <a:r>
              <a:rPr lang="en-US" sz="2800" dirty="0" err="1"/>
              <a:t>rhaid</a:t>
            </a:r>
            <a:r>
              <a:rPr lang="en-US" sz="2800" dirty="0"/>
              <a:t> </a:t>
            </a:r>
            <a:r>
              <a:rPr lang="en-US" sz="2800" dirty="0" err="1"/>
              <a:t>newid</a:t>
            </a:r>
            <a:r>
              <a:rPr lang="en-US" sz="2800" dirty="0"/>
              <a:t> </a:t>
            </a:r>
            <a:r>
              <a:rPr lang="en-US" sz="2800" dirty="0" err="1"/>
              <a:t>nawr</a:t>
            </a: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Nage</a:t>
            </a:r>
            <a:r>
              <a:rPr lang="en-US" sz="2800" dirty="0"/>
              <a:t>.  </a:t>
            </a:r>
            <a:r>
              <a:rPr lang="en-US" sz="2800" dirty="0" err="1"/>
              <a:t>Er</a:t>
            </a:r>
            <a:r>
              <a:rPr lang="en-US" sz="2800" dirty="0"/>
              <a:t> bod </a:t>
            </a:r>
            <a:r>
              <a:rPr lang="en-US" sz="2800" dirty="0" err="1"/>
              <a:t>elfennau</a:t>
            </a:r>
            <a:r>
              <a:rPr lang="en-US" sz="2800" dirty="0"/>
              <a:t> </a:t>
            </a:r>
            <a:r>
              <a:rPr lang="en-US" sz="2800" dirty="0" err="1"/>
              <a:t>o’r</a:t>
            </a:r>
            <a:r>
              <a:rPr lang="en-US" sz="2800" dirty="0"/>
              <a:t> </a:t>
            </a:r>
            <a:r>
              <a:rPr lang="en-US" sz="2800" dirty="0" err="1"/>
              <a:t>strategaeth</a:t>
            </a:r>
            <a:r>
              <a:rPr lang="en-US" sz="2800" dirty="0"/>
              <a:t> </a:t>
            </a:r>
            <a:r>
              <a:rPr lang="en-US" sz="2800" dirty="0" err="1"/>
              <a:t>wedi</a:t>
            </a:r>
            <a:r>
              <a:rPr lang="en-US" sz="2800" dirty="0"/>
              <a:t> </a:t>
            </a:r>
            <a:r>
              <a:rPr lang="en-US" sz="2800" dirty="0" err="1"/>
              <a:t>eu</a:t>
            </a:r>
            <a:r>
              <a:rPr lang="en-US" sz="2800" dirty="0"/>
              <a:t> </a:t>
            </a:r>
            <a:r>
              <a:rPr lang="en-US" sz="2800" dirty="0" err="1"/>
              <a:t>cyfeirio</a:t>
            </a:r>
            <a:r>
              <a:rPr lang="en-US" sz="2800" dirty="0"/>
              <a:t> at </a:t>
            </a:r>
            <a:r>
              <a:rPr lang="en-US" sz="2800" dirty="0" err="1"/>
              <a:t>nodi</a:t>
            </a:r>
            <a:r>
              <a:rPr lang="en-US" sz="2800" dirty="0"/>
              <a:t> a </a:t>
            </a:r>
            <a:r>
              <a:rPr lang="en-US" sz="2800" dirty="0" err="1"/>
              <a:t>chywiro</a:t>
            </a:r>
            <a:r>
              <a:rPr lang="en-US" sz="2800" dirty="0"/>
              <a:t> </a:t>
            </a:r>
            <a:r>
              <a:rPr lang="en-US" sz="2800" dirty="0" err="1"/>
              <a:t>problemau</a:t>
            </a:r>
            <a:r>
              <a:rPr lang="en-US" sz="2800" dirty="0"/>
              <a:t>, </a:t>
            </a:r>
            <a:r>
              <a:rPr lang="en-US" sz="2800" dirty="0" err="1"/>
              <a:t>mae’r</a:t>
            </a:r>
            <a:r>
              <a:rPr lang="en-US" sz="2800" dirty="0"/>
              <a:t> </a:t>
            </a:r>
            <a:r>
              <a:rPr lang="en-US" sz="2800" dirty="0" err="1"/>
              <a:t>cynllun</a:t>
            </a:r>
            <a:r>
              <a:rPr lang="en-US" sz="2800" dirty="0"/>
              <a:t> </a:t>
            </a:r>
            <a:r>
              <a:rPr lang="en-US" sz="2800" dirty="0" err="1"/>
              <a:t>Ategiadau</a:t>
            </a:r>
            <a:r>
              <a:rPr lang="en-US" sz="2800" dirty="0"/>
              <a:t> </a:t>
            </a:r>
            <a:r>
              <a:rPr lang="en-US" sz="2800" dirty="0" err="1"/>
              <a:t>yn</a:t>
            </a:r>
            <a:r>
              <a:rPr lang="en-US" sz="2800" dirty="0"/>
              <a:t> </a:t>
            </a:r>
            <a:r>
              <a:rPr lang="en-US" sz="2800" dirty="0" err="1"/>
              <a:t>ymwneud</a:t>
            </a:r>
            <a:r>
              <a:rPr lang="en-US" sz="2800" dirty="0"/>
              <a:t> ag </a:t>
            </a:r>
            <a:r>
              <a:rPr lang="en-US" sz="2800" dirty="0" err="1"/>
              <a:t>adnabod</a:t>
            </a:r>
            <a:r>
              <a:rPr lang="en-US" sz="2800" dirty="0"/>
              <a:t> a </a:t>
            </a:r>
            <a:r>
              <a:rPr lang="en-US" sz="2800" dirty="0" err="1"/>
              <a:t>dathlu</a:t>
            </a:r>
            <a:r>
              <a:rPr lang="en-US" sz="2800" dirty="0"/>
              <a:t> </a:t>
            </a:r>
            <a:r>
              <a:rPr lang="en-US" sz="2800" dirty="0" err="1"/>
              <a:t>profiadau</a:t>
            </a:r>
            <a:r>
              <a:rPr lang="en-US" sz="2800" dirty="0"/>
              <a:t> </a:t>
            </a:r>
            <a:r>
              <a:rPr lang="en-US" sz="2800" dirty="0" err="1"/>
              <a:t>cadarnhaol</a:t>
            </a:r>
            <a:r>
              <a:rPr lang="en-US" sz="2800" dirty="0"/>
              <a:t> o </a:t>
            </a:r>
            <a:r>
              <a:rPr lang="en-US" sz="2800" dirty="0" err="1"/>
              <a:t>fewn</a:t>
            </a:r>
            <a:r>
              <a:rPr lang="en-US" sz="2800" dirty="0"/>
              <a:t> </a:t>
            </a:r>
            <a:r>
              <a:rPr lang="en-US" sz="2800" dirty="0" err="1"/>
              <a:t>yr</a:t>
            </a:r>
            <a:r>
              <a:rPr lang="en-US" sz="2800" dirty="0"/>
              <a:t> </a:t>
            </a:r>
            <a:r>
              <a:rPr lang="en-US" sz="2800" dirty="0" err="1"/>
              <a:t>eglwys</a:t>
            </a:r>
            <a:r>
              <a:rPr lang="en-US" sz="2800" dirty="0"/>
              <a:t>, a </a:t>
            </a:r>
            <a:r>
              <a:rPr lang="en-US" sz="2800" dirty="0" err="1"/>
              <a:t>helpu</a:t>
            </a:r>
            <a:r>
              <a:rPr lang="en-US" sz="2800" dirty="0"/>
              <a:t> </a:t>
            </a:r>
            <a:r>
              <a:rPr lang="en-US" sz="2800" dirty="0" err="1"/>
              <a:t>eraill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ddilyn</a:t>
            </a:r>
            <a:r>
              <a:rPr lang="en-US" sz="2800" dirty="0"/>
              <a:t> </a:t>
            </a:r>
            <a:r>
              <a:rPr lang="en-US" sz="2800" dirty="0" err="1"/>
              <a:t>yr</a:t>
            </a:r>
            <a:r>
              <a:rPr lang="en-US" sz="2800" dirty="0"/>
              <a:t> </a:t>
            </a:r>
            <a:r>
              <a:rPr lang="en-US" sz="2800" dirty="0" err="1"/>
              <a:t>esiamplau</a:t>
            </a:r>
            <a:r>
              <a:rPr lang="en-US" sz="2800" dirty="0"/>
              <a:t> </a:t>
            </a:r>
            <a:r>
              <a:rPr lang="en-US" sz="2800" dirty="0" err="1"/>
              <a:t>hynny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7" y="1917975"/>
            <a:ext cx="3605973" cy="3022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214313" y="733278"/>
            <a:ext cx="5686425" cy="5327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450"/>
              </a:spcAft>
            </a:pPr>
            <a:endParaRPr lang="en-GB" sz="4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6: </a:t>
            </a:r>
            <a:r>
              <a:rPr lang="en-GB" sz="48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Cyfleoedd</a:t>
            </a:r>
            <a:r>
              <a:rPr lang="en-GB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gyfer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Gweithredu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Beth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nesaf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50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ŵn o ffôn clyfar yn cynnwys y llythyren 'i' yng nghanol perthi.  I’r dde mae cartŵn o ddyn, sydd â swigen yn dangos yr hyn y mae’n ei feddwl sy’n cynnwys maes parcio cwestiynau.  Uwchlaw y mae coesau menyw yn eistedd ar y ffôn clyfar yn defnyddio gliniadur." title="Logo adnoddau dysgu"/>
          <p:cNvPicPr>
            <a:picLocks noChangeAspect="1"/>
          </p:cNvPicPr>
          <p:nvPr/>
        </p:nvPicPr>
        <p:blipFill rotWithShape="1">
          <a:blip r:embed="rId2"/>
          <a:srcRect l="6891" t="17860" r="10423" b="31062"/>
          <a:stretch/>
        </p:blipFill>
        <p:spPr>
          <a:xfrm>
            <a:off x="-2119" y="1553287"/>
            <a:ext cx="9146119" cy="3178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918" y="37570"/>
            <a:ext cx="89960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Nod:</a:t>
            </a:r>
            <a:endParaRPr lang="en-GB" sz="3000" dirty="0">
              <a:solidFill>
                <a:schemeClr val="bg1"/>
              </a:solidFill>
            </a:endParaRPr>
          </a:p>
          <a:p>
            <a:r>
              <a:rPr lang="en-GB" sz="3000" b="1" dirty="0" err="1">
                <a:solidFill>
                  <a:schemeClr val="bg1"/>
                </a:solidFill>
              </a:rPr>
              <a:t>Rhoi</a:t>
            </a:r>
            <a:r>
              <a:rPr lang="en-GB" sz="3000" b="1" dirty="0">
                <a:solidFill>
                  <a:schemeClr val="bg1"/>
                </a:solidFill>
              </a:rPr>
              <a:t> </a:t>
            </a:r>
            <a:r>
              <a:rPr lang="en-GB" sz="3000" b="1" dirty="0" err="1">
                <a:solidFill>
                  <a:schemeClr val="bg1"/>
                </a:solidFill>
              </a:rPr>
              <a:t>Gwybodaeth</a:t>
            </a:r>
            <a:r>
              <a:rPr lang="en-GB" sz="3000" b="1" dirty="0">
                <a:solidFill>
                  <a:schemeClr val="bg1"/>
                </a:solidFill>
              </a:rPr>
              <a:t> am </a:t>
            </a:r>
            <a:r>
              <a:rPr lang="en-GB" sz="3000" b="1" dirty="0" err="1">
                <a:solidFill>
                  <a:schemeClr val="bg1"/>
                </a:solidFill>
              </a:rPr>
              <a:t>Gydraddoldeb</a:t>
            </a:r>
            <a:r>
              <a:rPr lang="en-GB" sz="3000" b="1" dirty="0">
                <a:solidFill>
                  <a:schemeClr val="bg1"/>
                </a:solidFill>
              </a:rPr>
              <a:t>, </a:t>
            </a:r>
            <a:r>
              <a:rPr lang="en-GB" sz="3000" b="1" dirty="0" err="1">
                <a:solidFill>
                  <a:schemeClr val="bg1"/>
                </a:solidFill>
              </a:rPr>
              <a:t>Amrywiaeth</a:t>
            </a:r>
            <a:r>
              <a:rPr lang="en-GB" sz="3000" b="1" dirty="0">
                <a:solidFill>
                  <a:schemeClr val="bg1"/>
                </a:solidFill>
              </a:rPr>
              <a:t> a </a:t>
            </a:r>
            <a:r>
              <a:rPr lang="en-GB" sz="3000" b="1" dirty="0" err="1">
                <a:solidFill>
                  <a:schemeClr val="bg1"/>
                </a:solidFill>
              </a:rPr>
              <a:t>Chynhwysiant</a:t>
            </a:r>
            <a:endParaRPr lang="en-GB" sz="3000" b="1" dirty="0">
              <a:solidFill>
                <a:schemeClr val="bg1"/>
              </a:solidFill>
            </a:endParaRPr>
          </a:p>
          <a:p>
            <a:endParaRPr lang="en-GB" sz="1200" b="1" dirty="0">
              <a:solidFill>
                <a:schemeClr val="bg1"/>
              </a:solidFill>
            </a:endParaRPr>
          </a:p>
          <a:p>
            <a:r>
              <a:rPr lang="en-US" sz="3000" dirty="0" err="1">
                <a:solidFill>
                  <a:schemeClr val="bg1"/>
                </a:solidFill>
              </a:rPr>
              <a:t>Amcanion</a:t>
            </a:r>
            <a:r>
              <a:rPr lang="en-US" sz="3000" dirty="0">
                <a:solidFill>
                  <a:schemeClr val="bg1"/>
                </a:solidFill>
              </a:rPr>
              <a:t>:</a:t>
            </a:r>
            <a:endParaRPr lang="en-GB" sz="3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err="1">
                <a:solidFill>
                  <a:schemeClr val="bg1"/>
                </a:solidFill>
              </a:rPr>
              <a:t>Dod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wybod</a:t>
            </a:r>
            <a:r>
              <a:rPr lang="en-GB" sz="3000" dirty="0">
                <a:solidFill>
                  <a:schemeClr val="bg1"/>
                </a:solidFill>
              </a:rPr>
              <a:t> am </a:t>
            </a:r>
            <a:r>
              <a:rPr lang="en-GB" sz="3000" dirty="0" err="1">
                <a:solidFill>
                  <a:schemeClr val="bg1"/>
                </a:solidFill>
              </a:rPr>
              <a:t>ddarpariaethau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Deddf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Cydraddoldeb</a:t>
            </a:r>
            <a:r>
              <a:rPr lang="en-GB" sz="3000" dirty="0">
                <a:solidFill>
                  <a:schemeClr val="bg1"/>
                </a:solidFill>
              </a:rPr>
              <a:t> 2010 (</a:t>
            </a:r>
            <a:r>
              <a:rPr lang="en-GB" sz="3000" dirty="0" err="1">
                <a:solidFill>
                  <a:schemeClr val="bg1"/>
                </a:solidFill>
              </a:rPr>
              <a:t>ar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gyfer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Cymru</a:t>
            </a:r>
            <a:r>
              <a:rPr lang="en-GB" sz="3000" dirty="0">
                <a:solidFill>
                  <a:schemeClr val="bg1"/>
                </a:solidFill>
              </a:rPr>
              <a:t> a </a:t>
            </a:r>
            <a:r>
              <a:rPr lang="en-GB" sz="3000" dirty="0" err="1">
                <a:solidFill>
                  <a:schemeClr val="bg1"/>
                </a:solidFill>
              </a:rPr>
              <a:t>Lloegr</a:t>
            </a:r>
            <a:r>
              <a:rPr lang="en-GB" sz="3000" dirty="0">
                <a:solidFill>
                  <a:schemeClr val="bg1"/>
                </a:solidFill>
              </a:rPr>
              <a:t>) o ran </a:t>
            </a:r>
            <a:r>
              <a:rPr lang="en-GB" sz="3000" dirty="0" err="1">
                <a:solidFill>
                  <a:schemeClr val="bg1"/>
                </a:solidFill>
              </a:rPr>
              <a:t>Priodoleddau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Gwarchodedig</a:t>
            </a:r>
            <a:r>
              <a:rPr lang="en-GB" sz="3000" dirty="0">
                <a:solidFill>
                  <a:schemeClr val="bg1"/>
                </a:solidFill>
              </a:rPr>
              <a:t> (a </a:t>
            </a:r>
            <a:r>
              <a:rPr lang="en-GB" sz="3000" dirty="0" err="1">
                <a:solidFill>
                  <a:schemeClr val="bg1"/>
                </a:solidFill>
              </a:rPr>
              <a:t>deddfwriaeth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cydraddoldeb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arall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ledled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gwledydd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Prydain</a:t>
            </a:r>
            <a:r>
              <a:rPr lang="en-GB" sz="30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err="1">
                <a:solidFill>
                  <a:schemeClr val="bg1"/>
                </a:solidFill>
              </a:rPr>
              <a:t>Dod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allu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nodi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torcyfraith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yn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ôl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Deddf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Cydraddoldeb</a:t>
            </a:r>
            <a:r>
              <a:rPr lang="en-GB" sz="3000" dirty="0">
                <a:solidFill>
                  <a:schemeClr val="bg1"/>
                </a:solidFill>
              </a:rPr>
              <a:t> 2010 a </a:t>
            </a:r>
            <a:r>
              <a:rPr lang="en-GB" sz="3000" dirty="0" err="1">
                <a:solidFill>
                  <a:schemeClr val="bg1"/>
                </a:solidFill>
              </a:rPr>
              <a:t>deddfwriaeth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cydraddoldeb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arall</a:t>
            </a:r>
            <a:endParaRPr lang="en-GB" sz="3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err="1">
                <a:solidFill>
                  <a:schemeClr val="bg1"/>
                </a:solidFill>
              </a:rPr>
              <a:t>Dod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allu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cymhwyso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egwyddorion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Cydraddoldeb</a:t>
            </a:r>
            <a:r>
              <a:rPr lang="en-GB" sz="3000" dirty="0">
                <a:solidFill>
                  <a:schemeClr val="bg1"/>
                </a:solidFill>
              </a:rPr>
              <a:t>, </a:t>
            </a:r>
            <a:r>
              <a:rPr lang="en-GB" sz="3000" dirty="0" err="1">
                <a:solidFill>
                  <a:schemeClr val="bg1"/>
                </a:solidFill>
              </a:rPr>
              <a:t>Amrywiaeth</a:t>
            </a:r>
            <a:r>
              <a:rPr lang="en-GB" sz="3000" dirty="0">
                <a:solidFill>
                  <a:schemeClr val="bg1"/>
                </a:solidFill>
              </a:rPr>
              <a:t> a </a:t>
            </a:r>
            <a:r>
              <a:rPr lang="en-GB" sz="3000" dirty="0" err="1">
                <a:solidFill>
                  <a:schemeClr val="bg1"/>
                </a:solidFill>
              </a:rPr>
              <a:t>Chynhwysiant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unrhyw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sefyllfa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lle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gallai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pobl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fod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yn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cael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eu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hamddifadu</a:t>
            </a:r>
            <a:r>
              <a:rPr lang="en-GB" sz="3000" dirty="0">
                <a:solidFill>
                  <a:schemeClr val="bg1"/>
                </a:solidFill>
              </a:rPr>
              <a:t> o </a:t>
            </a:r>
            <a:r>
              <a:rPr lang="en-GB" sz="3000" dirty="0" err="1">
                <a:solidFill>
                  <a:schemeClr val="bg1"/>
                </a:solidFill>
              </a:rPr>
              <a:t>fyw’r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efengyl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yn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llawn</a:t>
            </a:r>
            <a:r>
              <a:rPr lang="en-GB" sz="3000" dirty="0">
                <a:solidFill>
                  <a:schemeClr val="bg1"/>
                </a:solidFill>
              </a:rPr>
              <a:t> o </a:t>
            </a:r>
            <a:r>
              <a:rPr lang="en-GB" sz="3000" dirty="0" err="1">
                <a:solidFill>
                  <a:schemeClr val="bg1"/>
                </a:solidFill>
              </a:rPr>
              <a:t>fewn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yr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eglwys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0" y="75181"/>
            <a:ext cx="86079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 err="1"/>
              <a:t>Rydym</a:t>
            </a:r>
            <a:r>
              <a:rPr lang="en-GB" sz="2800" b="1" dirty="0"/>
              <a:t> </a:t>
            </a:r>
            <a:r>
              <a:rPr lang="en-GB" sz="2800" b="1" dirty="0" err="1"/>
              <a:t>ni’n</a:t>
            </a:r>
            <a:r>
              <a:rPr lang="en-GB" sz="2800" b="1" dirty="0"/>
              <a:t> </a:t>
            </a:r>
            <a:r>
              <a:rPr lang="en-GB" sz="2800" b="1" dirty="0" err="1"/>
              <a:t>eich</a:t>
            </a:r>
            <a:r>
              <a:rPr lang="en-GB" sz="2800" b="1" dirty="0"/>
              <a:t> </a:t>
            </a:r>
            <a:r>
              <a:rPr lang="en-GB" sz="2800" b="1" dirty="0" err="1"/>
              <a:t>gwahodd</a:t>
            </a:r>
            <a:r>
              <a:rPr lang="en-GB" sz="2800" b="1" dirty="0"/>
              <a:t> chi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aros</a:t>
            </a:r>
            <a:r>
              <a:rPr lang="en-GB" sz="2800" b="1" dirty="0"/>
              <a:t> a </a:t>
            </a:r>
            <a:r>
              <a:rPr lang="en-GB" sz="2800" b="1" dirty="0" err="1"/>
              <a:t>gweddïo</a:t>
            </a:r>
            <a:r>
              <a:rPr lang="en-GB" sz="2800" b="1" dirty="0"/>
              <a:t>:</a:t>
            </a:r>
          </a:p>
          <a:p>
            <a:pPr fontAlgn="base"/>
            <a:endParaRPr lang="en-GB" sz="2800" dirty="0"/>
          </a:p>
          <a:p>
            <a:r>
              <a:rPr lang="en-GB" sz="2800" b="1" dirty="0" err="1">
                <a:solidFill>
                  <a:srgbClr val="002060"/>
                </a:solidFill>
              </a:rPr>
              <a:t>Dduw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sy’n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gwahodd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pobl</a:t>
            </a:r>
            <a:r>
              <a:rPr lang="en-GB" sz="2800" b="1" dirty="0">
                <a:solidFill>
                  <a:srgbClr val="002060"/>
                </a:solidFill>
              </a:rPr>
              <a:t>,</a:t>
            </a:r>
          </a:p>
          <a:p>
            <a:r>
              <a:rPr lang="en-GB" sz="2800" b="1" dirty="0" err="1">
                <a:solidFill>
                  <a:srgbClr val="7030A0"/>
                </a:solidFill>
              </a:rPr>
              <a:t>helpa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ni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weld bod </a:t>
            </a:r>
            <a:r>
              <a:rPr lang="en-GB" sz="2800" b="1" dirty="0" err="1">
                <a:solidFill>
                  <a:srgbClr val="7030A0"/>
                </a:solidFill>
              </a:rPr>
              <a:t>gan</a:t>
            </a:r>
            <a:r>
              <a:rPr lang="en-GB" sz="2800" b="1" dirty="0">
                <a:solidFill>
                  <a:srgbClr val="7030A0"/>
                </a:solidFill>
              </a:rPr>
              <a:t> bob </a:t>
            </a:r>
            <a:r>
              <a:rPr lang="en-GB" sz="2800" b="1" dirty="0" err="1">
                <a:solidFill>
                  <a:srgbClr val="7030A0"/>
                </a:solidFill>
              </a:rPr>
              <a:t>unigolyn</a:t>
            </a:r>
            <a:r>
              <a:rPr lang="en-GB" sz="2800" b="1" dirty="0">
                <a:solidFill>
                  <a:srgbClr val="7030A0"/>
                </a:solidFill>
              </a:rPr>
              <a:t> le </a:t>
            </a:r>
            <a:r>
              <a:rPr lang="en-GB" sz="2800" b="1" dirty="0" err="1">
                <a:solidFill>
                  <a:srgbClr val="7030A0"/>
                </a:solidFill>
              </a:rPr>
              <a:t>yn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dy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bresenoldeb</a:t>
            </a:r>
            <a:r>
              <a:rPr lang="en-GB" sz="2800" b="1" dirty="0">
                <a:solidFill>
                  <a:srgbClr val="7030A0"/>
                </a:solidFill>
              </a:rPr>
              <a:t> di.</a:t>
            </a:r>
          </a:p>
          <a:p>
            <a:r>
              <a:rPr lang="en-GB" sz="2800" b="1" dirty="0" err="1">
                <a:solidFill>
                  <a:srgbClr val="002060"/>
                </a:solidFill>
              </a:rPr>
              <a:t>Maddau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 pan </a:t>
            </a:r>
            <a:r>
              <a:rPr lang="en-GB" sz="2800" b="1" dirty="0" err="1">
                <a:solidFill>
                  <a:srgbClr val="002060"/>
                </a:solidFill>
              </a:rPr>
              <a:t>fyddwn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ni’n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ceisio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cyfyngu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ein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cyfeillgarwch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i’r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rhai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sy’n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debyg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 o ran </a:t>
            </a:r>
            <a:r>
              <a:rPr lang="en-GB" sz="2800" b="1" dirty="0" err="1">
                <a:solidFill>
                  <a:srgbClr val="002060"/>
                </a:solidFill>
              </a:rPr>
              <a:t>eu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golwg</a:t>
            </a:r>
            <a:r>
              <a:rPr lang="en-GB" sz="2800" b="1" dirty="0">
                <a:solidFill>
                  <a:srgbClr val="002060"/>
                </a:solidFill>
              </a:rPr>
              <a:t>, </a:t>
            </a:r>
            <a:r>
              <a:rPr lang="en-GB" sz="2800" b="1" dirty="0" err="1">
                <a:solidFill>
                  <a:srgbClr val="002060"/>
                </a:solidFill>
              </a:rPr>
              <a:t>eu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hymddygiad</a:t>
            </a:r>
            <a:r>
              <a:rPr lang="en-GB" sz="2800" b="1" dirty="0">
                <a:solidFill>
                  <a:srgbClr val="002060"/>
                </a:solidFill>
              </a:rPr>
              <a:t>, </a:t>
            </a:r>
            <a:r>
              <a:rPr lang="en-GB" sz="2800" b="1" dirty="0" err="1">
                <a:solidFill>
                  <a:srgbClr val="002060"/>
                </a:solidFill>
              </a:rPr>
              <a:t>a’u</a:t>
            </a:r>
            <a:r>
              <a:rPr lang="en-GB" sz="2800" b="1" dirty="0">
                <a:solidFill>
                  <a:srgbClr val="002060"/>
                </a:solidFill>
              </a:rPr>
              <a:t> cred.</a:t>
            </a:r>
          </a:p>
          <a:p>
            <a:r>
              <a:rPr lang="en-GB" sz="2800" b="1" dirty="0" err="1">
                <a:solidFill>
                  <a:srgbClr val="7030A0"/>
                </a:solidFill>
              </a:rPr>
              <a:t>Trwy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dy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Ysbryd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Glân</a:t>
            </a:r>
            <a:r>
              <a:rPr lang="en-GB" sz="2800" b="1" dirty="0">
                <a:solidFill>
                  <a:srgbClr val="7030A0"/>
                </a:solidFill>
              </a:rPr>
              <a:t> a </a:t>
            </a:r>
            <a:r>
              <a:rPr lang="en-GB" sz="2800" b="1" dirty="0" err="1">
                <a:solidFill>
                  <a:srgbClr val="7030A0"/>
                </a:solidFill>
              </a:rPr>
              <a:t>thrawsnewidiol</a:t>
            </a:r>
            <a:r>
              <a:rPr lang="en-GB" sz="2800" b="1" dirty="0">
                <a:solidFill>
                  <a:srgbClr val="7030A0"/>
                </a:solidFill>
              </a:rPr>
              <a:t>, </a:t>
            </a:r>
            <a:r>
              <a:rPr lang="en-GB" sz="2800" b="1" dirty="0" err="1">
                <a:solidFill>
                  <a:srgbClr val="7030A0"/>
                </a:solidFill>
              </a:rPr>
              <a:t>symud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ni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oddi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wrth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allgáu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gynhwysiant</a:t>
            </a:r>
            <a:r>
              <a:rPr lang="en-GB" sz="2800" b="1" dirty="0">
                <a:solidFill>
                  <a:srgbClr val="7030A0"/>
                </a:solidFill>
              </a:rPr>
              <a:t>, </a:t>
            </a:r>
            <a:r>
              <a:rPr lang="en-GB" sz="2800" b="1" dirty="0" err="1">
                <a:solidFill>
                  <a:srgbClr val="7030A0"/>
                </a:solidFill>
              </a:rPr>
              <a:t>oddi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wrth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godi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muriau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adeiladu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pontydd</a:t>
            </a:r>
            <a:r>
              <a:rPr lang="en-GB" sz="2800" b="1" dirty="0">
                <a:solidFill>
                  <a:srgbClr val="7030A0"/>
                </a:solidFill>
              </a:rPr>
              <a:t>, o </a:t>
            </a:r>
            <a:r>
              <a:rPr lang="en-GB" sz="2800" b="1" dirty="0" err="1">
                <a:solidFill>
                  <a:srgbClr val="7030A0"/>
                </a:solidFill>
              </a:rPr>
              <a:t>ddifaterwch</a:t>
            </a:r>
            <a:r>
              <a:rPr lang="en-GB" sz="2800" b="1" dirty="0">
                <a:solidFill>
                  <a:srgbClr val="7030A0"/>
                </a:solidFill>
              </a:rPr>
              <a:t> at </a:t>
            </a:r>
            <a:r>
              <a:rPr lang="en-GB" sz="2800" b="1" dirty="0" err="1">
                <a:solidFill>
                  <a:srgbClr val="7030A0"/>
                </a:solidFill>
              </a:rPr>
              <a:t>gariad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hollgynhwysol</a:t>
            </a:r>
            <a:r>
              <a:rPr lang="en-GB" sz="28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2800" b="1" dirty="0" err="1">
                <a:solidFill>
                  <a:srgbClr val="002060"/>
                </a:solidFill>
              </a:rPr>
              <a:t>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enw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Iesu</a:t>
            </a:r>
            <a:r>
              <a:rPr lang="en-GB" sz="2800" b="1" dirty="0">
                <a:solidFill>
                  <a:srgbClr val="002060"/>
                </a:solidFill>
              </a:rPr>
              <a:t> Grist, </a:t>
            </a:r>
            <a:r>
              <a:rPr lang="en-GB" sz="2800" b="1" dirty="0" err="1">
                <a:solidFill>
                  <a:srgbClr val="002060"/>
                </a:solidFill>
              </a:rPr>
              <a:t>ein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Gwaredwr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2800" b="1" dirty="0">
                <a:solidFill>
                  <a:srgbClr val="002060"/>
                </a:solidFill>
                <a:cs typeface="Arial" panose="020B0604020202020204" pitchFamily="34" charset="0"/>
              </a:rPr>
              <a:t>Amen.</a:t>
            </a:r>
          </a:p>
          <a:p>
            <a:pPr fontAlgn="base"/>
            <a:r>
              <a:rPr lang="en-US" sz="2800" dirty="0">
                <a:cs typeface="Arial" panose="020B0604020202020204" pitchFamily="34" charset="0"/>
              </a:rPr>
              <a:t>									</a:t>
            </a:r>
            <a:r>
              <a:rPr lang="en-US" sz="2800" dirty="0" smtClean="0">
                <a:cs typeface="Arial" panose="020B0604020202020204" pitchFamily="34" charset="0"/>
              </a:rPr>
              <a:t>				Sonia</a:t>
            </a:r>
            <a:endParaRPr lang="en-GB" sz="28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7" y="1917975"/>
            <a:ext cx="3605973" cy="3022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7" y="1199532"/>
            <a:ext cx="4454843" cy="442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25" b="1" dirty="0"/>
              <a:t>?</a:t>
            </a:r>
          </a:p>
          <a:p>
            <a:pPr algn="ctr"/>
            <a:r>
              <a:rPr lang="en-US" sz="6600" b="1" dirty="0" err="1"/>
              <a:t>Maes</a:t>
            </a:r>
            <a:r>
              <a:rPr lang="en-US" sz="6600" b="1" dirty="0"/>
              <a:t> </a:t>
            </a:r>
            <a:r>
              <a:rPr lang="en-US" sz="6600" b="1" dirty="0" err="1"/>
              <a:t>Parcio</a:t>
            </a:r>
            <a:r>
              <a:rPr lang="en-US" sz="6600" b="1" dirty="0"/>
              <a:t> </a:t>
            </a:r>
            <a:r>
              <a:rPr lang="en-US" sz="6600" b="1" dirty="0" err="1"/>
              <a:t>Cwestiynau</a:t>
            </a:r>
            <a:endParaRPr lang="en-GB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69" y="185738"/>
            <a:ext cx="88599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 err="1"/>
              <a:t>Gweddi</a:t>
            </a:r>
            <a:r>
              <a:rPr lang="en-GB" sz="2800" b="1" dirty="0"/>
              <a:t>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gloi</a:t>
            </a:r>
            <a:r>
              <a:rPr lang="en-GB" sz="2800" b="1" dirty="0"/>
              <a:t>:</a:t>
            </a:r>
          </a:p>
          <a:p>
            <a:pPr fontAlgn="base"/>
            <a:endParaRPr lang="en-GB" sz="1600" dirty="0"/>
          </a:p>
          <a:p>
            <a:pPr algn="just" fontAlgn="base"/>
            <a:r>
              <a:rPr lang="en-GB" sz="2800" b="1" dirty="0" err="1">
                <a:solidFill>
                  <a:srgbClr val="002060"/>
                </a:solidFill>
              </a:rPr>
              <a:t>Dduw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pob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haelioni</a:t>
            </a:r>
            <a:r>
              <a:rPr lang="en-GB" sz="2800" b="1" dirty="0">
                <a:solidFill>
                  <a:srgbClr val="002060"/>
                </a:solidFill>
              </a:rPr>
              <a:t>, </a:t>
            </a:r>
            <a:r>
              <a:rPr lang="en-GB" sz="2800" b="1" dirty="0" err="1">
                <a:solidFill>
                  <a:srgbClr val="002060"/>
                </a:solidFill>
              </a:rPr>
              <a:t>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dy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deyrnas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ddiderfyn</a:t>
            </a:r>
            <a:r>
              <a:rPr lang="en-GB" sz="2800" b="1" dirty="0">
                <a:solidFill>
                  <a:srgbClr val="002060"/>
                </a:solidFill>
              </a:rPr>
              <a:t> y </a:t>
            </a:r>
            <a:r>
              <a:rPr lang="en-GB" sz="2800" b="1" dirty="0" err="1">
                <a:solidFill>
                  <a:srgbClr val="002060"/>
                </a:solidFill>
              </a:rPr>
              <a:t>mae’r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holl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greadigaeth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ymlochesu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2800" b="1" dirty="0" err="1">
                <a:solidFill>
                  <a:srgbClr val="7030A0"/>
                </a:solidFill>
              </a:rPr>
              <a:t>Diolchwn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ti</a:t>
            </a:r>
            <a:r>
              <a:rPr lang="en-GB" sz="2800" b="1" dirty="0">
                <a:solidFill>
                  <a:srgbClr val="7030A0"/>
                </a:solidFill>
              </a:rPr>
              <a:t> am </a:t>
            </a:r>
            <a:r>
              <a:rPr lang="en-GB" sz="2800" b="1" dirty="0" err="1">
                <a:solidFill>
                  <a:srgbClr val="7030A0"/>
                </a:solidFill>
              </a:rPr>
              <a:t>wahoddiad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diamod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fod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yn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rhan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o’th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gorff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>
                <a:solidFill>
                  <a:srgbClr val="7030A0"/>
                </a:solidFill>
              </a:rPr>
              <a:t>di.</a:t>
            </a:r>
          </a:p>
          <a:p>
            <a:pPr algn="just" fontAlgn="base"/>
            <a:r>
              <a:rPr lang="en-GB" sz="2800" b="1" dirty="0" err="1">
                <a:solidFill>
                  <a:srgbClr val="002060"/>
                </a:solidFill>
              </a:rPr>
              <a:t>Helpa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sylwi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ar</a:t>
            </a:r>
            <a:r>
              <a:rPr lang="en-GB" sz="2800" b="1" dirty="0">
                <a:solidFill>
                  <a:srgbClr val="002060"/>
                </a:solidFill>
              </a:rPr>
              <a:t> y </a:t>
            </a:r>
            <a:r>
              <a:rPr lang="en-GB" sz="2800" b="1" dirty="0" err="1">
                <a:solidFill>
                  <a:srgbClr val="002060"/>
                </a:solidFill>
              </a:rPr>
              <a:t>rhai</a:t>
            </a:r>
            <a:r>
              <a:rPr lang="en-GB" sz="2800" b="1" dirty="0">
                <a:solidFill>
                  <a:srgbClr val="002060"/>
                </a:solidFill>
              </a:rPr>
              <a:t> y </a:t>
            </a:r>
            <a:r>
              <a:rPr lang="en-GB" sz="2800" b="1" dirty="0" err="1">
                <a:solidFill>
                  <a:srgbClr val="002060"/>
                </a:solidFill>
              </a:rPr>
              <a:t>mae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lleisiau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nhw’n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rhy</a:t>
            </a:r>
            <a:r>
              <a:rPr lang="en-GB" sz="2800" b="1" dirty="0">
                <a:solidFill>
                  <a:srgbClr val="002060"/>
                </a:solidFill>
              </a:rPr>
              <a:t> wan </a:t>
            </a:r>
            <a:r>
              <a:rPr lang="en-GB" sz="2800" b="1" dirty="0" err="1">
                <a:solidFill>
                  <a:srgbClr val="002060"/>
                </a:solidFill>
              </a:rPr>
              <a:t>i’w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clywed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a’r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rhai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sy’n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byw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mewn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cornelau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anghofi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edig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ein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byd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2800" b="1" dirty="0" err="1">
                <a:solidFill>
                  <a:srgbClr val="7030A0"/>
                </a:solidFill>
              </a:rPr>
              <a:t>Gweddïwn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dros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bawb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sy’n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cael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eu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hallgáu</a:t>
            </a:r>
            <a:r>
              <a:rPr lang="en-GB" sz="2800" b="1" dirty="0">
                <a:solidFill>
                  <a:srgbClr val="7030A0"/>
                </a:solidFill>
              </a:rPr>
              <a:t> o </a:t>
            </a:r>
            <a:r>
              <a:rPr lang="en-GB" sz="2800" b="1" dirty="0" err="1">
                <a:solidFill>
                  <a:srgbClr val="7030A0"/>
                </a:solidFill>
              </a:rPr>
              <a:t>gyfoeth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dy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greadigaeth</a:t>
            </a:r>
            <a:r>
              <a:rPr lang="en-GB" sz="2800" b="1" dirty="0">
                <a:solidFill>
                  <a:srgbClr val="7030A0"/>
                </a:solidFill>
              </a:rPr>
              <a:t>.</a:t>
            </a:r>
          </a:p>
          <a:p>
            <a:pPr algn="just" fontAlgn="base"/>
            <a:r>
              <a:rPr lang="en-GB" sz="2800" b="1" dirty="0" err="1">
                <a:solidFill>
                  <a:srgbClr val="002060"/>
                </a:solidFill>
              </a:rPr>
              <a:t>Helpa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ddilyn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ymsymudiad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dy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Lân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Ysbryd</a:t>
            </a:r>
            <a:r>
              <a:rPr lang="en-GB" sz="2800" b="1" dirty="0">
                <a:solidFill>
                  <a:srgbClr val="002060"/>
                </a:solidFill>
              </a:rPr>
              <a:t>, </a:t>
            </a:r>
            <a:r>
              <a:rPr lang="en-GB" sz="2800" b="1" dirty="0" err="1">
                <a:solidFill>
                  <a:srgbClr val="002060"/>
                </a:solidFill>
              </a:rPr>
              <a:t>sy’n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ymestyn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dragwyddol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hyd</a:t>
            </a:r>
            <a:r>
              <a:rPr lang="en-GB" sz="2800" b="1" dirty="0">
                <a:solidFill>
                  <a:srgbClr val="002060"/>
                </a:solidFill>
              </a:rPr>
              <a:t> at </a:t>
            </a:r>
            <a:r>
              <a:rPr lang="en-GB" sz="2800" b="1" dirty="0" err="1">
                <a:solidFill>
                  <a:srgbClr val="002060"/>
                </a:solidFill>
              </a:rPr>
              <a:t>ymylon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ein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bywydau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a’n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cymunedau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ni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2800" b="1" dirty="0">
                <a:solidFill>
                  <a:srgbClr val="7030A0"/>
                </a:solidFill>
              </a:rPr>
              <a:t>Amen.</a:t>
            </a:r>
          </a:p>
          <a:p>
            <a:pPr algn="just" fontAlgn="base"/>
            <a:r>
              <a:rPr lang="en-US" sz="2800" b="1" dirty="0">
                <a:cs typeface="Arial" panose="020B0604020202020204" pitchFamily="34" charset="0"/>
              </a:rPr>
              <a:t>	</a:t>
            </a:r>
            <a:r>
              <a:rPr lang="en-US" sz="2800" dirty="0">
                <a:cs typeface="Arial" panose="020B0604020202020204" pitchFamily="34" charset="0"/>
              </a:rPr>
              <a:t>							</a:t>
            </a:r>
            <a:r>
              <a:rPr lang="en-US" sz="2800" dirty="0" smtClean="0">
                <a:cs typeface="Arial" panose="020B0604020202020204" pitchFamily="34" charset="0"/>
              </a:rPr>
              <a:t>					Paul</a:t>
            </a:r>
            <a:endParaRPr lang="en-GB" sz="28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08835A-55E7-4B43-9196-409C42A34B17}"/>
              </a:ext>
            </a:extLst>
          </p:cNvPr>
          <p:cNvSpPr txBox="1"/>
          <p:nvPr/>
        </p:nvSpPr>
        <p:spPr>
          <a:xfrm>
            <a:off x="494109" y="5534653"/>
            <a:ext cx="8155781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5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Registered charity no. 1132208</a:t>
            </a:r>
          </a:p>
          <a:p>
            <a:pPr algn="ctr">
              <a:lnSpc>
                <a:spcPct val="150000"/>
              </a:lnSpc>
            </a:pPr>
            <a:r>
              <a:rPr lang="en-GB" sz="1050" dirty="0">
                <a:solidFill>
                  <a:schemeClr val="bg1"/>
                </a:solidFill>
                <a:latin typeface="Franklin Gothic Book" panose="020B0503020102020204" pitchFamily="34" charset="0"/>
              </a:rPr>
              <a:t>© Trustees for Methodist Church Purposes 2022</a:t>
            </a:r>
          </a:p>
        </p:txBody>
      </p:sp>
      <p:pic>
        <p:nvPicPr>
          <p:cNvPr id="2" name="Picture 1" descr="Cylchoedd a thrionglau,  mewn gwahanol siapiau a lliwiau&#10;Cylchoedd a thrionglau, mewn gwahanol siapiau a lliwiau, gyda’r gair &quot;Cyfiawnder&quot; mewn oren, y gair &quot;Urddas&quot; mewn gwyrdd a’r gair &quot;Cydlyniad&quot; mewn pinc.&#10;" title="Logo Cyfiawnder, Urddas a Chydlyni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52" y="1109997"/>
            <a:ext cx="4688801" cy="3551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53" y="4713082"/>
            <a:ext cx="3129399" cy="7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8" y="309035"/>
            <a:ext cx="88078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Nod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err="1">
                <a:solidFill>
                  <a:schemeClr val="bg1"/>
                </a:solidFill>
              </a:rPr>
              <a:t>Hunanymwybyddiaeth</a:t>
            </a:r>
            <a:endParaRPr lang="en-GB" sz="32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Amcanion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deall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sut</a:t>
            </a:r>
            <a:r>
              <a:rPr lang="en-GB" sz="3200" dirty="0">
                <a:solidFill>
                  <a:schemeClr val="bg1"/>
                </a:solidFill>
              </a:rPr>
              <a:t> y gall y </a:t>
            </a:r>
            <a:r>
              <a:rPr lang="en-GB" sz="3200" dirty="0" err="1">
                <a:solidFill>
                  <a:schemeClr val="bg1"/>
                </a:solidFill>
              </a:rPr>
              <a:t>ffordd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ydym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ni’n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gwneud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ein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gwaith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effeithio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brofiad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eraill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efengyl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gwrando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eraill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heb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farn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ddeall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angen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gyd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ddatblygu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ein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dealltwriaeth</a:t>
            </a:r>
            <a:r>
              <a:rPr lang="en-GB" sz="3200" dirty="0">
                <a:solidFill>
                  <a:schemeClr val="bg1"/>
                </a:solidFill>
              </a:rPr>
              <a:t> o </a:t>
            </a:r>
            <a:r>
              <a:rPr lang="en-GB" sz="3200" dirty="0" err="1">
                <a:solidFill>
                  <a:schemeClr val="bg1"/>
                </a:solidFill>
              </a:rPr>
              <a:t>faterion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rhan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o’n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datblygiad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proffesiynol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parhaus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8" y="80435"/>
            <a:ext cx="880782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Nod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err="1">
                <a:solidFill>
                  <a:schemeClr val="bg1"/>
                </a:solidFill>
              </a:rPr>
              <a:t>Paratoi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ar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gyfer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dysgu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parhaus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pellach</a:t>
            </a:r>
            <a:r>
              <a:rPr lang="en-GB" sz="3200" b="1" dirty="0">
                <a:solidFill>
                  <a:schemeClr val="bg1"/>
                </a:solidFill>
              </a:rPr>
              <a:t> y </a:t>
            </a:r>
            <a:r>
              <a:rPr lang="en-GB" sz="3200" b="1" dirty="0" err="1">
                <a:solidFill>
                  <a:schemeClr val="bg1"/>
                </a:solidFill>
              </a:rPr>
              <a:t>tu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hwnt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i’r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uned</a:t>
            </a:r>
            <a:r>
              <a:rPr lang="en-GB" sz="3200" b="1" dirty="0">
                <a:solidFill>
                  <a:schemeClr val="bg1"/>
                </a:solidFill>
              </a:rPr>
              <a:t> Sylfaen </a:t>
            </a:r>
            <a:r>
              <a:rPr lang="en-GB" sz="3200" b="1" dirty="0" err="1">
                <a:solidFill>
                  <a:schemeClr val="bg1"/>
                </a:solidFill>
              </a:rPr>
              <a:t>Cydraddoldeb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Amrywiaeth</a:t>
            </a:r>
            <a:r>
              <a:rPr lang="en-GB" sz="3200" b="1" dirty="0">
                <a:solidFill>
                  <a:schemeClr val="bg1"/>
                </a:solidFill>
              </a:rPr>
              <a:t> a </a:t>
            </a:r>
            <a:r>
              <a:rPr lang="en-GB" sz="3200" b="1" dirty="0" err="1">
                <a:solidFill>
                  <a:schemeClr val="bg1"/>
                </a:solidFill>
              </a:rPr>
              <a:t>Chynhwysiant</a:t>
            </a:r>
            <a:endParaRPr lang="en-GB" sz="3200" b="1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Amcanion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parhau</a:t>
            </a:r>
            <a:r>
              <a:rPr lang="en-GB" sz="3200" dirty="0">
                <a:solidFill>
                  <a:schemeClr val="bg1"/>
                </a:solidFill>
              </a:rPr>
              <a:t> â </a:t>
            </a:r>
            <a:r>
              <a:rPr lang="en-GB" sz="3200" dirty="0" err="1">
                <a:solidFill>
                  <a:schemeClr val="bg1"/>
                </a:solidFill>
              </a:rPr>
              <a:t>datblygiad</a:t>
            </a:r>
            <a:r>
              <a:rPr lang="en-GB" sz="3200" dirty="0">
                <a:solidFill>
                  <a:schemeClr val="bg1"/>
                </a:solidFill>
              </a:rPr>
              <a:t> o ran </a:t>
            </a:r>
            <a:r>
              <a:rPr lang="en-GB" sz="3200" dirty="0" err="1">
                <a:solidFill>
                  <a:schemeClr val="bg1"/>
                </a:solidFill>
              </a:rPr>
              <a:t>hyfforddiant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drwy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ddysgu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hunangyfeiriedig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wybod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sut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gael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gafael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hyfforddiant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proffesiynol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gan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ddarparwyr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allanol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darllen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deunydd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hyfforddiant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proffesiynol</a:t>
            </a:r>
            <a:r>
              <a:rPr lang="en-GB" sz="3200" dirty="0">
                <a:solidFill>
                  <a:schemeClr val="bg1"/>
                </a:solidFill>
              </a:rPr>
              <a:t> o </a:t>
            </a:r>
            <a:r>
              <a:rPr lang="en-GB" sz="3200" dirty="0" err="1">
                <a:solidFill>
                  <a:schemeClr val="bg1"/>
                </a:solidFill>
              </a:rPr>
              <a:t>ffynonellau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allanol</a:t>
            </a:r>
            <a:r>
              <a:rPr lang="en-GB" sz="3200" dirty="0">
                <a:solidFill>
                  <a:schemeClr val="bg1"/>
                </a:solidFill>
              </a:rPr>
              <a:t>, a </a:t>
            </a:r>
            <a:r>
              <a:rPr lang="en-GB" sz="3200" dirty="0" err="1">
                <a:solidFill>
                  <a:schemeClr val="bg1"/>
                </a:solidFill>
              </a:rPr>
              <a:t>dysgu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ohono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gan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aros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ffyddlon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efengyl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6479"/>
            <a:ext cx="2057400" cy="8415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529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Nod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b="1" dirty="0" err="1">
                <a:solidFill>
                  <a:schemeClr val="bg1"/>
                </a:solidFill>
              </a:rPr>
              <a:t>Rhoi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gwybodaeth</a:t>
            </a:r>
            <a:r>
              <a:rPr lang="en-GB" sz="2800" b="1" dirty="0">
                <a:solidFill>
                  <a:schemeClr val="bg1"/>
                </a:solidFill>
              </a:rPr>
              <a:t> am </a:t>
            </a:r>
            <a:r>
              <a:rPr lang="en-GB" sz="2800" b="1" dirty="0" err="1">
                <a:solidFill>
                  <a:schemeClr val="bg1"/>
                </a:solidFill>
              </a:rPr>
              <a:t>Gyfiawnder</a:t>
            </a:r>
            <a:r>
              <a:rPr lang="en-GB" sz="2800" b="1" dirty="0">
                <a:solidFill>
                  <a:schemeClr val="bg1"/>
                </a:solidFill>
              </a:rPr>
              <a:t>, </a:t>
            </a:r>
            <a:r>
              <a:rPr lang="en-GB" sz="2800" b="1" dirty="0" err="1">
                <a:solidFill>
                  <a:schemeClr val="bg1"/>
                </a:solidFill>
              </a:rPr>
              <a:t>Urddas</a:t>
            </a:r>
            <a:r>
              <a:rPr lang="en-GB" sz="2800" b="1" dirty="0">
                <a:solidFill>
                  <a:schemeClr val="bg1"/>
                </a:solidFill>
              </a:rPr>
              <a:t> a </a:t>
            </a:r>
            <a:r>
              <a:rPr lang="en-GB" sz="2800" b="1" dirty="0" err="1">
                <a:solidFill>
                  <a:schemeClr val="bg1"/>
                </a:solidFill>
              </a:rPr>
              <a:t>Chydlyniad</a:t>
            </a:r>
            <a:r>
              <a:rPr lang="en-GB" sz="2800" b="1" dirty="0">
                <a:solidFill>
                  <a:schemeClr val="bg1"/>
                </a:solidFill>
              </a:rPr>
              <a:t>: </a:t>
            </a:r>
            <a:r>
              <a:rPr lang="en-GB" sz="2800" b="1" dirty="0" err="1">
                <a:solidFill>
                  <a:schemeClr val="bg1"/>
                </a:solidFill>
              </a:rPr>
              <a:t>ymagwedd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Fethodistaidd</a:t>
            </a:r>
            <a:r>
              <a:rPr lang="en-GB" sz="2800" b="1" dirty="0">
                <a:solidFill>
                  <a:schemeClr val="bg1"/>
                </a:solidFill>
              </a:rPr>
              <a:t> at </a:t>
            </a:r>
            <a:r>
              <a:rPr lang="en-GB" sz="2800" b="1" dirty="0" err="1">
                <a:solidFill>
                  <a:schemeClr val="bg1"/>
                </a:solidFill>
              </a:rPr>
              <a:t>Gydraddoldeb</a:t>
            </a:r>
            <a:r>
              <a:rPr lang="en-GB" sz="2800" b="1" dirty="0">
                <a:solidFill>
                  <a:schemeClr val="bg1"/>
                </a:solidFill>
              </a:rPr>
              <a:t>, </a:t>
            </a:r>
            <a:r>
              <a:rPr lang="en-GB" sz="2800" b="1" dirty="0" err="1">
                <a:solidFill>
                  <a:schemeClr val="bg1"/>
                </a:solidFill>
              </a:rPr>
              <a:t>Amrywiaeth</a:t>
            </a:r>
            <a:r>
              <a:rPr lang="en-GB" sz="2800" b="1" dirty="0">
                <a:solidFill>
                  <a:schemeClr val="bg1"/>
                </a:solidFill>
              </a:rPr>
              <a:t> a </a:t>
            </a:r>
            <a:r>
              <a:rPr lang="en-GB" sz="2800" b="1" dirty="0" err="1">
                <a:solidFill>
                  <a:schemeClr val="bg1"/>
                </a:solidFill>
              </a:rPr>
              <a:t>Chynhwysiant</a:t>
            </a:r>
            <a:endParaRPr lang="en-GB" sz="2800" b="1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Amcanion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Rhoi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gwybodaeth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dealltwriaeth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ynglŷn</a:t>
            </a:r>
            <a:r>
              <a:rPr lang="en-GB" sz="2800" dirty="0">
                <a:solidFill>
                  <a:schemeClr val="bg1"/>
                </a:solidFill>
              </a:rPr>
              <a:t> â </a:t>
            </a:r>
            <a:r>
              <a:rPr lang="en-GB" sz="2800" dirty="0" err="1">
                <a:solidFill>
                  <a:schemeClr val="bg1"/>
                </a:solidFill>
              </a:rPr>
              <a:t>chynnwys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sylfaenol</a:t>
            </a:r>
            <a:r>
              <a:rPr lang="en-GB" sz="2800" dirty="0">
                <a:solidFill>
                  <a:schemeClr val="bg1"/>
                </a:solidFill>
              </a:rPr>
              <a:t> y </a:t>
            </a:r>
            <a:r>
              <a:rPr lang="en-GB" sz="2800" dirty="0" err="1">
                <a:solidFill>
                  <a:schemeClr val="bg1"/>
                </a:solidFill>
              </a:rPr>
              <a:t>Strategaeth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Cyfiawnder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Urddas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 smtClean="0">
                <a:solidFill>
                  <a:schemeClr val="bg1"/>
                </a:solidFill>
              </a:rPr>
              <a:t>Chydlyniad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Rhoi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gwybodaeth</a:t>
            </a:r>
            <a:r>
              <a:rPr lang="en-GB" sz="2800" dirty="0">
                <a:solidFill>
                  <a:schemeClr val="bg1"/>
                </a:solidFill>
              </a:rPr>
              <a:t> am </a:t>
            </a:r>
            <a:r>
              <a:rPr lang="en-GB" sz="2800" dirty="0" err="1">
                <a:solidFill>
                  <a:schemeClr val="bg1"/>
                </a:solidFill>
              </a:rPr>
              <a:t>yr</a:t>
            </a:r>
            <a:r>
              <a:rPr lang="en-GB" sz="2800" dirty="0">
                <a:solidFill>
                  <a:schemeClr val="bg1"/>
                </a:solidFill>
              </a:rPr>
              <a:t> offer </a:t>
            </a:r>
            <a:r>
              <a:rPr lang="en-GB" sz="2800" dirty="0" err="1">
                <a:solidFill>
                  <a:schemeClr val="bg1"/>
                </a:solidFill>
              </a:rPr>
              <a:t>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sicrhau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gweithrediad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Cydraddoldeb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Amrywiaeth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Chynhwysiant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gaiff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cynwys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yn</a:t>
            </a:r>
            <a:r>
              <a:rPr lang="en-GB" sz="2800" dirty="0">
                <a:solidFill>
                  <a:schemeClr val="bg1"/>
                </a:solidFill>
              </a:rPr>
              <a:t> y </a:t>
            </a:r>
            <a:r>
              <a:rPr lang="en-GB" sz="2800" dirty="0" err="1" smtClean="0">
                <a:solidFill>
                  <a:schemeClr val="bg1"/>
                </a:solidFill>
              </a:rPr>
              <a:t>strategaeth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Cydnabod</a:t>
            </a:r>
            <a:r>
              <a:rPr lang="en-GB" sz="2800" dirty="0">
                <a:solidFill>
                  <a:schemeClr val="bg1"/>
                </a:solidFill>
              </a:rPr>
              <a:t> y </a:t>
            </a:r>
            <a:r>
              <a:rPr lang="en-GB" sz="2800" dirty="0" err="1">
                <a:solidFill>
                  <a:schemeClr val="bg1"/>
                </a:solidFill>
              </a:rPr>
              <a:t>disgwyliad</a:t>
            </a:r>
            <a:r>
              <a:rPr lang="en-GB" sz="2800" dirty="0">
                <a:solidFill>
                  <a:schemeClr val="bg1"/>
                </a:solidFill>
              </a:rPr>
              <a:t> y </a:t>
            </a:r>
            <a:r>
              <a:rPr lang="en-GB" sz="2800" dirty="0" err="1">
                <a:solidFill>
                  <a:schemeClr val="bg1"/>
                </a:solidFill>
              </a:rPr>
              <a:t>bydd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Cyfiawnder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Urddas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Chydlyniad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Canllaw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Ddefnyddwyr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yn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cael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ddefnyddio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ledled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yr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Eglwys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Fethodistaidd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ym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Mhrydain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Dod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allu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defnyddio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offeryn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Asesiad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Effaith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Cydraddoldeb</a:t>
            </a:r>
            <a:endParaRPr lang="en-GB" sz="2800" dirty="0">
              <a:solidFill>
                <a:schemeClr val="bg1"/>
              </a:solidFill>
            </a:endParaRPr>
          </a:p>
          <a:p>
            <a:pPr lvl="1"/>
            <a:r>
              <a:rPr lang="en-GB" sz="2800" dirty="0" err="1">
                <a:solidFill>
                  <a:schemeClr val="bg1"/>
                </a:solidFill>
              </a:rPr>
              <a:t>yr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Eglwys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Fethodistaidd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2bc02e-11f7-4d29-ae0d-709e0f4a14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2E1ADECB1634098CAEDF4735F1359" ma:contentTypeVersion="15" ma:contentTypeDescription="Create a new document." ma:contentTypeScope="" ma:versionID="f1150314012430fff893283e32dbd3b1">
  <xsd:schema xmlns:xsd="http://www.w3.org/2001/XMLSchema" xmlns:xs="http://www.w3.org/2001/XMLSchema" xmlns:p="http://schemas.microsoft.com/office/2006/metadata/properties" xmlns:ns3="0f2bc02e-11f7-4d29-ae0d-709e0f4a1457" xmlns:ns4="aba9dc45-71f5-48b4-a68a-b2459ad08114" targetNamespace="http://schemas.microsoft.com/office/2006/metadata/properties" ma:root="true" ma:fieldsID="630fbf009795af2964b7850e5f678337" ns3:_="" ns4:_="">
    <xsd:import namespace="0f2bc02e-11f7-4d29-ae0d-709e0f4a1457"/>
    <xsd:import namespace="aba9dc45-71f5-48b4-a68a-b2459ad081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bc02e-11f7-4d29-ae0d-709e0f4a1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9dc45-71f5-48b4-a68a-b2459ad081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505B87-1747-4EB2-9670-EED17639C2EA}">
  <ds:schemaRefs>
    <ds:schemaRef ds:uri="http://schemas.openxmlformats.org/package/2006/metadata/core-properties"/>
    <ds:schemaRef ds:uri="0f2bc02e-11f7-4d29-ae0d-709e0f4a145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aba9dc45-71f5-48b4-a68a-b2459ad081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153F18-148B-4E44-98DD-4BBD525B69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E90B3D-C532-4F70-8AB6-3C6765FF9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bc02e-11f7-4d29-ae0d-709e0f4a1457"/>
    <ds:schemaRef ds:uri="aba9dc45-71f5-48b4-a68a-b2459ad08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11965</TotalTime>
  <Words>2344</Words>
  <Application>Microsoft Office PowerPoint</Application>
  <PresentationFormat>On-screen Show (4:3)</PresentationFormat>
  <Paragraphs>235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Franklin Gothic Book</vt:lpstr>
      <vt:lpstr>Helvetica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Ernest James</dc:creator>
  <cp:keywords/>
  <dc:description/>
  <cp:lastModifiedBy>Stuart Watkin</cp:lastModifiedBy>
  <cp:revision>203</cp:revision>
  <dcterms:created xsi:type="dcterms:W3CDTF">2022-02-09T16:32:44Z</dcterms:created>
  <dcterms:modified xsi:type="dcterms:W3CDTF">2023-07-10T16:51:49Z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0x0101005262E1ADECB1634098CAEDF4735F1359</vt:lpwstr>
  </property>
</Properties>
</file>