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  <p:sldMasterId id="2147483825" r:id="rId5"/>
  </p:sldMasterIdLst>
  <p:notesMasterIdLst>
    <p:notesMasterId r:id="rId13"/>
  </p:notesMasterIdLst>
  <p:handoutMasterIdLst>
    <p:handoutMasterId r:id="rId14"/>
  </p:handoutMasterIdLst>
  <p:sldIdLst>
    <p:sldId id="297" r:id="rId6"/>
    <p:sldId id="361" r:id="rId7"/>
    <p:sldId id="362" r:id="rId8"/>
    <p:sldId id="363" r:id="rId9"/>
    <p:sldId id="364" r:id="rId10"/>
    <p:sldId id="365" r:id="rId11"/>
    <p:sldId id="366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1" userDrawn="1">
          <p15:clr>
            <a:srgbClr val="A4A3A4"/>
          </p15:clr>
        </p15:guide>
        <p15:guide id="2" pos="6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121F"/>
    <a:srgbClr val="00390D"/>
    <a:srgbClr val="C60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83047" autoAdjust="0"/>
  </p:normalViewPr>
  <p:slideViewPr>
    <p:cSldViewPr>
      <p:cViewPr varScale="1">
        <p:scale>
          <a:sx n="68" d="100"/>
          <a:sy n="68" d="100"/>
        </p:scale>
        <p:origin x="534" y="78"/>
      </p:cViewPr>
      <p:guideLst>
        <p:guide orient="horz" pos="311"/>
        <p:guide pos="635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C5AE9-8129-094A-908A-25D5AB497EA1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A12D4-6EE8-C54E-B269-C36F03F8D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28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7408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5201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752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485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34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325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95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675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796268-F749-0F43-9BEC-F1576A892EDE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0FB4673-C1C6-B842-95F7-3C89C35CC06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orporate Style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28248" y="16863"/>
            <a:ext cx="3707904" cy="10654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7"/>
            <a:ext cx="12192000" cy="93610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35360" y="1268762"/>
            <a:ext cx="11593288" cy="5400598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3000"/>
            </a:lvl2pPr>
            <a:lvl3pPr>
              <a:defRPr sz="3000"/>
            </a:lvl3pPr>
            <a:lvl4pPr>
              <a:defRPr sz="3000"/>
            </a:lvl4pPr>
            <a:lvl5pPr>
              <a:defRPr sz="30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058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796268-F749-0F43-9BEC-F1576A892EDE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0FB4673-C1C6-B842-95F7-3C89C35CC06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orporate Style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28248" y="16863"/>
            <a:ext cx="3707904" cy="106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22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29984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0" y="1"/>
            <a:ext cx="3860800" cy="461665"/>
          </a:xfrm>
          <a:prstGeom prst="rect">
            <a:avLst/>
          </a:prstGeom>
          <a:solidFill>
            <a:srgbClr val="BF121F"/>
          </a:solidFill>
        </p:spPr>
        <p:txBody>
          <a:bodyPr wrap="square" rtlCol="0">
            <a:spAutoFit/>
          </a:bodyPr>
          <a:lstStyle/>
          <a:p>
            <a:pPr>
              <a:tabLst/>
            </a:pPr>
            <a:endParaRPr lang="en-US" sz="24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8331200" y="6396335"/>
            <a:ext cx="3860800" cy="461665"/>
          </a:xfrm>
          <a:prstGeom prst="rect">
            <a:avLst/>
          </a:prstGeom>
          <a:solidFill>
            <a:srgbClr val="BF121F"/>
          </a:solidFill>
        </p:spPr>
        <p:txBody>
          <a:bodyPr wrap="square" rtlCol="0">
            <a:spAutoFit/>
          </a:bodyPr>
          <a:lstStyle/>
          <a:p>
            <a:pPr>
              <a:tabLst/>
            </a:pPr>
            <a:endParaRPr lang="en-US" sz="2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84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8" r:id="rId2"/>
    <p:sldLayoutId id="2147483839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53585267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vimeo.com/53585267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535853969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vimeo.com/535853969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player.vimeo.com/video/535854290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vimeo.com/53585429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35360" y="959005"/>
            <a:ext cx="11593288" cy="3812866"/>
          </a:xfrm>
        </p:spPr>
        <p:txBody>
          <a:bodyPr/>
          <a:lstStyle/>
          <a:p>
            <a:r>
              <a:rPr lang="en-US" sz="5400" dirty="0" smtClean="0">
                <a:latin typeface="Franklin Gothic Demi" panose="020B0703020102020204" pitchFamily="34" charset="0"/>
              </a:rPr>
              <a:t>An introduction to unconscious </a:t>
            </a:r>
            <a:r>
              <a:rPr lang="en-US" sz="5400" dirty="0">
                <a:latin typeface="Franklin Gothic Demi" panose="020B0703020102020204" pitchFamily="34" charset="0"/>
              </a:rPr>
              <a:t>b</a:t>
            </a:r>
            <a:r>
              <a:rPr lang="en-US" sz="5400" dirty="0" smtClean="0">
                <a:latin typeface="Franklin Gothic Demi" panose="020B0703020102020204" pitchFamily="34" charset="0"/>
              </a:rPr>
              <a:t>ias</a:t>
            </a:r>
            <a:endParaRPr lang="en-US" sz="5400" dirty="0">
              <a:latin typeface="Franklin Gothic Demi" panose="020B0703020102020204" pitchFamily="34" charset="0"/>
            </a:endParaRPr>
          </a:p>
        </p:txBody>
      </p:sp>
      <p:pic>
        <p:nvPicPr>
          <p:cNvPr id="6" name="Picture 2" descr="bias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848" y="1556792"/>
            <a:ext cx="7922312" cy="5210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Franklin Gothic Demi" panose="020B0703020102020204" pitchFamily="34" charset="0"/>
              </a:rPr>
              <a:t>Section 1 and 2</a:t>
            </a:r>
            <a:br>
              <a:rPr lang="en-GB" sz="3200" dirty="0" smtClean="0">
                <a:latin typeface="Franklin Gothic Demi" panose="020B0703020102020204" pitchFamily="34" charset="0"/>
              </a:rPr>
            </a:br>
            <a:r>
              <a:rPr lang="en-GB" sz="3200" dirty="0" smtClean="0">
                <a:latin typeface="Franklin Gothic Demi" panose="020B0703020102020204" pitchFamily="34" charset="0"/>
              </a:rPr>
              <a:t>Introduction </a:t>
            </a:r>
            <a:r>
              <a:rPr lang="en-GB" sz="3200" dirty="0">
                <a:latin typeface="Franklin Gothic Demi" panose="020B0703020102020204" pitchFamily="34" charset="0"/>
              </a:rPr>
              <a:t>and theology </a:t>
            </a:r>
            <a:r>
              <a:rPr lang="en-GB" sz="3200" dirty="0" smtClean="0">
                <a:latin typeface="Franklin Gothic Demi" panose="020B0703020102020204" pitchFamily="34" charset="0"/>
              </a:rPr>
              <a:t>and </a:t>
            </a:r>
            <a:r>
              <a:rPr lang="en-GB" sz="3200" dirty="0">
                <a:latin typeface="Franklin Gothic Demi" panose="020B0703020102020204" pitchFamily="34" charset="0"/>
              </a:rPr>
              <a:t>an introduction to unconscious </a:t>
            </a:r>
            <a:r>
              <a:rPr lang="en-GB" sz="3200" dirty="0" smtClean="0">
                <a:latin typeface="Franklin Gothic Demi" panose="020B0703020102020204" pitchFamily="34" charset="0"/>
              </a:rPr>
              <a:t>bias</a:t>
            </a:r>
            <a:endParaRPr lang="en-GB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63352" y="6435223"/>
            <a:ext cx="11593288" cy="288031"/>
          </a:xfrm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latin typeface="Franklin Gothic Demi" panose="020B0703020102020204" pitchFamily="34" charset="0"/>
              </a:rPr>
              <a:t>Direct </a:t>
            </a:r>
            <a:r>
              <a:rPr lang="en-GB" sz="1400" dirty="0" smtClean="0">
                <a:latin typeface="Franklin Gothic Demi" panose="020B0703020102020204" pitchFamily="34" charset="0"/>
                <a:hlinkClick r:id="rId4"/>
              </a:rPr>
              <a:t>link to video </a:t>
            </a:r>
            <a:r>
              <a:rPr lang="en-GB" sz="1400" dirty="0" smtClean="0">
                <a:latin typeface="Franklin Gothic Demi" panose="020B0703020102020204" pitchFamily="34" charset="0"/>
              </a:rPr>
              <a:t>(and the option to download)</a:t>
            </a:r>
            <a:endParaRPr lang="en-GB" sz="1400" dirty="0">
              <a:latin typeface="Franklin Gothic Demi" panose="020B0703020102020204" pitchFamily="34" charset="0"/>
            </a:endParaRPr>
          </a:p>
        </p:txBody>
      </p:sp>
      <p:pic>
        <p:nvPicPr>
          <p:cNvPr id="4" name="535852670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631602" y="1340768"/>
            <a:ext cx="8928795" cy="502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70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Franklin Gothic Demi" panose="020B0703020102020204" pitchFamily="34" charset="0"/>
              </a:rPr>
              <a:t>Section 1 and 2</a:t>
            </a:r>
            <a:br>
              <a:rPr lang="en-GB" sz="3200" dirty="0" smtClean="0">
                <a:latin typeface="Franklin Gothic Demi" panose="020B0703020102020204" pitchFamily="34" charset="0"/>
              </a:rPr>
            </a:br>
            <a:r>
              <a:rPr lang="en-GB" sz="3200" dirty="0" smtClean="0">
                <a:latin typeface="Franklin Gothic Demi" panose="020B0703020102020204" pitchFamily="34" charset="0"/>
              </a:rPr>
              <a:t>For reflection and conversation (4minutes)</a:t>
            </a:r>
            <a:endParaRPr lang="en-GB" sz="3200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35360" y="1268761"/>
            <a:ext cx="11593288" cy="5400598"/>
          </a:xfrm>
        </p:spPr>
        <p:txBody>
          <a:bodyPr/>
          <a:lstStyle/>
          <a:p>
            <a:r>
              <a:rPr lang="en-GB" dirty="0" smtClean="0">
                <a:latin typeface="Franklin Gothic Book" panose="020B0503020102020204" pitchFamily="34" charset="0"/>
              </a:rPr>
              <a:t>How does the notion of unconscious bias relate to your understanding of being made in the image of God?</a:t>
            </a:r>
          </a:p>
          <a:p>
            <a:endParaRPr lang="en-GB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Franklin Gothic Book" panose="020B0503020102020204" pitchFamily="34" charset="0"/>
              </a:rPr>
              <a:t>Share ways in which unconscious bias might prevent people from being fully included in the life of the Church and from being able to flourish.</a:t>
            </a:r>
          </a:p>
          <a:p>
            <a:pPr marL="0" indent="0">
              <a:buNone/>
            </a:pPr>
            <a:endParaRPr lang="en-GB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Franklin Gothic Book" panose="020B0503020102020204" pitchFamily="34" charset="0"/>
              </a:rPr>
              <a:t>Make a list of the characteristics which might elicit an unconscious response.</a:t>
            </a:r>
            <a:endParaRPr lang="en-GB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3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Franklin Gothic Demi" panose="020B0703020102020204" pitchFamily="34" charset="0"/>
              </a:rPr>
              <a:t>Section 3</a:t>
            </a:r>
            <a:br>
              <a:rPr lang="en-GB" sz="3200" dirty="0" smtClean="0">
                <a:latin typeface="Franklin Gothic Demi" panose="020B0703020102020204" pitchFamily="34" charset="0"/>
              </a:rPr>
            </a:br>
            <a:r>
              <a:rPr lang="en-GB" sz="3200" dirty="0" smtClean="0">
                <a:latin typeface="Franklin Gothic Demi" panose="020B0703020102020204" pitchFamily="34" charset="0"/>
              </a:rPr>
              <a:t>Types </a:t>
            </a:r>
            <a:r>
              <a:rPr lang="en-GB" sz="3200" dirty="0">
                <a:latin typeface="Franklin Gothic Demi" panose="020B0703020102020204" pitchFamily="34" charset="0"/>
              </a:rPr>
              <a:t>of </a:t>
            </a:r>
            <a:r>
              <a:rPr lang="en-GB" sz="3200">
                <a:latin typeface="Franklin Gothic Demi" panose="020B0703020102020204" pitchFamily="34" charset="0"/>
              </a:rPr>
              <a:t>unconscious </a:t>
            </a:r>
            <a:r>
              <a:rPr lang="en-GB" sz="3200" smtClean="0">
                <a:latin typeface="Franklin Gothic Demi" panose="020B0703020102020204" pitchFamily="34" charset="0"/>
              </a:rPr>
              <a:t>bias</a:t>
            </a:r>
            <a:endParaRPr lang="en-GB" sz="3200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63352" y="6399220"/>
            <a:ext cx="11593288" cy="360038"/>
          </a:xfrm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latin typeface="Franklin Gothic Demi" panose="020B0703020102020204" pitchFamily="34" charset="0"/>
              </a:rPr>
              <a:t>Direct </a:t>
            </a:r>
            <a:r>
              <a:rPr lang="en-GB" sz="1400" dirty="0">
                <a:latin typeface="Franklin Gothic Demi" panose="020B0703020102020204" pitchFamily="34" charset="0"/>
                <a:hlinkClick r:id="rId4"/>
              </a:rPr>
              <a:t>link to video </a:t>
            </a:r>
            <a:r>
              <a:rPr lang="en-GB" sz="1400" dirty="0">
                <a:latin typeface="Franklin Gothic Demi" panose="020B0703020102020204" pitchFamily="34" charset="0"/>
              </a:rPr>
              <a:t>(and the option to download)</a:t>
            </a:r>
          </a:p>
          <a:p>
            <a:pPr marL="0" indent="0">
              <a:buNone/>
            </a:pPr>
            <a:endParaRPr lang="en-GB" dirty="0">
              <a:latin typeface="Franklin Gothic Demi" panose="020B0703020102020204" pitchFamily="34" charset="0"/>
            </a:endParaRPr>
          </a:p>
        </p:txBody>
      </p:sp>
      <p:pic>
        <p:nvPicPr>
          <p:cNvPr id="4" name="535853969"/>
          <p:cNvPicPr>
            <a:picLocks noRot="1" noChangeAspect="1"/>
          </p:cNvPicPr>
          <p:nvPr>
            <a:videoFile r:link="rId1"/>
          </p:nvPr>
        </p:nvPicPr>
        <p:blipFill rotWithShape="1">
          <a:blip r:embed="rId5"/>
          <a:srcRect t="-8773" b="8773"/>
          <a:stretch/>
        </p:blipFill>
        <p:spPr>
          <a:xfrm>
            <a:off x="1487488" y="1268761"/>
            <a:ext cx="9120816" cy="513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8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Franklin Gothic Demi" panose="020B0703020102020204" pitchFamily="34" charset="0"/>
              </a:rPr>
              <a:t>Section 3</a:t>
            </a:r>
            <a:br>
              <a:rPr lang="en-GB" sz="3200" dirty="0" smtClean="0">
                <a:latin typeface="Franklin Gothic Demi" panose="020B0703020102020204" pitchFamily="34" charset="0"/>
              </a:rPr>
            </a:br>
            <a:r>
              <a:rPr lang="en-GB" sz="3200" dirty="0" smtClean="0">
                <a:latin typeface="Franklin Gothic Demi" panose="020B0703020102020204" pitchFamily="34" charset="0"/>
              </a:rPr>
              <a:t>For reflection and conversation (4 minutes)</a:t>
            </a:r>
            <a:endParaRPr lang="en-GB" sz="3200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35360" y="1268761"/>
            <a:ext cx="11593288" cy="540059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Franklin Gothic Book" panose="020B0503020102020204" pitchFamily="34" charset="0"/>
              </a:rPr>
              <a:t>Reflect together on the types of bias and micro-aggression</a:t>
            </a:r>
          </a:p>
          <a:p>
            <a:r>
              <a:rPr lang="en-GB" dirty="0" smtClean="0">
                <a:latin typeface="Franklin Gothic Book" panose="020B0503020102020204" pitchFamily="34" charset="0"/>
              </a:rPr>
              <a:t>Discuss what you notice about the types of bias and micro-aggression</a:t>
            </a:r>
          </a:p>
          <a:p>
            <a:r>
              <a:rPr lang="en-GB" dirty="0" smtClean="0">
                <a:latin typeface="Franklin Gothic Book" panose="020B0503020102020204" pitchFamily="34" charset="0"/>
              </a:rPr>
              <a:t>How you might minimise the impact of micro-aggression?</a:t>
            </a:r>
          </a:p>
          <a:p>
            <a:endParaRPr lang="en-GB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Franklin Gothic Book" panose="020B0503020102020204" pitchFamily="34" charset="0"/>
              </a:rPr>
              <a:t>Agree on your 3 top tips for minimising micro-aggression to share with the whole group</a:t>
            </a:r>
            <a:endParaRPr lang="en-GB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35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Franklin Gothic Demi" panose="020B0703020102020204" pitchFamily="34" charset="0"/>
              </a:rPr>
              <a:t>Section 4</a:t>
            </a:r>
            <a:br>
              <a:rPr lang="en-GB" sz="3200" dirty="0" smtClean="0">
                <a:latin typeface="Franklin Gothic Demi" panose="020B0703020102020204" pitchFamily="34" charset="0"/>
              </a:rPr>
            </a:br>
            <a:r>
              <a:rPr lang="en-GB" sz="3200" dirty="0" smtClean="0">
                <a:latin typeface="Franklin Gothic Demi" panose="020B0703020102020204" pitchFamily="34" charset="0"/>
              </a:rPr>
              <a:t>The impact </a:t>
            </a:r>
            <a:r>
              <a:rPr lang="en-GB" sz="3200" dirty="0">
                <a:latin typeface="Franklin Gothic Demi" panose="020B0703020102020204" pitchFamily="34" charset="0"/>
              </a:rPr>
              <a:t>of </a:t>
            </a:r>
            <a:r>
              <a:rPr lang="en-GB" sz="3200" dirty="0" smtClean="0">
                <a:latin typeface="Franklin Gothic Demi" panose="020B0703020102020204" pitchFamily="34" charset="0"/>
              </a:rPr>
              <a:t>unconscious bias and what we can do about it</a:t>
            </a:r>
            <a:endParaRPr lang="en-GB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63352" y="6497961"/>
            <a:ext cx="11593288" cy="360039"/>
          </a:xfrm>
        </p:spPr>
        <p:txBody>
          <a:bodyPr/>
          <a:lstStyle/>
          <a:p>
            <a:pPr marL="0" indent="0">
              <a:buNone/>
            </a:pPr>
            <a:r>
              <a:rPr lang="en-GB" sz="1400" dirty="0" smtClean="0">
                <a:latin typeface="Franklin Gothic Demi" panose="020B0703020102020204" pitchFamily="34" charset="0"/>
              </a:rPr>
              <a:t>Direct </a:t>
            </a:r>
            <a:r>
              <a:rPr lang="en-GB" sz="1400" dirty="0">
                <a:latin typeface="Franklin Gothic Demi" panose="020B0703020102020204" pitchFamily="34" charset="0"/>
                <a:hlinkClick r:id="rId4"/>
              </a:rPr>
              <a:t>link to video </a:t>
            </a:r>
            <a:r>
              <a:rPr lang="en-GB" sz="1400" dirty="0" smtClean="0">
                <a:latin typeface="Franklin Gothic Demi" panose="020B0703020102020204" pitchFamily="34" charset="0"/>
              </a:rPr>
              <a:t>(</a:t>
            </a:r>
            <a:r>
              <a:rPr lang="en-GB" sz="1400" dirty="0">
                <a:latin typeface="Franklin Gothic Demi" panose="020B0703020102020204" pitchFamily="34" charset="0"/>
              </a:rPr>
              <a:t>and the option to download)</a:t>
            </a:r>
          </a:p>
          <a:p>
            <a:pPr marL="0" indent="0">
              <a:buNone/>
            </a:pPr>
            <a:endParaRPr lang="en-GB" dirty="0">
              <a:latin typeface="Franklin Gothic Book" panose="020B0503020102020204" pitchFamily="34" charset="0"/>
            </a:endParaRPr>
          </a:p>
        </p:txBody>
      </p:sp>
      <p:pic>
        <p:nvPicPr>
          <p:cNvPr id="4" name="535854290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595500" y="1372082"/>
            <a:ext cx="8928992" cy="502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77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latin typeface="Franklin Gothic Demi" panose="020B0703020102020204" pitchFamily="34" charset="0"/>
              </a:rPr>
              <a:t>Section 4</a:t>
            </a:r>
            <a:br>
              <a:rPr lang="en-GB" sz="3200" dirty="0" smtClean="0">
                <a:latin typeface="Franklin Gothic Demi" panose="020B0703020102020204" pitchFamily="34" charset="0"/>
              </a:rPr>
            </a:br>
            <a:r>
              <a:rPr lang="en-GB" sz="3200" dirty="0" smtClean="0">
                <a:latin typeface="Franklin Gothic Demi" panose="020B0703020102020204" pitchFamily="34" charset="0"/>
              </a:rPr>
              <a:t>For reflection and conversation (4 minutes)</a:t>
            </a:r>
            <a:endParaRPr lang="en-GB" sz="3200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35360" y="1268761"/>
            <a:ext cx="11593288" cy="540059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Franklin Gothic Book" panose="020B0503020102020204" pitchFamily="34" charset="0"/>
              </a:rPr>
              <a:t>What can you do to become more aware of your own unconscious bias?</a:t>
            </a:r>
          </a:p>
          <a:p>
            <a:pPr marL="0" indent="0">
              <a:buNone/>
            </a:pPr>
            <a:endParaRPr lang="en-GB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Franklin Gothic Book" panose="020B0503020102020204" pitchFamily="34" charset="0"/>
              </a:rPr>
              <a:t>What can you do to minimise the negative impact from unconscious bias?</a:t>
            </a:r>
          </a:p>
          <a:p>
            <a:pPr marL="0" indent="0">
              <a:buNone/>
            </a:pPr>
            <a:endParaRPr lang="en-GB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Franklin Gothic Book" panose="020B0503020102020204" pitchFamily="34" charset="0"/>
              </a:rPr>
              <a:t>Thinking about the questions and issues that this session has raised for you, reflect on:</a:t>
            </a:r>
          </a:p>
          <a:p>
            <a:r>
              <a:rPr lang="en-GB" dirty="0" smtClean="0">
                <a:latin typeface="Franklin Gothic Book" panose="020B0503020102020204" pitchFamily="34" charset="0"/>
              </a:rPr>
              <a:t>What does this mean for you in your role within the church?</a:t>
            </a:r>
          </a:p>
          <a:p>
            <a:r>
              <a:rPr lang="en-GB" dirty="0" smtClean="0">
                <a:latin typeface="Franklin Gothic Book" panose="020B0503020102020204" pitchFamily="34" charset="0"/>
              </a:rPr>
              <a:t>What you will do now?</a:t>
            </a:r>
            <a:endParaRPr lang="en-GB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82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MLN ppt template" id="{571ABF91-3365-4A79-856F-8C00C3C7E850}" vid="{F266E108-0BE3-48BC-BE8F-EBC999FF8EC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MLN ppt template" id="{571ABF91-3365-4A79-856F-8C00C3C7E850}" vid="{D8069E85-52CE-407F-9975-9E6633C7240B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802E1E332D3C4080B839280675080B" ma:contentTypeVersion="13" ma:contentTypeDescription="Create a new document." ma:contentTypeScope="" ma:versionID="3dcc6c0dd6bb5a932366db9c1885cb62">
  <xsd:schema xmlns:xsd="http://www.w3.org/2001/XMLSchema" xmlns:xs="http://www.w3.org/2001/XMLSchema" xmlns:p="http://schemas.microsoft.com/office/2006/metadata/properties" xmlns:ns3="1e4e832b-ceba-4dec-94c1-52bf624619ae" xmlns:ns4="c11eeb2e-0076-4c87-89ef-d0974ee875c7" targetNamespace="http://schemas.microsoft.com/office/2006/metadata/properties" ma:root="true" ma:fieldsID="0ea21484989a17932ef14b9c3416f037" ns3:_="" ns4:_="">
    <xsd:import namespace="1e4e832b-ceba-4dec-94c1-52bf624619ae"/>
    <xsd:import namespace="c11eeb2e-0076-4c87-89ef-d0974ee875c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e832b-ceba-4dec-94c1-52bf624619a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1eeb2e-0076-4c87-89ef-d0974ee87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0D13BD-12A0-4EF0-B0D5-D954CF05F4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D8CE4E-4625-4E28-8D0C-9E093DB4C2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e832b-ceba-4dec-94c1-52bf624619ae"/>
    <ds:schemaRef ds:uri="c11eeb2e-0076-4c87-89ef-d0974ee87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288624-4B20-413A-868A-EFF9EA64AD82}">
  <ds:schemaRefs>
    <ds:schemaRef ds:uri="http://schemas.microsoft.com/office/2006/metadata/properties"/>
    <ds:schemaRef ds:uri="c11eeb2e-0076-4c87-89ef-d0974ee875c7"/>
    <ds:schemaRef ds:uri="http://purl.org/dc/terms/"/>
    <ds:schemaRef ds:uri="http://schemas.openxmlformats.org/package/2006/metadata/core-properties"/>
    <ds:schemaRef ds:uri="1e4e832b-ceba-4dec-94c1-52bf624619a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DMLN ppt template</Template>
  <TotalTime>1156</TotalTime>
  <Pages>0</Pages>
  <Words>274</Words>
  <Characters>0</Characters>
  <Application>Microsoft Office PowerPoint</Application>
  <PresentationFormat>Widescreen</PresentationFormat>
  <Lines>0</Lines>
  <Paragraphs>33</Paragraphs>
  <Slides>7</Slides>
  <Notes>7</Notes>
  <HiddenSlides>0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Demi</vt:lpstr>
      <vt:lpstr>ヒラギノ角ゴ ProN W3</vt:lpstr>
      <vt:lpstr>Office Theme</vt:lpstr>
      <vt:lpstr>Office Theme</vt:lpstr>
      <vt:lpstr>An introduction to unconscious bias</vt:lpstr>
      <vt:lpstr>Section 1 and 2 Introduction and theology and an introduction to unconscious bias</vt:lpstr>
      <vt:lpstr>Section 1 and 2 For reflection and conversation (4minutes)</vt:lpstr>
      <vt:lpstr>Section 3 Types of unconscious bias</vt:lpstr>
      <vt:lpstr>Section 3 For reflection and conversation (4 minutes)</vt:lpstr>
      <vt:lpstr>Section 4 The impact of unconscious bias and what we can do about it</vt:lpstr>
      <vt:lpstr>Section 4 For reflection and conversation (4 minutes)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Harmer</dc:creator>
  <cp:lastModifiedBy>Richard Armiger</cp:lastModifiedBy>
  <cp:revision>68</cp:revision>
  <dcterms:created xsi:type="dcterms:W3CDTF">2018-09-10T13:55:00Z</dcterms:created>
  <dcterms:modified xsi:type="dcterms:W3CDTF">2021-04-12T15:17:38Z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0x010100F5802E1E332D3C4080B839280675080B</vt:lpwstr>
  </property>
</Properties>
</file>