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76" r:id="rId4"/>
    <p:sldId id="262" r:id="rId5"/>
    <p:sldId id="264" r:id="rId6"/>
    <p:sldId id="265" r:id="rId7"/>
    <p:sldId id="268" r:id="rId8"/>
    <p:sldId id="271" r:id="rId9"/>
    <p:sldId id="270" r:id="rId10"/>
    <p:sldId id="269" r:id="rId11"/>
    <p:sldId id="275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9A36D-891E-4B43-B300-CDEA5BCFBEAA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BB7DE-A808-C641-ABD0-3A4B245D5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8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BB7DE-A808-C641-ABD0-3A4B245D5A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1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7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0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6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6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92BBC-6439-5A4A-AAE5-4A708B8E400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65E0-DCDD-2E46-8A41-BD4B1617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Ministry in the Methodist Church</a:t>
            </a:r>
            <a:br>
              <a:rPr lang="en-US" dirty="0"/>
            </a:br>
            <a:r>
              <a:rPr lang="en-US" dirty="0"/>
              <a:t>Bible </a:t>
            </a:r>
            <a:r>
              <a:rPr lang="en-US" dirty="0"/>
              <a:t>S</a:t>
            </a:r>
            <a:r>
              <a:rPr lang="en-US" dirty="0" smtClean="0"/>
              <a:t>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1 Peter 2:4-11</a:t>
            </a:r>
          </a:p>
        </p:txBody>
      </p:sp>
    </p:spTree>
    <p:extLst>
      <p:ext uri="{BB962C8B-B14F-4D97-AF65-F5344CB8AC3E}">
        <p14:creationId xmlns:p14="http://schemas.microsoft.com/office/powerpoint/2010/main" val="172214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7297"/>
              </p:ext>
            </p:extLst>
          </p:nvPr>
        </p:nvGraphicFramePr>
        <p:xfrm>
          <a:off x="97698" y="90000"/>
          <a:ext cx="8915018" cy="661873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554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God’s people in Scripture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Called to be God’s people today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52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800" i="1" dirty="0" smtClean="0">
                          <a:latin typeface="+mj-lt"/>
                          <a:ea typeface="Times New Roman" panose="02020603050405020304" pitchFamily="18" charset="0"/>
                        </a:rPr>
                        <a:t>Exodus 19.4-6</a:t>
                      </a:r>
                      <a:r>
                        <a:rPr lang="en-US" sz="1800" dirty="0" smtClean="0">
                          <a:latin typeface="+mj-lt"/>
                          <a:ea typeface="Times New Roman" panose="02020603050405020304" pitchFamily="18" charset="0"/>
                        </a:rPr>
                        <a:t>) </a:t>
                      </a:r>
                      <a:r>
                        <a:rPr lang="en-US" sz="2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You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saw all I did …</a:t>
                      </a:r>
                      <a:r>
                        <a:rPr lang="en-US" sz="28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and now if you will obey my voice and keep my covenant you shall be </a:t>
                      </a:r>
                      <a:r>
                        <a:rPr lang="en-US" sz="2800" dirty="0">
                          <a:solidFill>
                            <a:srgbClr val="008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people for me to possess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among all the nations. For all the earth is mine. You shall be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 me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kingly priesthood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(a realm, a priesthood), and </a:t>
                      </a:r>
                      <a:r>
                        <a:rPr lang="en-US" sz="2800" dirty="0">
                          <a:solidFill>
                            <a:srgbClr val="660066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holy nation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+ … because I gave water in the wilderness and a river in the dry land so that </a:t>
                      </a:r>
                      <a:r>
                        <a:rPr lang="en-US" sz="2800" dirty="0">
                          <a:solidFill>
                            <a:srgbClr val="660066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my 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chosen race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might drink, </a:t>
                      </a:r>
                      <a:r>
                        <a:rPr lang="en-US" sz="2800" dirty="0">
                          <a:solidFill>
                            <a:srgbClr val="008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my people of whom I took possession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 order to recount my mighty acts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Peter 2:5, 9)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u="none" strike="noStrike" dirty="0" smtClean="0">
                          <a:solidFill>
                            <a:srgbClr val="660066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</a:t>
                      </a:r>
                      <a:r>
                        <a:rPr lang="en-US" sz="2800" u="none" strike="noStrike" dirty="0">
                          <a:solidFill>
                            <a:srgbClr val="660066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holy </a:t>
                      </a:r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priesthood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u="none" strike="noStrike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chosen race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u="none" strike="noStrike" dirty="0">
                        <a:solidFill>
                          <a:srgbClr val="0000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</a:t>
                      </a:r>
                      <a:r>
                        <a:rPr lang="en-US" sz="2800" u="none" strike="noStrike" baseline="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royal priesthood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u="none" strike="noStrike" baseline="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u="none" strike="noStrike" baseline="0" dirty="0">
                          <a:solidFill>
                            <a:srgbClr val="660066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holy nation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u="none" strike="noStrike" baseline="0" dirty="0">
                        <a:solidFill>
                          <a:srgbClr val="660066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u="none" strike="noStrike" baseline="0" dirty="0">
                          <a:solidFill>
                            <a:srgbClr val="008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people for my possession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21D394C-DDBA-D747-B5F1-81A5EF53E917}"/>
              </a:ext>
            </a:extLst>
          </p:cNvPr>
          <p:cNvSpPr txBox="1"/>
          <p:nvPr/>
        </p:nvSpPr>
        <p:spPr>
          <a:xfrm>
            <a:off x="7053943" y="6066971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Slide 10</a:t>
            </a:r>
          </a:p>
        </p:txBody>
      </p:sp>
    </p:spTree>
    <p:extLst>
      <p:ext uri="{BB962C8B-B14F-4D97-AF65-F5344CB8AC3E}">
        <p14:creationId xmlns:p14="http://schemas.microsoft.com/office/powerpoint/2010/main" val="103769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370" y="366412"/>
            <a:ext cx="8450949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Deed of Union </a:t>
            </a:r>
            <a:r>
              <a:rPr lang="en-US" sz="2800" dirty="0"/>
              <a:t>4: The Methodist Church holds the doctrine of the </a:t>
            </a:r>
            <a:r>
              <a:rPr lang="en-US" sz="2800" u="sng" dirty="0"/>
              <a:t>priesthood of all believers </a:t>
            </a:r>
            <a:r>
              <a:rPr lang="en-US" sz="2800" dirty="0"/>
              <a:t>and consequently believes that no priesthood exists which belongs exclusively to a particular order or class of persons but in the exercise of its corporate life and worship special </a:t>
            </a:r>
            <a:r>
              <a:rPr lang="en-US" sz="2800" dirty="0" err="1"/>
              <a:t>quailfications</a:t>
            </a:r>
            <a:r>
              <a:rPr lang="en-US" sz="2800" dirty="0"/>
              <a:t> for the discharge of special duties are required and thus the principle of representative selection is </a:t>
            </a:r>
            <a:r>
              <a:rPr lang="en-US" sz="2800" dirty="0" err="1"/>
              <a:t>recognised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7520" y="4188594"/>
            <a:ext cx="8255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As living stones you are being built, a spiritual house (Temple), to be a holy priesthood to …</a:t>
            </a:r>
          </a:p>
          <a:p>
            <a:endParaRPr lang="en-US" sz="3200" dirty="0"/>
          </a:p>
          <a:p>
            <a:r>
              <a:rPr lang="en-US" sz="3200" dirty="0"/>
              <a:t>You are a chosen race, a priestly kingdom/ royal priesthood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8E8280-D5D7-8246-A1C3-D2C91F465655}"/>
              </a:ext>
            </a:extLst>
          </p:cNvPr>
          <p:cNvSpPr txBox="1"/>
          <p:nvPr/>
        </p:nvSpPr>
        <p:spPr>
          <a:xfrm>
            <a:off x="5791200" y="116114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Slide 11</a:t>
            </a:r>
          </a:p>
        </p:txBody>
      </p:sp>
    </p:spTree>
    <p:extLst>
      <p:ext uri="{BB962C8B-B14F-4D97-AF65-F5344CB8AC3E}">
        <p14:creationId xmlns:p14="http://schemas.microsoft.com/office/powerpoint/2010/main" val="19610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6744"/>
              </p:ext>
            </p:extLst>
          </p:nvPr>
        </p:nvGraphicFramePr>
        <p:xfrm>
          <a:off x="97698" y="90000"/>
          <a:ext cx="8915018" cy="653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956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8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God’s people in Scripture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Called to be God’s people today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5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…you shall </a:t>
                      </a:r>
                      <a:r>
                        <a:rPr lang="en-US" sz="2800" u="none" dirty="0">
                          <a:effectLst/>
                        </a:rPr>
                        <a:t>be a people for me to possess </a:t>
                      </a:r>
                      <a:r>
                        <a:rPr lang="en-US" sz="3200" u="sng" dirty="0">
                          <a:effectLst/>
                        </a:rPr>
                        <a:t>among all the nations.</a:t>
                      </a:r>
                      <a:r>
                        <a:rPr lang="en-US" sz="2800" u="sng" dirty="0">
                          <a:effectLst/>
                        </a:rPr>
                        <a:t> </a:t>
                      </a:r>
                      <a:r>
                        <a:rPr lang="en-US" sz="3200" u="sng" dirty="0">
                          <a:effectLst/>
                        </a:rPr>
                        <a:t>For all the earth is mine.</a:t>
                      </a:r>
                      <a:r>
                        <a:rPr lang="en-US" sz="3200" u="none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You shall be for me a kingly priesthood and a holy nation … my chosen race  …  my people of whom I took possession</a:t>
                      </a:r>
                      <a:r>
                        <a:rPr lang="en-US" sz="3200" u="sng" dirty="0">
                          <a:effectLst/>
                        </a:rPr>
                        <a:t> in order to recount my mighty acts</a:t>
                      </a:r>
                      <a:endParaRPr lang="en-US" sz="3200" u="sng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 a spiritual house,</a:t>
                      </a:r>
                      <a:r>
                        <a:rPr lang="en-US" sz="2800" u="none" strike="noStrike" baseline="0" dirty="0">
                          <a:effectLst/>
                        </a:rPr>
                        <a:t> </a:t>
                      </a:r>
                      <a:r>
                        <a:rPr lang="en-US" sz="2800" u="none" strike="noStrike" dirty="0">
                          <a:effectLst/>
                        </a:rPr>
                        <a:t>a holy priesthood</a:t>
                      </a:r>
                      <a:r>
                        <a:rPr lang="en-US" sz="2800" u="none" strike="noStrike" baseline="0" dirty="0">
                          <a:effectLst/>
                        </a:rPr>
                        <a:t> </a:t>
                      </a:r>
                      <a:r>
                        <a:rPr lang="en-US" sz="3200" u="sng" strike="noStrike" dirty="0">
                          <a:effectLst/>
                        </a:rPr>
                        <a:t>to offer spiritual sacrifices acceptable to God through Jesus Christ</a:t>
                      </a:r>
                      <a:r>
                        <a:rPr lang="en-US" sz="3200" u="none" strike="noStrike" dirty="0">
                          <a:effectLst/>
                        </a:rPr>
                        <a:t> …</a:t>
                      </a:r>
                      <a:endParaRPr lang="en-US" sz="2800" u="none" strike="noStrike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You are a chosen race,</a:t>
                      </a:r>
                      <a:r>
                        <a:rPr lang="en-US" sz="2800" u="none" strike="noStrike" baseline="0" dirty="0">
                          <a:effectLst/>
                        </a:rPr>
                        <a:t> </a:t>
                      </a:r>
                      <a:r>
                        <a:rPr lang="en-US" sz="2800" u="none" strike="noStrike" dirty="0">
                          <a:effectLst/>
                        </a:rPr>
                        <a:t>a</a:t>
                      </a:r>
                      <a:r>
                        <a:rPr lang="en-US" sz="2800" u="none" strike="noStrike" baseline="0" dirty="0">
                          <a:effectLst/>
                        </a:rPr>
                        <a:t> royal priesthood, a holy nation, a people for my possession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u="sng" dirty="0" err="1">
                          <a:effectLst/>
                        </a:rPr>
                        <a:t>i</a:t>
                      </a:r>
                      <a:r>
                        <a:rPr lang="en-GB" sz="3200" u="sng" dirty="0">
                          <a:effectLst/>
                        </a:rPr>
                        <a:t>n order to proclaim the mighty acts of the one who called you from darkness to his wonderful light</a:t>
                      </a:r>
                      <a:endParaRPr lang="en-GB" sz="3200" u="sng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B5F100D-E40B-7943-9C73-678D760982E6}"/>
              </a:ext>
            </a:extLst>
          </p:cNvPr>
          <p:cNvSpPr txBox="1"/>
          <p:nvPr/>
        </p:nvSpPr>
        <p:spPr>
          <a:xfrm>
            <a:off x="6676571" y="6197600"/>
            <a:ext cx="2046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Slide 12</a:t>
            </a:r>
          </a:p>
        </p:txBody>
      </p:sp>
    </p:spTree>
    <p:extLst>
      <p:ext uri="{BB962C8B-B14F-4D97-AF65-F5344CB8AC3E}">
        <p14:creationId xmlns:p14="http://schemas.microsoft.com/office/powerpoint/2010/main" val="223727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804" y="478660"/>
            <a:ext cx="129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exiles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48972" y="4597542"/>
            <a:ext cx="2189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aliens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79048" y="961081"/>
            <a:ext cx="260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strangers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3714" y="5670302"/>
            <a:ext cx="5167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temporary residents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3914" y="2057947"/>
            <a:ext cx="3262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sojourners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53562" y="3656140"/>
            <a:ext cx="3765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foreigners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1191" y="5670302"/>
            <a:ext cx="2824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pilgrims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8972" y="2057947"/>
            <a:ext cx="3196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immigrants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13714" y="2911777"/>
            <a:ext cx="3328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DISPERSION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1191" y="3301425"/>
            <a:ext cx="2890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SCATTERED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3591" y="4882152"/>
            <a:ext cx="3875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AWAY FROM HOME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860" y="437861"/>
            <a:ext cx="3101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disenfranchised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31BCF9-B638-0042-A4EE-69B590826567}"/>
              </a:ext>
            </a:extLst>
          </p:cNvPr>
          <p:cNvSpPr txBox="1"/>
          <p:nvPr/>
        </p:nvSpPr>
        <p:spPr>
          <a:xfrm>
            <a:off x="1795410" y="246743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Slide </a:t>
            </a:r>
            <a:r>
              <a:rPr lang="en-US" b="1" u="sng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835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821855"/>
              </p:ext>
            </p:extLst>
          </p:nvPr>
        </p:nvGraphicFramePr>
        <p:xfrm>
          <a:off x="97698" y="90000"/>
          <a:ext cx="8915018" cy="661873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554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God’s offer of renewal for God’s people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Called to be God’s people today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529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Hosea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1.6, 9) She conceived and bore a daughter. Then the LORD said to him, ‘Name her Lo-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ruhamah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(‘Not-shown-mercy’), for I will no longer show mercy to the house of Israel or forgive them … she conceived and bore a son. Then the LORD said, ‘Name him Lo-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(‘Not-my-people’), for you are not my people and I am not your God’.</a:t>
                      </a:r>
                    </a:p>
                    <a:p>
                      <a:endParaRPr lang="en-GB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(2.25) And I shall show mercy to Lo-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ruhamah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(‘Not-shown-mercy’), and I will say to Lo-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(‘Not-my-people’) ‘You are my people’, and he shall say, ‘You are (the Lord) my God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’.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you were not a people,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now you are God’s people;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you had not received mercy 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now you have received </a:t>
                      </a:r>
                      <a:r>
                        <a:rPr lang="en-US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mercy.</a:t>
                      </a:r>
                      <a:r>
                        <a:rPr lang="en-GB" sz="2400" b="0" dirty="0" smtClean="0">
                          <a:effectLst/>
                        </a:rPr>
                        <a:t> </a:t>
                      </a:r>
                      <a:endParaRPr lang="en-GB" sz="240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21D394C-DDBA-D747-B5F1-81A5EF53E917}"/>
              </a:ext>
            </a:extLst>
          </p:cNvPr>
          <p:cNvSpPr txBox="1"/>
          <p:nvPr/>
        </p:nvSpPr>
        <p:spPr>
          <a:xfrm>
            <a:off x="7053943" y="6066971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254626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543" y="1232348"/>
            <a:ext cx="31091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3286" y="4179360"/>
            <a:ext cx="33937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2839" y="2401900"/>
            <a:ext cx="3678401" cy="5847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PEOPLE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2867" y="3394530"/>
            <a:ext cx="40506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HOUSE(HOLD)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7304" y="4842240"/>
            <a:ext cx="3306182" cy="5847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PRIESTHOOD</a:t>
            </a:r>
          </a:p>
        </p:txBody>
      </p:sp>
      <p:sp>
        <p:nvSpPr>
          <p:cNvPr id="11" name="Freeform 10"/>
          <p:cNvSpPr/>
          <p:nvPr/>
        </p:nvSpPr>
        <p:spPr>
          <a:xfrm>
            <a:off x="230885" y="538826"/>
            <a:ext cx="7657679" cy="6138764"/>
          </a:xfrm>
          <a:custGeom>
            <a:avLst/>
            <a:gdLst>
              <a:gd name="connsiteX0" fmla="*/ 942779 w 7657679"/>
              <a:gd name="connsiteY0" fmla="*/ 38487 h 6138764"/>
              <a:gd name="connsiteX1" fmla="*/ 1289107 w 7657679"/>
              <a:gd name="connsiteY1" fmla="*/ 0 h 6138764"/>
              <a:gd name="connsiteX2" fmla="*/ 1789357 w 7657679"/>
              <a:gd name="connsiteY2" fmla="*/ 19243 h 6138764"/>
              <a:gd name="connsiteX3" fmla="*/ 2135684 w 7657679"/>
              <a:gd name="connsiteY3" fmla="*/ 57731 h 6138764"/>
              <a:gd name="connsiteX4" fmla="*/ 3020743 w 7657679"/>
              <a:gd name="connsiteY4" fmla="*/ 76975 h 6138764"/>
              <a:gd name="connsiteX5" fmla="*/ 3155425 w 7657679"/>
              <a:gd name="connsiteY5" fmla="*/ 96219 h 6138764"/>
              <a:gd name="connsiteX6" fmla="*/ 4444532 w 7657679"/>
              <a:gd name="connsiteY6" fmla="*/ 153950 h 6138764"/>
              <a:gd name="connsiteX7" fmla="*/ 4540734 w 7657679"/>
              <a:gd name="connsiteY7" fmla="*/ 173194 h 6138764"/>
              <a:gd name="connsiteX8" fmla="*/ 4867821 w 7657679"/>
              <a:gd name="connsiteY8" fmla="*/ 211681 h 6138764"/>
              <a:gd name="connsiteX9" fmla="*/ 5368071 w 7657679"/>
              <a:gd name="connsiteY9" fmla="*/ 250169 h 6138764"/>
              <a:gd name="connsiteX10" fmla="*/ 5502754 w 7657679"/>
              <a:gd name="connsiteY10" fmla="*/ 269413 h 6138764"/>
              <a:gd name="connsiteX11" fmla="*/ 5618197 w 7657679"/>
              <a:gd name="connsiteY11" fmla="*/ 307900 h 6138764"/>
              <a:gd name="connsiteX12" fmla="*/ 5772120 w 7657679"/>
              <a:gd name="connsiteY12" fmla="*/ 384875 h 6138764"/>
              <a:gd name="connsiteX13" fmla="*/ 6060726 w 7657679"/>
              <a:gd name="connsiteY13" fmla="*/ 558069 h 6138764"/>
              <a:gd name="connsiteX14" fmla="*/ 6272370 w 7657679"/>
              <a:gd name="connsiteY14" fmla="*/ 712019 h 6138764"/>
              <a:gd name="connsiteX15" fmla="*/ 6387813 w 7657679"/>
              <a:gd name="connsiteY15" fmla="*/ 750507 h 6138764"/>
              <a:gd name="connsiteX16" fmla="*/ 6580217 w 7657679"/>
              <a:gd name="connsiteY16" fmla="*/ 923701 h 6138764"/>
              <a:gd name="connsiteX17" fmla="*/ 6657178 w 7657679"/>
              <a:gd name="connsiteY17" fmla="*/ 1000676 h 6138764"/>
              <a:gd name="connsiteX18" fmla="*/ 6734140 w 7657679"/>
              <a:gd name="connsiteY18" fmla="*/ 1058407 h 6138764"/>
              <a:gd name="connsiteX19" fmla="*/ 6791861 w 7657679"/>
              <a:gd name="connsiteY19" fmla="*/ 1154626 h 6138764"/>
              <a:gd name="connsiteX20" fmla="*/ 6868823 w 7657679"/>
              <a:gd name="connsiteY20" fmla="*/ 1347064 h 6138764"/>
              <a:gd name="connsiteX21" fmla="*/ 6907303 w 7657679"/>
              <a:gd name="connsiteY21" fmla="*/ 1404795 h 6138764"/>
              <a:gd name="connsiteX22" fmla="*/ 7041986 w 7657679"/>
              <a:gd name="connsiteY22" fmla="*/ 1654964 h 6138764"/>
              <a:gd name="connsiteX23" fmla="*/ 7176669 w 7657679"/>
              <a:gd name="connsiteY23" fmla="*/ 1866646 h 6138764"/>
              <a:gd name="connsiteX24" fmla="*/ 7349833 w 7657679"/>
              <a:gd name="connsiteY24" fmla="*/ 2270765 h 6138764"/>
              <a:gd name="connsiteX25" fmla="*/ 7426794 w 7657679"/>
              <a:gd name="connsiteY25" fmla="*/ 2424715 h 6138764"/>
              <a:gd name="connsiteX26" fmla="*/ 7503756 w 7657679"/>
              <a:gd name="connsiteY26" fmla="*/ 2617153 h 6138764"/>
              <a:gd name="connsiteX27" fmla="*/ 7522996 w 7657679"/>
              <a:gd name="connsiteY27" fmla="*/ 2694128 h 6138764"/>
              <a:gd name="connsiteX28" fmla="*/ 7599958 w 7657679"/>
              <a:gd name="connsiteY28" fmla="*/ 2867322 h 6138764"/>
              <a:gd name="connsiteX29" fmla="*/ 7619198 w 7657679"/>
              <a:gd name="connsiteY29" fmla="*/ 2944297 h 6138764"/>
              <a:gd name="connsiteX30" fmla="*/ 7657679 w 7657679"/>
              <a:gd name="connsiteY30" fmla="*/ 3079004 h 6138764"/>
              <a:gd name="connsiteX31" fmla="*/ 7638439 w 7657679"/>
              <a:gd name="connsiteY31" fmla="*/ 4426068 h 6138764"/>
              <a:gd name="connsiteX32" fmla="*/ 7619198 w 7657679"/>
              <a:gd name="connsiteY32" fmla="*/ 4580018 h 6138764"/>
              <a:gd name="connsiteX33" fmla="*/ 7561477 w 7657679"/>
              <a:gd name="connsiteY33" fmla="*/ 4849431 h 6138764"/>
              <a:gd name="connsiteX34" fmla="*/ 7465275 w 7657679"/>
              <a:gd name="connsiteY34" fmla="*/ 5061112 h 6138764"/>
              <a:gd name="connsiteX35" fmla="*/ 7407554 w 7657679"/>
              <a:gd name="connsiteY35" fmla="*/ 5253550 h 6138764"/>
              <a:gd name="connsiteX36" fmla="*/ 7369073 w 7657679"/>
              <a:gd name="connsiteY36" fmla="*/ 5311281 h 6138764"/>
              <a:gd name="connsiteX37" fmla="*/ 7349833 w 7657679"/>
              <a:gd name="connsiteY37" fmla="*/ 5388256 h 6138764"/>
              <a:gd name="connsiteX38" fmla="*/ 7234390 w 7657679"/>
              <a:gd name="connsiteY38" fmla="*/ 5522963 h 6138764"/>
              <a:gd name="connsiteX39" fmla="*/ 7138188 w 7657679"/>
              <a:gd name="connsiteY39" fmla="*/ 5580694 h 6138764"/>
              <a:gd name="connsiteX40" fmla="*/ 7041986 w 7657679"/>
              <a:gd name="connsiteY40" fmla="*/ 5657669 h 6138764"/>
              <a:gd name="connsiteX41" fmla="*/ 6907303 w 7657679"/>
              <a:gd name="connsiteY41" fmla="*/ 5715401 h 6138764"/>
              <a:gd name="connsiteX42" fmla="*/ 6791861 w 7657679"/>
              <a:gd name="connsiteY42" fmla="*/ 5773132 h 6138764"/>
              <a:gd name="connsiteX43" fmla="*/ 6676419 w 7657679"/>
              <a:gd name="connsiteY43" fmla="*/ 5811619 h 6138764"/>
              <a:gd name="connsiteX44" fmla="*/ 6580217 w 7657679"/>
              <a:gd name="connsiteY44" fmla="*/ 5850107 h 6138764"/>
              <a:gd name="connsiteX45" fmla="*/ 6214649 w 7657679"/>
              <a:gd name="connsiteY45" fmla="*/ 5869351 h 6138764"/>
              <a:gd name="connsiteX46" fmla="*/ 6041485 w 7657679"/>
              <a:gd name="connsiteY46" fmla="*/ 5927082 h 6138764"/>
              <a:gd name="connsiteX47" fmla="*/ 5637437 w 7657679"/>
              <a:gd name="connsiteY47" fmla="*/ 6023301 h 6138764"/>
              <a:gd name="connsiteX48" fmla="*/ 5445033 w 7657679"/>
              <a:gd name="connsiteY48" fmla="*/ 6061789 h 6138764"/>
              <a:gd name="connsiteX49" fmla="*/ 5348831 w 7657679"/>
              <a:gd name="connsiteY49" fmla="*/ 6100276 h 6138764"/>
              <a:gd name="connsiteX50" fmla="*/ 5252629 w 7657679"/>
              <a:gd name="connsiteY50" fmla="*/ 6119520 h 6138764"/>
              <a:gd name="connsiteX51" fmla="*/ 5194908 w 7657679"/>
              <a:gd name="connsiteY51" fmla="*/ 6138764 h 6138764"/>
              <a:gd name="connsiteX52" fmla="*/ 4675417 w 7657679"/>
              <a:gd name="connsiteY52" fmla="*/ 6119520 h 6138764"/>
              <a:gd name="connsiteX53" fmla="*/ 4617696 w 7657679"/>
              <a:gd name="connsiteY53" fmla="*/ 6100276 h 6138764"/>
              <a:gd name="connsiteX54" fmla="*/ 4540734 w 7657679"/>
              <a:gd name="connsiteY54" fmla="*/ 6081032 h 6138764"/>
              <a:gd name="connsiteX55" fmla="*/ 4309849 w 7657679"/>
              <a:gd name="connsiteY55" fmla="*/ 6042545 h 6138764"/>
              <a:gd name="connsiteX56" fmla="*/ 4194407 w 7657679"/>
              <a:gd name="connsiteY56" fmla="*/ 6004057 h 6138764"/>
              <a:gd name="connsiteX57" fmla="*/ 3790359 w 7657679"/>
              <a:gd name="connsiteY57" fmla="*/ 5965570 h 6138764"/>
              <a:gd name="connsiteX58" fmla="*/ 2443531 w 7657679"/>
              <a:gd name="connsiteY58" fmla="*/ 5927082 h 6138764"/>
              <a:gd name="connsiteX59" fmla="*/ 2347329 w 7657679"/>
              <a:gd name="connsiteY59" fmla="*/ 5888595 h 6138764"/>
              <a:gd name="connsiteX60" fmla="*/ 2154925 w 7657679"/>
              <a:gd name="connsiteY60" fmla="*/ 5850107 h 6138764"/>
              <a:gd name="connsiteX61" fmla="*/ 1981761 w 7657679"/>
              <a:gd name="connsiteY61" fmla="*/ 5792376 h 6138764"/>
              <a:gd name="connsiteX62" fmla="*/ 1904799 w 7657679"/>
              <a:gd name="connsiteY62" fmla="*/ 5753888 h 6138764"/>
              <a:gd name="connsiteX63" fmla="*/ 1789357 w 7657679"/>
              <a:gd name="connsiteY63" fmla="*/ 5715401 h 6138764"/>
              <a:gd name="connsiteX64" fmla="*/ 1712395 w 7657679"/>
              <a:gd name="connsiteY64" fmla="*/ 5676913 h 6138764"/>
              <a:gd name="connsiteX65" fmla="*/ 1654674 w 7657679"/>
              <a:gd name="connsiteY65" fmla="*/ 5657669 h 6138764"/>
              <a:gd name="connsiteX66" fmla="*/ 1577713 w 7657679"/>
              <a:gd name="connsiteY66" fmla="*/ 5619182 h 6138764"/>
              <a:gd name="connsiteX67" fmla="*/ 1500751 w 7657679"/>
              <a:gd name="connsiteY67" fmla="*/ 5599938 h 6138764"/>
              <a:gd name="connsiteX68" fmla="*/ 1346828 w 7657679"/>
              <a:gd name="connsiteY68" fmla="*/ 5522963 h 6138764"/>
              <a:gd name="connsiteX69" fmla="*/ 1289107 w 7657679"/>
              <a:gd name="connsiteY69" fmla="*/ 5484475 h 6138764"/>
              <a:gd name="connsiteX70" fmla="*/ 1173664 w 7657679"/>
              <a:gd name="connsiteY70" fmla="*/ 5445988 h 6138764"/>
              <a:gd name="connsiteX71" fmla="*/ 1077462 w 7657679"/>
              <a:gd name="connsiteY71" fmla="*/ 5388256 h 6138764"/>
              <a:gd name="connsiteX72" fmla="*/ 962020 w 7657679"/>
              <a:gd name="connsiteY72" fmla="*/ 5349769 h 6138764"/>
              <a:gd name="connsiteX73" fmla="*/ 808097 w 7657679"/>
              <a:gd name="connsiteY73" fmla="*/ 5253550 h 6138764"/>
              <a:gd name="connsiteX74" fmla="*/ 654173 w 7657679"/>
              <a:gd name="connsiteY74" fmla="*/ 5138087 h 6138764"/>
              <a:gd name="connsiteX75" fmla="*/ 596452 w 7657679"/>
              <a:gd name="connsiteY75" fmla="*/ 5041868 h 6138764"/>
              <a:gd name="connsiteX76" fmla="*/ 519491 w 7657679"/>
              <a:gd name="connsiteY76" fmla="*/ 4926406 h 6138764"/>
              <a:gd name="connsiteX77" fmla="*/ 461769 w 7657679"/>
              <a:gd name="connsiteY77" fmla="*/ 4791699 h 6138764"/>
              <a:gd name="connsiteX78" fmla="*/ 384808 w 7657679"/>
              <a:gd name="connsiteY78" fmla="*/ 4580018 h 6138764"/>
              <a:gd name="connsiteX79" fmla="*/ 346327 w 7657679"/>
              <a:gd name="connsiteY79" fmla="*/ 4406824 h 6138764"/>
              <a:gd name="connsiteX80" fmla="*/ 307846 w 7657679"/>
              <a:gd name="connsiteY80" fmla="*/ 4291361 h 6138764"/>
              <a:gd name="connsiteX81" fmla="*/ 288606 w 7657679"/>
              <a:gd name="connsiteY81" fmla="*/ 4233630 h 6138764"/>
              <a:gd name="connsiteX82" fmla="*/ 269365 w 7657679"/>
              <a:gd name="connsiteY82" fmla="*/ 3540854 h 6138764"/>
              <a:gd name="connsiteX83" fmla="*/ 230885 w 7657679"/>
              <a:gd name="connsiteY83" fmla="*/ 3386904 h 6138764"/>
              <a:gd name="connsiteX84" fmla="*/ 211644 w 7657679"/>
              <a:gd name="connsiteY84" fmla="*/ 3290685 h 6138764"/>
              <a:gd name="connsiteX85" fmla="*/ 115442 w 7657679"/>
              <a:gd name="connsiteY85" fmla="*/ 2848078 h 6138764"/>
              <a:gd name="connsiteX86" fmla="*/ 76961 w 7657679"/>
              <a:gd name="connsiteY86" fmla="*/ 2713372 h 6138764"/>
              <a:gd name="connsiteX87" fmla="*/ 38481 w 7657679"/>
              <a:gd name="connsiteY87" fmla="*/ 2463203 h 6138764"/>
              <a:gd name="connsiteX88" fmla="*/ 19240 w 7657679"/>
              <a:gd name="connsiteY88" fmla="*/ 2386228 h 6138764"/>
              <a:gd name="connsiteX89" fmla="*/ 0 w 7657679"/>
              <a:gd name="connsiteY89" fmla="*/ 2290009 h 6138764"/>
              <a:gd name="connsiteX90" fmla="*/ 19240 w 7657679"/>
              <a:gd name="connsiteY90" fmla="*/ 1539502 h 6138764"/>
              <a:gd name="connsiteX91" fmla="*/ 38481 w 7657679"/>
              <a:gd name="connsiteY91" fmla="*/ 1462527 h 6138764"/>
              <a:gd name="connsiteX92" fmla="*/ 76961 w 7657679"/>
              <a:gd name="connsiteY92" fmla="*/ 1347064 h 6138764"/>
              <a:gd name="connsiteX93" fmla="*/ 96202 w 7657679"/>
              <a:gd name="connsiteY93" fmla="*/ 1212357 h 6138764"/>
              <a:gd name="connsiteX94" fmla="*/ 134683 w 7657679"/>
              <a:gd name="connsiteY94" fmla="*/ 1154626 h 6138764"/>
              <a:gd name="connsiteX95" fmla="*/ 192404 w 7657679"/>
              <a:gd name="connsiteY95" fmla="*/ 1039163 h 6138764"/>
              <a:gd name="connsiteX96" fmla="*/ 211644 w 7657679"/>
              <a:gd name="connsiteY96" fmla="*/ 942945 h 6138764"/>
              <a:gd name="connsiteX97" fmla="*/ 327087 w 7657679"/>
              <a:gd name="connsiteY97" fmla="*/ 808238 h 6138764"/>
              <a:gd name="connsiteX98" fmla="*/ 404048 w 7657679"/>
              <a:gd name="connsiteY98" fmla="*/ 712019 h 6138764"/>
              <a:gd name="connsiteX99" fmla="*/ 442529 w 7657679"/>
              <a:gd name="connsiteY99" fmla="*/ 615800 h 6138764"/>
              <a:gd name="connsiteX100" fmla="*/ 500250 w 7657679"/>
              <a:gd name="connsiteY100" fmla="*/ 538825 h 6138764"/>
              <a:gd name="connsiteX101" fmla="*/ 538731 w 7657679"/>
              <a:gd name="connsiteY101" fmla="*/ 481094 h 6138764"/>
              <a:gd name="connsiteX102" fmla="*/ 654173 w 7657679"/>
              <a:gd name="connsiteY102" fmla="*/ 404119 h 6138764"/>
              <a:gd name="connsiteX103" fmla="*/ 731135 w 7657679"/>
              <a:gd name="connsiteY103" fmla="*/ 307900 h 6138764"/>
              <a:gd name="connsiteX104" fmla="*/ 769616 w 7657679"/>
              <a:gd name="connsiteY104" fmla="*/ 250169 h 6138764"/>
              <a:gd name="connsiteX105" fmla="*/ 885058 w 7657679"/>
              <a:gd name="connsiteY105" fmla="*/ 173194 h 6138764"/>
              <a:gd name="connsiteX106" fmla="*/ 962020 w 7657679"/>
              <a:gd name="connsiteY106" fmla="*/ 96219 h 6138764"/>
              <a:gd name="connsiteX107" fmla="*/ 1250626 w 7657679"/>
              <a:gd name="connsiteY107" fmla="*/ 19243 h 613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7657679" h="6138764">
                <a:moveTo>
                  <a:pt x="942779" y="38487"/>
                </a:moveTo>
                <a:cubicBezTo>
                  <a:pt x="1078453" y="11347"/>
                  <a:pt x="1115112" y="0"/>
                  <a:pt x="1289107" y="0"/>
                </a:cubicBezTo>
                <a:cubicBezTo>
                  <a:pt x="1455980" y="0"/>
                  <a:pt x="1622607" y="12829"/>
                  <a:pt x="1789357" y="19243"/>
                </a:cubicBezTo>
                <a:cubicBezTo>
                  <a:pt x="1866386" y="28873"/>
                  <a:pt x="2067404" y="55292"/>
                  <a:pt x="2135684" y="57731"/>
                </a:cubicBezTo>
                <a:cubicBezTo>
                  <a:pt x="2430585" y="68265"/>
                  <a:pt x="2725723" y="70560"/>
                  <a:pt x="3020743" y="76975"/>
                </a:cubicBezTo>
                <a:cubicBezTo>
                  <a:pt x="3065637" y="83390"/>
                  <a:pt x="3110141" y="93771"/>
                  <a:pt x="3155425" y="96219"/>
                </a:cubicBezTo>
                <a:lnTo>
                  <a:pt x="4444532" y="153950"/>
                </a:lnTo>
                <a:cubicBezTo>
                  <a:pt x="4476599" y="160365"/>
                  <a:pt x="4508412" y="168221"/>
                  <a:pt x="4540734" y="173194"/>
                </a:cubicBezTo>
                <a:cubicBezTo>
                  <a:pt x="4586967" y="180308"/>
                  <a:pt x="4828950" y="208441"/>
                  <a:pt x="4867821" y="211681"/>
                </a:cubicBezTo>
                <a:cubicBezTo>
                  <a:pt x="5138140" y="234212"/>
                  <a:pt x="5125775" y="223242"/>
                  <a:pt x="5368071" y="250169"/>
                </a:cubicBezTo>
                <a:cubicBezTo>
                  <a:pt x="5413144" y="255178"/>
                  <a:pt x="5457860" y="262998"/>
                  <a:pt x="5502754" y="269413"/>
                </a:cubicBezTo>
                <a:cubicBezTo>
                  <a:pt x="5541235" y="282242"/>
                  <a:pt x="5580915" y="291919"/>
                  <a:pt x="5618197" y="307900"/>
                </a:cubicBezTo>
                <a:cubicBezTo>
                  <a:pt x="5670923" y="330501"/>
                  <a:pt x="5721423" y="358031"/>
                  <a:pt x="5772120" y="384875"/>
                </a:cubicBezTo>
                <a:cubicBezTo>
                  <a:pt x="5868493" y="435905"/>
                  <a:pt x="5972445" y="491847"/>
                  <a:pt x="6060726" y="558069"/>
                </a:cubicBezTo>
                <a:cubicBezTo>
                  <a:pt x="6153799" y="627886"/>
                  <a:pt x="6171361" y="666098"/>
                  <a:pt x="6272370" y="712019"/>
                </a:cubicBezTo>
                <a:cubicBezTo>
                  <a:pt x="6309296" y="728807"/>
                  <a:pt x="6387813" y="750507"/>
                  <a:pt x="6387813" y="750507"/>
                </a:cubicBezTo>
                <a:cubicBezTo>
                  <a:pt x="6508310" y="840896"/>
                  <a:pt x="6442102" y="785561"/>
                  <a:pt x="6580217" y="923701"/>
                </a:cubicBezTo>
                <a:cubicBezTo>
                  <a:pt x="6605871" y="949359"/>
                  <a:pt x="6628153" y="978904"/>
                  <a:pt x="6657178" y="1000676"/>
                </a:cubicBezTo>
                <a:lnTo>
                  <a:pt x="6734140" y="1058407"/>
                </a:lnTo>
                <a:cubicBezTo>
                  <a:pt x="6753380" y="1090480"/>
                  <a:pt x="6776386" y="1120576"/>
                  <a:pt x="6791861" y="1154626"/>
                </a:cubicBezTo>
                <a:cubicBezTo>
                  <a:pt x="6879463" y="1347384"/>
                  <a:pt x="6783882" y="1198390"/>
                  <a:pt x="6868823" y="1347064"/>
                </a:cubicBezTo>
                <a:cubicBezTo>
                  <a:pt x="6880295" y="1367144"/>
                  <a:pt x="6895966" y="1384638"/>
                  <a:pt x="6907303" y="1404795"/>
                </a:cubicBezTo>
                <a:cubicBezTo>
                  <a:pt x="6953728" y="1487342"/>
                  <a:pt x="6991147" y="1575060"/>
                  <a:pt x="7041986" y="1654964"/>
                </a:cubicBezTo>
                <a:cubicBezTo>
                  <a:pt x="7086880" y="1725525"/>
                  <a:pt x="7136627" y="1793223"/>
                  <a:pt x="7176669" y="1866646"/>
                </a:cubicBezTo>
                <a:cubicBezTo>
                  <a:pt x="7262819" y="2024615"/>
                  <a:pt x="7278529" y="2110303"/>
                  <a:pt x="7349833" y="2270765"/>
                </a:cubicBezTo>
                <a:cubicBezTo>
                  <a:pt x="7373130" y="2323193"/>
                  <a:pt x="7403497" y="2372287"/>
                  <a:pt x="7426794" y="2424715"/>
                </a:cubicBezTo>
                <a:cubicBezTo>
                  <a:pt x="7454848" y="2487848"/>
                  <a:pt x="7487003" y="2550129"/>
                  <a:pt x="7503756" y="2617153"/>
                </a:cubicBezTo>
                <a:cubicBezTo>
                  <a:pt x="7510169" y="2642811"/>
                  <a:pt x="7513711" y="2669364"/>
                  <a:pt x="7522996" y="2694128"/>
                </a:cubicBezTo>
                <a:cubicBezTo>
                  <a:pt x="7623573" y="2962381"/>
                  <a:pt x="7494650" y="2551341"/>
                  <a:pt x="7599958" y="2867322"/>
                </a:cubicBezTo>
                <a:cubicBezTo>
                  <a:pt x="7608320" y="2892413"/>
                  <a:pt x="7612240" y="2918781"/>
                  <a:pt x="7619198" y="2944297"/>
                </a:cubicBezTo>
                <a:cubicBezTo>
                  <a:pt x="7631483" y="2989351"/>
                  <a:pt x="7644852" y="3034102"/>
                  <a:pt x="7657679" y="3079004"/>
                </a:cubicBezTo>
                <a:cubicBezTo>
                  <a:pt x="7651266" y="3528025"/>
                  <a:pt x="7649948" y="3977148"/>
                  <a:pt x="7638439" y="4426068"/>
                </a:cubicBezTo>
                <a:cubicBezTo>
                  <a:pt x="7637114" y="4477767"/>
                  <a:pt x="7626032" y="4528756"/>
                  <a:pt x="7619198" y="4580018"/>
                </a:cubicBezTo>
                <a:cubicBezTo>
                  <a:pt x="7601723" y="4711102"/>
                  <a:pt x="7603801" y="4722436"/>
                  <a:pt x="7561477" y="4849431"/>
                </a:cubicBezTo>
                <a:cubicBezTo>
                  <a:pt x="7534248" y="4931133"/>
                  <a:pt x="7504523" y="4982603"/>
                  <a:pt x="7465275" y="5061112"/>
                </a:cubicBezTo>
                <a:cubicBezTo>
                  <a:pt x="7454520" y="5104142"/>
                  <a:pt x="7426292" y="5225438"/>
                  <a:pt x="7407554" y="5253550"/>
                </a:cubicBezTo>
                <a:lnTo>
                  <a:pt x="7369073" y="5311281"/>
                </a:lnTo>
                <a:cubicBezTo>
                  <a:pt x="7362660" y="5336939"/>
                  <a:pt x="7360250" y="5363946"/>
                  <a:pt x="7349833" y="5388256"/>
                </a:cubicBezTo>
                <a:cubicBezTo>
                  <a:pt x="7331120" y="5431927"/>
                  <a:pt x="7265119" y="5499059"/>
                  <a:pt x="7234390" y="5522963"/>
                </a:cubicBezTo>
                <a:cubicBezTo>
                  <a:pt x="7204871" y="5545926"/>
                  <a:pt x="7168824" y="5559245"/>
                  <a:pt x="7138188" y="5580694"/>
                </a:cubicBezTo>
                <a:cubicBezTo>
                  <a:pt x="7104545" y="5604248"/>
                  <a:pt x="7076156" y="5634885"/>
                  <a:pt x="7041986" y="5657669"/>
                </a:cubicBezTo>
                <a:cubicBezTo>
                  <a:pt x="6958152" y="5713568"/>
                  <a:pt x="6984268" y="5681188"/>
                  <a:pt x="6907303" y="5715401"/>
                </a:cubicBezTo>
                <a:cubicBezTo>
                  <a:pt x="6867988" y="5732877"/>
                  <a:pt x="6831575" y="5756582"/>
                  <a:pt x="6791861" y="5773132"/>
                </a:cubicBezTo>
                <a:cubicBezTo>
                  <a:pt x="6754419" y="5788735"/>
                  <a:pt x="6714080" y="5796552"/>
                  <a:pt x="6676419" y="5811619"/>
                </a:cubicBezTo>
                <a:cubicBezTo>
                  <a:pt x="6644352" y="5824448"/>
                  <a:pt x="6614489" y="5845822"/>
                  <a:pt x="6580217" y="5850107"/>
                </a:cubicBezTo>
                <a:cubicBezTo>
                  <a:pt x="6459135" y="5865245"/>
                  <a:pt x="6336505" y="5862936"/>
                  <a:pt x="6214649" y="5869351"/>
                </a:cubicBezTo>
                <a:cubicBezTo>
                  <a:pt x="6156928" y="5888595"/>
                  <a:pt x="6100075" y="5910674"/>
                  <a:pt x="6041485" y="5927082"/>
                </a:cubicBezTo>
                <a:cubicBezTo>
                  <a:pt x="5629518" y="6042453"/>
                  <a:pt x="5859741" y="5973891"/>
                  <a:pt x="5637437" y="6023301"/>
                </a:cubicBezTo>
                <a:cubicBezTo>
                  <a:pt x="5465225" y="6061577"/>
                  <a:pt x="5671245" y="6024080"/>
                  <a:pt x="5445033" y="6061789"/>
                </a:cubicBezTo>
                <a:cubicBezTo>
                  <a:pt x="5412966" y="6074618"/>
                  <a:pt x="5381912" y="6090350"/>
                  <a:pt x="5348831" y="6100276"/>
                </a:cubicBezTo>
                <a:cubicBezTo>
                  <a:pt x="5317508" y="6109674"/>
                  <a:pt x="5284355" y="6111587"/>
                  <a:pt x="5252629" y="6119520"/>
                </a:cubicBezTo>
                <a:cubicBezTo>
                  <a:pt x="5232953" y="6124440"/>
                  <a:pt x="5214148" y="6132349"/>
                  <a:pt x="5194908" y="6138764"/>
                </a:cubicBezTo>
                <a:cubicBezTo>
                  <a:pt x="5021744" y="6132349"/>
                  <a:pt x="4848316" y="6131049"/>
                  <a:pt x="4675417" y="6119520"/>
                </a:cubicBezTo>
                <a:cubicBezTo>
                  <a:pt x="4655180" y="6118171"/>
                  <a:pt x="4637197" y="6105849"/>
                  <a:pt x="4617696" y="6100276"/>
                </a:cubicBezTo>
                <a:cubicBezTo>
                  <a:pt x="4592270" y="6093010"/>
                  <a:pt x="4566751" y="6085763"/>
                  <a:pt x="4540734" y="6081032"/>
                </a:cubicBezTo>
                <a:cubicBezTo>
                  <a:pt x="4458133" y="6066011"/>
                  <a:pt x="4389618" y="6064304"/>
                  <a:pt x="4309849" y="6042545"/>
                </a:cubicBezTo>
                <a:cubicBezTo>
                  <a:pt x="4270716" y="6031870"/>
                  <a:pt x="4234069" y="6012558"/>
                  <a:pt x="4194407" y="6004057"/>
                </a:cubicBezTo>
                <a:cubicBezTo>
                  <a:pt x="4111488" y="5986285"/>
                  <a:pt x="3843021" y="5969621"/>
                  <a:pt x="3790359" y="5965570"/>
                </a:cubicBezTo>
                <a:cubicBezTo>
                  <a:pt x="3292141" y="5840993"/>
                  <a:pt x="3908946" y="5989011"/>
                  <a:pt x="2443531" y="5927082"/>
                </a:cubicBezTo>
                <a:cubicBezTo>
                  <a:pt x="2409023" y="5925624"/>
                  <a:pt x="2380701" y="5897496"/>
                  <a:pt x="2347329" y="5888595"/>
                </a:cubicBezTo>
                <a:cubicBezTo>
                  <a:pt x="2284133" y="5871740"/>
                  <a:pt x="2219060" y="5862936"/>
                  <a:pt x="2154925" y="5850107"/>
                </a:cubicBezTo>
                <a:cubicBezTo>
                  <a:pt x="1961476" y="5753365"/>
                  <a:pt x="2205552" y="5866985"/>
                  <a:pt x="1981761" y="5792376"/>
                </a:cubicBezTo>
                <a:cubicBezTo>
                  <a:pt x="1954550" y="5783304"/>
                  <a:pt x="1931430" y="5764542"/>
                  <a:pt x="1904799" y="5753888"/>
                </a:cubicBezTo>
                <a:cubicBezTo>
                  <a:pt x="1867138" y="5738821"/>
                  <a:pt x="1827018" y="5730468"/>
                  <a:pt x="1789357" y="5715401"/>
                </a:cubicBezTo>
                <a:cubicBezTo>
                  <a:pt x="1762726" y="5704747"/>
                  <a:pt x="1738758" y="5688214"/>
                  <a:pt x="1712395" y="5676913"/>
                </a:cubicBezTo>
                <a:cubicBezTo>
                  <a:pt x="1693754" y="5668922"/>
                  <a:pt x="1673315" y="5665659"/>
                  <a:pt x="1654674" y="5657669"/>
                </a:cubicBezTo>
                <a:cubicBezTo>
                  <a:pt x="1628311" y="5646369"/>
                  <a:pt x="1604569" y="5629255"/>
                  <a:pt x="1577713" y="5619182"/>
                </a:cubicBezTo>
                <a:cubicBezTo>
                  <a:pt x="1552953" y="5609896"/>
                  <a:pt x="1525160" y="5610110"/>
                  <a:pt x="1500751" y="5599938"/>
                </a:cubicBezTo>
                <a:cubicBezTo>
                  <a:pt x="1447799" y="5577871"/>
                  <a:pt x="1394556" y="5554788"/>
                  <a:pt x="1346828" y="5522963"/>
                </a:cubicBezTo>
                <a:cubicBezTo>
                  <a:pt x="1327588" y="5510134"/>
                  <a:pt x="1310239" y="5493868"/>
                  <a:pt x="1289107" y="5484475"/>
                </a:cubicBezTo>
                <a:cubicBezTo>
                  <a:pt x="1252041" y="5467998"/>
                  <a:pt x="1210590" y="5462776"/>
                  <a:pt x="1173664" y="5445988"/>
                </a:cubicBezTo>
                <a:cubicBezTo>
                  <a:pt x="1139619" y="5430510"/>
                  <a:pt x="1111507" y="5403734"/>
                  <a:pt x="1077462" y="5388256"/>
                </a:cubicBezTo>
                <a:cubicBezTo>
                  <a:pt x="1040536" y="5371468"/>
                  <a:pt x="998946" y="5366556"/>
                  <a:pt x="962020" y="5349769"/>
                </a:cubicBezTo>
                <a:cubicBezTo>
                  <a:pt x="939792" y="5339664"/>
                  <a:pt x="838930" y="5275978"/>
                  <a:pt x="808097" y="5253550"/>
                </a:cubicBezTo>
                <a:cubicBezTo>
                  <a:pt x="756229" y="5215821"/>
                  <a:pt x="654173" y="5138087"/>
                  <a:pt x="654173" y="5138087"/>
                </a:cubicBezTo>
                <a:cubicBezTo>
                  <a:pt x="634933" y="5106014"/>
                  <a:pt x="616529" y="5073424"/>
                  <a:pt x="596452" y="5041868"/>
                </a:cubicBezTo>
                <a:cubicBezTo>
                  <a:pt x="571623" y="5002844"/>
                  <a:pt x="534116" y="4970287"/>
                  <a:pt x="519491" y="4926406"/>
                </a:cubicBezTo>
                <a:cubicBezTo>
                  <a:pt x="491180" y="4841460"/>
                  <a:pt x="509320" y="4886819"/>
                  <a:pt x="461769" y="4791699"/>
                </a:cubicBezTo>
                <a:cubicBezTo>
                  <a:pt x="423094" y="4598289"/>
                  <a:pt x="471622" y="4797091"/>
                  <a:pt x="384808" y="4580018"/>
                </a:cubicBezTo>
                <a:cubicBezTo>
                  <a:pt x="369995" y="4542978"/>
                  <a:pt x="355468" y="4440347"/>
                  <a:pt x="346327" y="4406824"/>
                </a:cubicBezTo>
                <a:cubicBezTo>
                  <a:pt x="335654" y="4367684"/>
                  <a:pt x="320673" y="4329849"/>
                  <a:pt x="307846" y="4291361"/>
                </a:cubicBezTo>
                <a:lnTo>
                  <a:pt x="288606" y="4233630"/>
                </a:lnTo>
                <a:cubicBezTo>
                  <a:pt x="282192" y="4002705"/>
                  <a:pt x="285077" y="3771333"/>
                  <a:pt x="269365" y="3540854"/>
                </a:cubicBezTo>
                <a:cubicBezTo>
                  <a:pt x="265767" y="3488081"/>
                  <a:pt x="241257" y="3438773"/>
                  <a:pt x="230885" y="3386904"/>
                </a:cubicBezTo>
                <a:cubicBezTo>
                  <a:pt x="224471" y="3354831"/>
                  <a:pt x="216269" y="3323064"/>
                  <a:pt x="211644" y="3290685"/>
                </a:cubicBezTo>
                <a:cubicBezTo>
                  <a:pt x="165203" y="2965545"/>
                  <a:pt x="235514" y="3268402"/>
                  <a:pt x="115442" y="2848078"/>
                </a:cubicBezTo>
                <a:lnTo>
                  <a:pt x="76961" y="2713372"/>
                </a:lnTo>
                <a:cubicBezTo>
                  <a:pt x="67721" y="2648680"/>
                  <a:pt x="51828" y="2529951"/>
                  <a:pt x="38481" y="2463203"/>
                </a:cubicBezTo>
                <a:cubicBezTo>
                  <a:pt x="33295" y="2437269"/>
                  <a:pt x="24976" y="2412046"/>
                  <a:pt x="19240" y="2386228"/>
                </a:cubicBezTo>
                <a:cubicBezTo>
                  <a:pt x="12146" y="2354299"/>
                  <a:pt x="6413" y="2322082"/>
                  <a:pt x="0" y="2290009"/>
                </a:cubicBezTo>
                <a:cubicBezTo>
                  <a:pt x="6413" y="2039840"/>
                  <a:pt x="7615" y="1789483"/>
                  <a:pt x="19240" y="1539502"/>
                </a:cubicBezTo>
                <a:cubicBezTo>
                  <a:pt x="20469" y="1513083"/>
                  <a:pt x="30883" y="1487860"/>
                  <a:pt x="38481" y="1462527"/>
                </a:cubicBezTo>
                <a:cubicBezTo>
                  <a:pt x="50136" y="1423669"/>
                  <a:pt x="76961" y="1347064"/>
                  <a:pt x="76961" y="1347064"/>
                </a:cubicBezTo>
                <a:cubicBezTo>
                  <a:pt x="83375" y="1302162"/>
                  <a:pt x="83170" y="1255803"/>
                  <a:pt x="96202" y="1212357"/>
                </a:cubicBezTo>
                <a:cubicBezTo>
                  <a:pt x="102846" y="1190205"/>
                  <a:pt x="124342" y="1175312"/>
                  <a:pt x="134683" y="1154626"/>
                </a:cubicBezTo>
                <a:cubicBezTo>
                  <a:pt x="214344" y="995277"/>
                  <a:pt x="82121" y="1204618"/>
                  <a:pt x="192404" y="1039163"/>
                </a:cubicBezTo>
                <a:cubicBezTo>
                  <a:pt x="198817" y="1007090"/>
                  <a:pt x="200161" y="973571"/>
                  <a:pt x="211644" y="942945"/>
                </a:cubicBezTo>
                <a:cubicBezTo>
                  <a:pt x="229226" y="896052"/>
                  <a:pt x="298132" y="837197"/>
                  <a:pt x="327087" y="808238"/>
                </a:cubicBezTo>
                <a:cubicBezTo>
                  <a:pt x="383628" y="638584"/>
                  <a:pt x="295261" y="864348"/>
                  <a:pt x="404048" y="712019"/>
                </a:cubicBezTo>
                <a:cubicBezTo>
                  <a:pt x="424123" y="683909"/>
                  <a:pt x="425756" y="645997"/>
                  <a:pt x="442529" y="615800"/>
                </a:cubicBezTo>
                <a:cubicBezTo>
                  <a:pt x="458102" y="587764"/>
                  <a:pt x="481611" y="564924"/>
                  <a:pt x="500250" y="538825"/>
                </a:cubicBezTo>
                <a:cubicBezTo>
                  <a:pt x="513691" y="520005"/>
                  <a:pt x="521328" y="496325"/>
                  <a:pt x="538731" y="481094"/>
                </a:cubicBezTo>
                <a:cubicBezTo>
                  <a:pt x="573535" y="450635"/>
                  <a:pt x="654173" y="404119"/>
                  <a:pt x="654173" y="404119"/>
                </a:cubicBezTo>
                <a:cubicBezTo>
                  <a:pt x="691632" y="291727"/>
                  <a:pt x="644104" y="394946"/>
                  <a:pt x="731135" y="307900"/>
                </a:cubicBezTo>
                <a:cubicBezTo>
                  <a:pt x="747487" y="291545"/>
                  <a:pt x="752213" y="265400"/>
                  <a:pt x="769616" y="250169"/>
                </a:cubicBezTo>
                <a:cubicBezTo>
                  <a:pt x="804420" y="219710"/>
                  <a:pt x="885058" y="173194"/>
                  <a:pt x="885058" y="173194"/>
                </a:cubicBezTo>
                <a:cubicBezTo>
                  <a:pt x="917710" y="75222"/>
                  <a:pt x="878058" y="142873"/>
                  <a:pt x="962020" y="96219"/>
                </a:cubicBezTo>
                <a:cubicBezTo>
                  <a:pt x="1158182" y="-12779"/>
                  <a:pt x="990407" y="19243"/>
                  <a:pt x="1250626" y="19243"/>
                </a:cubicBezTo>
              </a:path>
            </a:pathLst>
          </a:custGeom>
          <a:ln w="762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8900000">
            <a:off x="3072424" y="4841165"/>
            <a:ext cx="2160747" cy="5847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3200" b="1" dirty="0">
                <a:ln/>
                <a:solidFill>
                  <a:schemeClr val="accent5">
                    <a:lumMod val="75000"/>
                  </a:schemeClr>
                </a:solidFill>
              </a:rPr>
              <a:t>KINGDOM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11FB3E-C938-554A-B046-FA3B444D2BCB}"/>
              </a:ext>
            </a:extLst>
          </p:cNvPr>
          <p:cNvSpPr txBox="1"/>
          <p:nvPr/>
        </p:nvSpPr>
        <p:spPr>
          <a:xfrm>
            <a:off x="4165600" y="188686"/>
            <a:ext cx="269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328832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9281" y="3419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45772"/>
              </p:ext>
            </p:extLst>
          </p:nvPr>
        </p:nvGraphicFramePr>
        <p:xfrm>
          <a:off x="183600" y="183600"/>
          <a:ext cx="8670772" cy="651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8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2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 seen by the world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 called by God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Of no fixed abode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house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Rejected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Elect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Aliens</a:t>
                      </a: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race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Dispersed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nation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Disgrace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Holy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Disenfranchised</a:t>
                      </a: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Priestly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Nobodies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Royal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(v. 10) Darkness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Light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Not a people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people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5C3EB6C-539C-4547-AF7A-1037EB9641F9}"/>
              </a:ext>
            </a:extLst>
          </p:cNvPr>
          <p:cNvSpPr txBox="1"/>
          <p:nvPr/>
        </p:nvSpPr>
        <p:spPr>
          <a:xfrm>
            <a:off x="7576457" y="183600"/>
            <a:ext cx="127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289835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184124"/>
              </p:ext>
            </p:extLst>
          </p:nvPr>
        </p:nvGraphicFramePr>
        <p:xfrm>
          <a:off x="82429" y="683966"/>
          <a:ext cx="8973030" cy="57777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86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Christ (1 Peter 2:4,6-8)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Christians</a:t>
                      </a:r>
                      <a:r>
                        <a:rPr lang="en-GB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(1 Peter 2:5,9)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Stone</a:t>
                      </a:r>
                      <a:endParaRPr lang="en-GB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Stones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Suffered and made alive</a:t>
                      </a:r>
                      <a:endParaRPr lang="en-GB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Living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Cornerstone</a:t>
                      </a:r>
                      <a:endParaRPr lang="en-GB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Being built (House/ temple)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Rejected</a:t>
                      </a:r>
                      <a:endParaRPr lang="en-GB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Rejected</a:t>
                      </a:r>
                      <a:endParaRPr lang="en-GB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Chosen </a:t>
                      </a:r>
                      <a:endParaRPr lang="en-GB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Chosen</a:t>
                      </a:r>
                      <a:endParaRPr lang="en-GB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0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Precious/honoured</a:t>
                      </a:r>
                      <a:endParaRPr lang="en-GB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Honour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for you who believe (</a:t>
                      </a:r>
                      <a:r>
                        <a:rPr lang="en-US" sz="2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1:9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precious)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45E295-2144-C744-A2A8-D85AFCAD0084}"/>
              </a:ext>
            </a:extLst>
          </p:cNvPr>
          <p:cNvSpPr txBox="1"/>
          <p:nvPr/>
        </p:nvSpPr>
        <p:spPr>
          <a:xfrm>
            <a:off x="5558971" y="203200"/>
            <a:ext cx="2627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8560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678657"/>
              </p:ext>
            </p:extLst>
          </p:nvPr>
        </p:nvGraphicFramePr>
        <p:xfrm>
          <a:off x="100854" y="198526"/>
          <a:ext cx="8640000" cy="626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Scripture (1 Peter 2:6-8)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Christ/Christians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547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Isaiah 28.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16) Behold I set in Zion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stone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 a </a:t>
                      </a:r>
                      <a:r>
                        <a:rPr lang="en-US" sz="2800" u="sng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corner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stone, 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chosen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precious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and the one who believes in it will not be shamed  +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Psalm 118.22)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the stone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which the builders </a:t>
                      </a:r>
                      <a:r>
                        <a:rPr lang="en-US" sz="2800" dirty="0">
                          <a:solidFill>
                            <a:srgbClr val="008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rejected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has been made the head of the </a:t>
                      </a:r>
                      <a:r>
                        <a:rPr lang="en-US" sz="2800" u="sng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corner</a:t>
                      </a:r>
                      <a:r>
                        <a:rPr lang="en-US" sz="2800" u="none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 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+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Isaiah 8.14)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stone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causing stumbling … and a rock causing offence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GB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stone/ stones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008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008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rejected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chosen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precious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32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Not shamed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32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Made head of the corner</a:t>
                      </a:r>
                      <a:endParaRPr lang="en-GB" sz="32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0B8552D-855F-A940-BF87-7A66737665CA}"/>
              </a:ext>
            </a:extLst>
          </p:cNvPr>
          <p:cNvSpPr txBox="1"/>
          <p:nvPr/>
        </p:nvSpPr>
        <p:spPr>
          <a:xfrm>
            <a:off x="6705600" y="6270171"/>
            <a:ext cx="20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Slide 7</a:t>
            </a:r>
          </a:p>
        </p:txBody>
      </p:sp>
    </p:spTree>
    <p:extLst>
      <p:ext uri="{BB962C8B-B14F-4D97-AF65-F5344CB8AC3E}">
        <p14:creationId xmlns:p14="http://schemas.microsoft.com/office/powerpoint/2010/main" val="343763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166" y="1367936"/>
            <a:ext cx="8108172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Stones &gt; a house;</a:t>
            </a:r>
          </a:p>
          <a:p>
            <a:r>
              <a:rPr lang="en-US" sz="3200" dirty="0"/>
              <a:t>Living stones because Christ is alive </a:t>
            </a:r>
          </a:p>
          <a:p>
            <a:r>
              <a:rPr lang="en-US" sz="3200" dirty="0"/>
              <a:t>&gt; a spiritual house = a house that also lives, indwelt by the spirit </a:t>
            </a:r>
          </a:p>
          <a:p>
            <a:r>
              <a:rPr lang="en-US" sz="3200" dirty="0"/>
              <a:t>&gt; a household/ home &gt; a royal house/hold</a:t>
            </a:r>
            <a:endParaRPr lang="en-GB" sz="3200" dirty="0"/>
          </a:p>
          <a:p>
            <a:r>
              <a:rPr lang="en-US" sz="3200" dirty="0"/>
              <a:t> </a:t>
            </a:r>
            <a:endParaRPr lang="en-GB" sz="3200" dirty="0"/>
          </a:p>
          <a:p>
            <a:r>
              <a:rPr lang="en-US" sz="3200" dirty="0"/>
              <a:t>House &gt; a Temple &gt; a Temple for the spirit </a:t>
            </a:r>
          </a:p>
          <a:p>
            <a:r>
              <a:rPr lang="en-US" sz="3200" dirty="0"/>
              <a:t>&gt; a place where the priesthood offers sacrifices &gt; a holy priesthood (as God is holy)</a:t>
            </a:r>
          </a:p>
          <a:p>
            <a:r>
              <a:rPr lang="en-US" sz="3200" dirty="0"/>
              <a:t>&gt; which offers holy sacrifices </a:t>
            </a:r>
            <a:endParaRPr lang="en-GB" sz="32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7961" y="488549"/>
            <a:ext cx="71320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Images sliding into the future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5F1FF-C530-2748-9D26-143795C408FF}"/>
              </a:ext>
            </a:extLst>
          </p:cNvPr>
          <p:cNvSpPr txBox="1"/>
          <p:nvPr/>
        </p:nvSpPr>
        <p:spPr>
          <a:xfrm>
            <a:off x="6763657" y="2757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Slide 8</a:t>
            </a:r>
          </a:p>
        </p:txBody>
      </p:sp>
    </p:spTree>
    <p:extLst>
      <p:ext uri="{BB962C8B-B14F-4D97-AF65-F5344CB8AC3E}">
        <p14:creationId xmlns:p14="http://schemas.microsoft.com/office/powerpoint/2010/main" val="1477319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0441" y="366411"/>
            <a:ext cx="79136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i="1" dirty="0"/>
              <a:t>Exodus 19.4-6</a:t>
            </a:r>
            <a:r>
              <a:rPr lang="en-US" sz="2800" dirty="0"/>
              <a:t>) You saw </a:t>
            </a:r>
            <a:r>
              <a:rPr lang="en-US" sz="2800" u="sng" dirty="0"/>
              <a:t>all I did </a:t>
            </a:r>
            <a:r>
              <a:rPr lang="en-US" sz="2800" dirty="0"/>
              <a:t>to the Egyptians and how I lifted you up as on the wings of eagles, and brought you to myself, and now if you will obey my voice and keep my covenant you shall be </a:t>
            </a:r>
            <a:r>
              <a:rPr lang="en-US" sz="2800" dirty="0">
                <a:solidFill>
                  <a:srgbClr val="008000"/>
                </a:solidFill>
              </a:rPr>
              <a:t>a people for me to possess </a:t>
            </a:r>
            <a:r>
              <a:rPr lang="en-US" sz="2800" dirty="0"/>
              <a:t>among all the nations. For all the earth is mine. You shall be for me </a:t>
            </a:r>
            <a:r>
              <a:rPr lang="en-US" sz="2800" dirty="0">
                <a:solidFill>
                  <a:srgbClr val="FF0000"/>
                </a:solidFill>
              </a:rPr>
              <a:t>a kingly priesthood </a:t>
            </a:r>
            <a:r>
              <a:rPr lang="en-US" sz="2800" dirty="0"/>
              <a:t>(a realm, a priesthood), and </a:t>
            </a:r>
            <a:r>
              <a:rPr lang="en-US" sz="2800" dirty="0">
                <a:solidFill>
                  <a:srgbClr val="660066"/>
                </a:solidFill>
              </a:rPr>
              <a:t>a holy nation</a:t>
            </a:r>
          </a:p>
          <a:p>
            <a:r>
              <a:rPr lang="en-US" sz="2800" dirty="0">
                <a:solidFill>
                  <a:srgbClr val="660066"/>
                </a:solidFill>
              </a:rPr>
              <a:t>            </a:t>
            </a:r>
            <a:r>
              <a:rPr lang="en-US" sz="2800" dirty="0"/>
              <a:t>+ </a:t>
            </a:r>
          </a:p>
          <a:p>
            <a:r>
              <a:rPr lang="en-US" sz="2800" dirty="0"/>
              <a:t>(</a:t>
            </a:r>
            <a:r>
              <a:rPr lang="en-US" sz="2800" i="1" dirty="0"/>
              <a:t>Isaiah 43.19-21</a:t>
            </a:r>
            <a:r>
              <a:rPr lang="en-US" sz="2800" dirty="0"/>
              <a:t>) </a:t>
            </a:r>
            <a:r>
              <a:rPr lang="en-US" sz="2800" u="sng" dirty="0"/>
              <a:t>I am doing new things</a:t>
            </a:r>
            <a:r>
              <a:rPr lang="en-US" sz="2800" dirty="0"/>
              <a:t> … I shall make a way in the wilderness … the wild beasts shall praise me … because I gave water in the wilderness and a river in the dry land so that my </a:t>
            </a:r>
            <a:r>
              <a:rPr lang="en-US" sz="2800" dirty="0">
                <a:solidFill>
                  <a:srgbClr val="0000FF"/>
                </a:solidFill>
              </a:rPr>
              <a:t>chosen race </a:t>
            </a:r>
            <a:r>
              <a:rPr lang="en-US" sz="2800" dirty="0"/>
              <a:t>might drink</a:t>
            </a:r>
            <a:r>
              <a:rPr lang="en-US" sz="2800" dirty="0">
                <a:solidFill>
                  <a:srgbClr val="008000"/>
                </a:solidFill>
              </a:rPr>
              <a:t>, my people of whom I took possession for myself </a:t>
            </a:r>
            <a:r>
              <a:rPr lang="en-US" sz="2800" dirty="0"/>
              <a:t>in order to recount my mighty acts</a:t>
            </a:r>
            <a:r>
              <a:rPr lang="en-GB" sz="2800" dirty="0"/>
              <a:t> 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DBEBC1-3154-0345-AEAE-0404C66A157A}"/>
              </a:ext>
            </a:extLst>
          </p:cNvPr>
          <p:cNvSpPr txBox="1"/>
          <p:nvPr/>
        </p:nvSpPr>
        <p:spPr>
          <a:xfrm>
            <a:off x="6633029" y="0"/>
            <a:ext cx="1480457" cy="366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Slide 9</a:t>
            </a:r>
          </a:p>
        </p:txBody>
      </p:sp>
    </p:spTree>
    <p:extLst>
      <p:ext uri="{BB962C8B-B14F-4D97-AF65-F5344CB8AC3E}">
        <p14:creationId xmlns:p14="http://schemas.microsoft.com/office/powerpoint/2010/main" val="268800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799</Words>
  <Application>Microsoft Office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ＭＳ 明朝</vt:lpstr>
      <vt:lpstr>Times New Roman</vt:lpstr>
      <vt:lpstr>Office Theme</vt:lpstr>
      <vt:lpstr>Ministry in the Methodist Church Bible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in the Methodist Church Bible Study</dc:title>
  <dc:creator>Judith Lieu</dc:creator>
  <cp:lastModifiedBy>Anne Montefiore</cp:lastModifiedBy>
  <cp:revision>37</cp:revision>
  <dcterms:created xsi:type="dcterms:W3CDTF">2016-06-23T19:13:27Z</dcterms:created>
  <dcterms:modified xsi:type="dcterms:W3CDTF">2019-02-21T12:56:51Z</dcterms:modified>
</cp:coreProperties>
</file>