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Lst>
  <p:notesMasterIdLst>
    <p:notesMasterId r:id="rId68"/>
  </p:notesMasterIdLst>
  <p:sldIdLst>
    <p:sldId id="257" r:id="rId5"/>
    <p:sldId id="258" r:id="rId6"/>
    <p:sldId id="260" r:id="rId7"/>
    <p:sldId id="267" r:id="rId8"/>
    <p:sldId id="261" r:id="rId9"/>
    <p:sldId id="339" r:id="rId10"/>
    <p:sldId id="340" r:id="rId11"/>
    <p:sldId id="341" r:id="rId12"/>
    <p:sldId id="342" r:id="rId13"/>
    <p:sldId id="343" r:id="rId14"/>
    <p:sldId id="404" r:id="rId15"/>
    <p:sldId id="344" r:id="rId16"/>
    <p:sldId id="345" r:id="rId17"/>
    <p:sldId id="270" r:id="rId18"/>
    <p:sldId id="346" r:id="rId19"/>
    <p:sldId id="347" r:id="rId20"/>
    <p:sldId id="407" r:id="rId21"/>
    <p:sldId id="348" r:id="rId22"/>
    <p:sldId id="349" r:id="rId23"/>
    <p:sldId id="350" r:id="rId24"/>
    <p:sldId id="351" r:id="rId25"/>
    <p:sldId id="352" r:id="rId26"/>
    <p:sldId id="353" r:id="rId27"/>
    <p:sldId id="354" r:id="rId28"/>
    <p:sldId id="355" r:id="rId29"/>
    <p:sldId id="356" r:id="rId30"/>
    <p:sldId id="358" r:id="rId31"/>
    <p:sldId id="359" r:id="rId32"/>
    <p:sldId id="360" r:id="rId33"/>
    <p:sldId id="364" r:id="rId34"/>
    <p:sldId id="363" r:id="rId35"/>
    <p:sldId id="365" r:id="rId36"/>
    <p:sldId id="368" r:id="rId37"/>
    <p:sldId id="367" r:id="rId38"/>
    <p:sldId id="366" r:id="rId39"/>
    <p:sldId id="369" r:id="rId40"/>
    <p:sldId id="370" r:id="rId41"/>
    <p:sldId id="371" r:id="rId42"/>
    <p:sldId id="372" r:id="rId43"/>
    <p:sldId id="405" r:id="rId44"/>
    <p:sldId id="409" r:id="rId45"/>
    <p:sldId id="410" r:id="rId46"/>
    <p:sldId id="411" r:id="rId47"/>
    <p:sldId id="412" r:id="rId48"/>
    <p:sldId id="408" r:id="rId49"/>
    <p:sldId id="374" r:id="rId50"/>
    <p:sldId id="375" r:id="rId51"/>
    <p:sldId id="373" r:id="rId52"/>
    <p:sldId id="376" r:id="rId53"/>
    <p:sldId id="377" r:id="rId54"/>
    <p:sldId id="378" r:id="rId55"/>
    <p:sldId id="379" r:id="rId56"/>
    <p:sldId id="380" r:id="rId57"/>
    <p:sldId id="381" r:id="rId58"/>
    <p:sldId id="382" r:id="rId59"/>
    <p:sldId id="383" r:id="rId60"/>
    <p:sldId id="384" r:id="rId61"/>
    <p:sldId id="385" r:id="rId62"/>
    <p:sldId id="387" r:id="rId63"/>
    <p:sldId id="388" r:id="rId64"/>
    <p:sldId id="406" r:id="rId65"/>
    <p:sldId id="272" r:id="rId66"/>
    <p:sldId id="413"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66543" autoAdjust="0"/>
  </p:normalViewPr>
  <p:slideViewPr>
    <p:cSldViewPr snapToGrid="0">
      <p:cViewPr varScale="1">
        <p:scale>
          <a:sx n="62" d="100"/>
          <a:sy n="62" d="100"/>
        </p:scale>
        <p:origin x="1114" y="5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07/06/2023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The address (‘N and N, for you Jesus Christ came into the world . . .’) on pages</a:t>
            </a:r>
            <a:r>
              <a:rPr lang="en-US" sz="1200" kern="1200" baseline="0" dirty="0" smtClean="0">
                <a:solidFill>
                  <a:schemeClr val="tx1"/>
                </a:solidFill>
                <a:effectLst/>
                <a:latin typeface="+mn-lt"/>
                <a:ea typeface="+mn-ea"/>
                <a:cs typeface="+mn-cs"/>
              </a:rPr>
              <a:t> 108f </a:t>
            </a:r>
            <a:r>
              <a:rPr lang="en-US" sz="1200" kern="1200" dirty="0" smtClean="0">
                <a:solidFill>
                  <a:schemeClr val="tx1"/>
                </a:solidFill>
                <a:effectLst/>
                <a:latin typeface="+mn-lt"/>
                <a:ea typeface="+mn-ea"/>
                <a:cs typeface="+mn-cs"/>
              </a:rPr>
              <a:t>is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Committee on Liturgy.</a:t>
            </a:r>
            <a:endParaRPr lang="en-GB" sz="1200" kern="1200" dirty="0" smtClean="0">
              <a:solidFill>
                <a:schemeClr val="tx1"/>
              </a:solidFill>
              <a:effectLst/>
              <a:latin typeface="+mn-lt"/>
              <a:ea typeface="+mn-ea"/>
              <a:cs typeface="+mn-cs"/>
            </a:endParaRPr>
          </a:p>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105)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56102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105)</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277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105)</a:t>
            </a:r>
            <a:r>
              <a:rPr lang="en-US" altLang="en-US" b="1" i="1" dirty="0" smtClean="0"/>
              <a:t> </a:t>
            </a:r>
            <a:r>
              <a:rPr lang="en-US" altLang="en-US" b="1" i="0" dirty="0" smtClean="0"/>
              <a:t>3</a:t>
            </a: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06627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105)</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105)</a:t>
            </a:r>
            <a:r>
              <a:rPr lang="en-US" altLang="en-US" b="1" i="1" dirty="0" smtClean="0"/>
              <a:t> </a:t>
            </a:r>
            <a:r>
              <a:rPr lang="en-US" altLang="en-US" b="1" i="0" dirty="0" smtClean="0"/>
              <a:t>4</a:t>
            </a:r>
            <a:r>
              <a:rPr lang="en-GB" altLang="en-US" b="1" dirty="0" smtClean="0"/>
              <a:t> </a:t>
            </a:r>
            <a:r>
              <a:rPr lang="en-US" sz="1200" kern="1200" dirty="0" smtClean="0">
                <a:solidFill>
                  <a:schemeClr val="tx1"/>
                </a:solidFill>
                <a:effectLst/>
                <a:latin typeface="+mn-lt"/>
                <a:ea typeface="+mn-ea"/>
                <a:cs typeface="+mn-cs"/>
              </a:rPr>
              <a:t>All stand.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Except where a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is to be used, water is poured into the font, in the sight of the people.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candidates for Baptism and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 gather round or near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stands at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and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106)</a:t>
            </a:r>
            <a:r>
              <a:rPr lang="en-US" altLang="en-US" b="1" i="1" dirty="0" smtClean="0"/>
              <a:t> </a:t>
            </a:r>
            <a:r>
              <a:rPr lang="en-US" altLang="en-US" b="1" i="0" dirty="0" smtClean="0"/>
              <a:t>4</a:t>
            </a:r>
            <a:r>
              <a:rPr lang="en-GB" altLang="en-US" b="1" dirty="0" smtClean="0"/>
              <a:t> </a:t>
            </a:r>
            <a:r>
              <a:rPr lang="en-US" sz="1200" kern="1200" dirty="0" smtClean="0">
                <a:solidFill>
                  <a:schemeClr val="tx1"/>
                </a:solidFill>
                <a:effectLst/>
                <a:latin typeface="+mn-lt"/>
                <a:ea typeface="+mn-ea"/>
                <a:cs typeface="+mn-cs"/>
              </a:rPr>
              <a:t>All stand.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Except where a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is to be used, water is poured into the font, in the sight of the people.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candidates for Baptism and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 gather round or near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stands at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and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106)</a:t>
            </a:r>
            <a:r>
              <a:rPr lang="en-US" altLang="en-US" b="1" i="1" dirty="0" smtClean="0"/>
              <a:t> </a:t>
            </a:r>
            <a:r>
              <a:rPr lang="en-US" altLang="en-US" b="1" i="0" dirty="0" smtClean="0"/>
              <a:t>4</a:t>
            </a:r>
            <a:r>
              <a:rPr lang="en-GB" altLang="en-US" b="1" dirty="0" smtClean="0"/>
              <a:t> </a:t>
            </a:r>
            <a:r>
              <a:rPr lang="en-US" sz="1200" kern="1200" dirty="0" smtClean="0">
                <a:solidFill>
                  <a:schemeClr val="tx1"/>
                </a:solidFill>
                <a:effectLst/>
                <a:latin typeface="+mn-lt"/>
                <a:ea typeface="+mn-ea"/>
                <a:cs typeface="+mn-cs"/>
              </a:rPr>
              <a:t>All stand.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Except where a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is to be used, water is poured into the font, in the sight of the people.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candidates for Baptism and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 gather round or near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stands at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and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41892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106)</a:t>
            </a:r>
            <a:r>
              <a:rPr lang="en-US" altLang="en-US" b="1" i="1" dirty="0" smtClean="0"/>
              <a:t> </a:t>
            </a:r>
            <a:r>
              <a:rPr lang="en-US" sz="1200" kern="1200" dirty="0" smtClean="0">
                <a:solidFill>
                  <a:schemeClr val="tx1"/>
                </a:solidFill>
                <a:effectLst/>
                <a:latin typeface="+mn-lt"/>
                <a:ea typeface="+mn-ea"/>
                <a:cs typeface="+mn-cs"/>
              </a:rPr>
              <a:t>The minister may extend her/his hands over the water.</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24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106)</a:t>
            </a:r>
            <a:r>
              <a:rPr lang="en-US" altLang="en-US" b="1" i="1" dirty="0" smtClean="0"/>
              <a:t> </a:t>
            </a:r>
            <a:r>
              <a:rPr lang="en-GB" altLang="en-US" sz="1200" b="1" i="0" kern="1200" dirty="0" smtClean="0">
                <a:solidFill>
                  <a:schemeClr val="tx1"/>
                </a:solidFill>
                <a:effectLst/>
                <a:latin typeface="+mn-lt"/>
                <a:ea typeface="+mn-ea"/>
                <a:cs typeface="+mn-cs"/>
              </a:rPr>
              <a:t>5</a:t>
            </a:r>
            <a:r>
              <a:rPr lang="en-GB" altLang="en-US" sz="1200" b="1" i="0" kern="1200" baseline="0" dirty="0" smtClean="0">
                <a:solidFill>
                  <a:schemeClr val="tx1"/>
                </a:solidFill>
                <a:effectLst/>
                <a:latin typeface="+mn-lt"/>
                <a:ea typeface="+mn-ea"/>
                <a:cs typeface="+mn-cs"/>
              </a:rPr>
              <a:t> </a:t>
            </a:r>
            <a:r>
              <a:rPr lang="en-GB" altLang="en-US" sz="1200" b="0" i="0" kern="1200" baseline="0" dirty="0" smtClean="0">
                <a:solidFill>
                  <a:schemeClr val="tx1"/>
                </a:solidFill>
                <a:effectLst/>
                <a:latin typeface="+mn-lt"/>
                <a:ea typeface="+mn-ea"/>
                <a:cs typeface="+mn-cs"/>
              </a:rPr>
              <a:t>Hymn</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70807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106)</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6929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sz="1200" kern="1200" dirty="0" smtClean="0">
                <a:solidFill>
                  <a:schemeClr val="tx1"/>
                </a:solidFill>
                <a:effectLst/>
                <a:latin typeface="+mn-lt"/>
                <a:ea typeface="+mn-ea"/>
                <a:cs typeface="+mn-cs"/>
              </a:rPr>
              <a:t>1 This service is used when </a:t>
            </a:r>
            <a:r>
              <a:rPr lang="en-US" sz="1200" i="1" kern="1200" dirty="0" smtClean="0">
                <a:solidFill>
                  <a:schemeClr val="tx1"/>
                </a:solidFill>
                <a:effectLst/>
                <a:latin typeface="+mn-lt"/>
                <a:ea typeface="+mn-ea"/>
                <a:cs typeface="+mn-cs"/>
              </a:rPr>
              <a:t>young children are </a:t>
            </a:r>
            <a:r>
              <a:rPr lang="en-US" sz="1200" kern="1200" dirty="0" smtClean="0">
                <a:solidFill>
                  <a:schemeClr val="tx1"/>
                </a:solidFill>
                <a:effectLst/>
                <a:latin typeface="+mn-lt"/>
                <a:ea typeface="+mn-ea"/>
                <a:cs typeface="+mn-cs"/>
              </a:rPr>
              <a:t>to be baptized </a:t>
            </a:r>
            <a:r>
              <a:rPr lang="en-US" sz="1200" b="1"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persons </a:t>
            </a:r>
            <a:r>
              <a:rPr lang="en-US" sz="1200" kern="1200" dirty="0" smtClean="0">
                <a:solidFill>
                  <a:schemeClr val="tx1"/>
                </a:solidFill>
                <a:effectLst/>
                <a:latin typeface="+mn-lt"/>
                <a:ea typeface="+mn-ea"/>
                <a:cs typeface="+mn-cs"/>
              </a:rPr>
              <a:t>previously baptized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to be confirmed and received into membership.</a:t>
            </a:r>
            <a:endParaRPr lang="en-GB" sz="1600" kern="1200" dirty="0" smtClean="0">
              <a:solidFill>
                <a:schemeClr val="tx1"/>
              </a:solidFill>
              <a:effectLst/>
              <a:latin typeface="+mn-lt"/>
              <a:ea typeface="+mn-ea"/>
              <a:cs typeface="+mn-cs"/>
            </a:endParaRPr>
          </a:p>
          <a:p>
            <a:pPr marL="0" lvl="1"/>
            <a:r>
              <a:rPr lang="en-US" sz="1200" kern="1200" dirty="0" smtClean="0">
                <a:solidFill>
                  <a:schemeClr val="tx1"/>
                </a:solidFill>
                <a:effectLst/>
                <a:latin typeface="+mn-lt"/>
                <a:ea typeface="+mn-ea"/>
                <a:cs typeface="+mn-cs"/>
              </a:rPr>
              <a:t>2 It takes place during a celebration of </a:t>
            </a:r>
            <a:r>
              <a:rPr lang="en-US" sz="1200" b="1" i="1" kern="1200" dirty="0" smtClean="0">
                <a:solidFill>
                  <a:schemeClr val="tx1"/>
                </a:solidFill>
                <a:effectLst/>
                <a:latin typeface="+mn-lt"/>
                <a:ea typeface="+mn-ea"/>
                <a:cs typeface="+mn-cs"/>
              </a:rPr>
              <a:t>Holy Communion</a:t>
            </a:r>
            <a:r>
              <a:rPr lang="en-US" sz="1200" kern="1200" dirty="0" smtClean="0">
                <a:solidFill>
                  <a:schemeClr val="tx1"/>
                </a:solidFill>
                <a:effectLst/>
                <a:latin typeface="+mn-lt"/>
                <a:ea typeface="+mn-ea"/>
                <a:cs typeface="+mn-cs"/>
              </a:rPr>
              <a:t>, following the sermon.</a:t>
            </a:r>
            <a:endParaRPr lang="en-GB" sz="1600" kern="1200" dirty="0" smtClean="0">
              <a:solidFill>
                <a:schemeClr val="tx1"/>
              </a:solidFill>
              <a:effectLst/>
              <a:latin typeface="+mn-lt"/>
              <a:ea typeface="+mn-ea"/>
              <a:cs typeface="+mn-cs"/>
            </a:endParaRPr>
          </a:p>
          <a:p>
            <a:pPr marL="0" lvl="1"/>
            <a:r>
              <a:rPr lang="en-US" sz="1200" kern="1200" dirty="0" smtClean="0">
                <a:solidFill>
                  <a:schemeClr val="tx1"/>
                </a:solidFill>
                <a:effectLst/>
                <a:latin typeface="+mn-lt"/>
                <a:ea typeface="+mn-ea"/>
                <a:cs typeface="+mn-cs"/>
              </a:rPr>
              <a:t>3 This service is not suitable for use when any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and Reception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to be baptized. In those circumstances, </a:t>
            </a:r>
            <a:r>
              <a:rPr lang="en-US" sz="1200" b="1" i="1" kern="1200" dirty="0" smtClean="0">
                <a:solidFill>
                  <a:schemeClr val="tx1"/>
                </a:solidFill>
                <a:effectLst/>
                <a:latin typeface="+mn-lt"/>
                <a:ea typeface="+mn-ea"/>
                <a:cs typeface="+mn-cs"/>
              </a:rPr>
              <a:t>The Baptism of those who are able to answer for themselves, and of Young Children, with Confirmation and Reception into Membership </a:t>
            </a:r>
            <a:r>
              <a:rPr lang="en-US" sz="1200" kern="1200" dirty="0" smtClean="0">
                <a:solidFill>
                  <a:schemeClr val="tx1"/>
                </a:solidFill>
                <a:effectLst/>
                <a:latin typeface="+mn-lt"/>
                <a:ea typeface="+mn-ea"/>
                <a:cs typeface="+mn-cs"/>
              </a:rPr>
              <a:t>(page 62) should be used.</a:t>
            </a:r>
            <a:endParaRPr lang="en-GB" sz="1600" kern="1200" dirty="0" smtClean="0">
              <a:solidFill>
                <a:schemeClr val="tx1"/>
              </a:solidFill>
              <a:effectLst/>
              <a:latin typeface="+mn-lt"/>
              <a:ea typeface="+mn-ea"/>
              <a:cs typeface="+mn-cs"/>
            </a:endParaRPr>
          </a:p>
          <a:p>
            <a:pPr marL="0" lvl="1"/>
            <a:r>
              <a:rPr lang="en-US" sz="1200" kern="1200" dirty="0" smtClean="0">
                <a:solidFill>
                  <a:schemeClr val="tx1"/>
                </a:solidFill>
                <a:effectLst/>
                <a:latin typeface="+mn-lt"/>
                <a:ea typeface="+mn-ea"/>
                <a:cs typeface="+mn-cs"/>
              </a:rPr>
              <a:t>4 If </a:t>
            </a:r>
            <a:r>
              <a:rPr lang="en-US" sz="1200" i="1" kern="1200" dirty="0" smtClean="0">
                <a:solidFill>
                  <a:schemeClr val="tx1"/>
                </a:solidFill>
                <a:effectLst/>
                <a:latin typeface="+mn-lt"/>
                <a:ea typeface="+mn-ea"/>
                <a:cs typeface="+mn-cs"/>
              </a:rPr>
              <a:t>candles are </a:t>
            </a:r>
            <a:r>
              <a:rPr lang="en-US" sz="1200" kern="1200" dirty="0" smtClean="0">
                <a:solidFill>
                  <a:schemeClr val="tx1"/>
                </a:solidFill>
                <a:effectLst/>
                <a:latin typeface="+mn-lt"/>
                <a:ea typeface="+mn-ea"/>
                <a:cs typeface="+mn-cs"/>
              </a:rPr>
              <a:t>to be given to the newly-baptized, </a:t>
            </a:r>
            <a:r>
              <a:rPr lang="en-US" sz="1200" i="1" kern="1200" dirty="0" smtClean="0">
                <a:solidFill>
                  <a:schemeClr val="tx1"/>
                </a:solidFill>
                <a:effectLst/>
                <a:latin typeface="+mn-lt"/>
                <a:ea typeface="+mn-ea"/>
                <a:cs typeface="+mn-cs"/>
              </a:rPr>
              <a:t>they </a:t>
            </a:r>
            <a:r>
              <a:rPr lang="en-US" sz="1200" kern="1200" dirty="0" smtClean="0">
                <a:solidFill>
                  <a:schemeClr val="tx1"/>
                </a:solidFill>
                <a:effectLst/>
                <a:latin typeface="+mn-lt"/>
                <a:ea typeface="+mn-ea"/>
                <a:cs typeface="+mn-cs"/>
              </a:rPr>
              <a:t>may be lit from the Easter Candle (see page 265) or some other candle lit at the beginning of the service.</a:t>
            </a:r>
            <a:endParaRPr lang="en-GB" sz="1600" kern="1200" dirty="0" smtClean="0">
              <a:solidFill>
                <a:schemeClr val="tx1"/>
              </a:solidFill>
              <a:effectLst/>
              <a:latin typeface="+mn-lt"/>
              <a:ea typeface="+mn-ea"/>
              <a:cs typeface="+mn-cs"/>
            </a:endParaRPr>
          </a:p>
          <a:p>
            <a:pPr marL="0" lvl="1"/>
            <a:r>
              <a:rPr lang="en-US" sz="1200" kern="1200" dirty="0" smtClean="0">
                <a:solidFill>
                  <a:schemeClr val="tx1"/>
                </a:solidFill>
                <a:effectLst/>
                <a:latin typeface="+mn-lt"/>
                <a:ea typeface="+mn-ea"/>
                <a:cs typeface="+mn-cs"/>
              </a:rPr>
              <a:t>5 Prayers for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been baptized, and for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been confirmed, and, as appropriate, for </a:t>
            </a:r>
            <a:r>
              <a:rPr lang="en-US" sz="1200" i="1" kern="1200" dirty="0" smtClean="0">
                <a:solidFill>
                  <a:schemeClr val="tx1"/>
                </a:solidFill>
                <a:effectLst/>
                <a:latin typeface="+mn-lt"/>
                <a:ea typeface="+mn-ea"/>
                <a:cs typeface="+mn-cs"/>
              </a:rPr>
              <a:t>their families</a:t>
            </a:r>
            <a:r>
              <a:rPr lang="en-US" sz="1200" kern="1200" dirty="0" smtClean="0">
                <a:solidFill>
                  <a:schemeClr val="tx1"/>
                </a:solidFill>
                <a:effectLst/>
                <a:latin typeface="+mn-lt"/>
                <a:ea typeface="+mn-ea"/>
                <a:cs typeface="+mn-cs"/>
              </a:rPr>
              <a:t>, should be included in the prayers of intercession.</a:t>
            </a:r>
            <a:endParaRPr lang="en-GB" sz="1600" kern="1200" dirty="0" smtClean="0">
              <a:solidFill>
                <a:schemeClr val="tx1"/>
              </a:solidFill>
              <a:effectLst/>
              <a:latin typeface="+mn-lt"/>
              <a:ea typeface="+mn-ea"/>
              <a:cs typeface="+mn-cs"/>
            </a:endParaRPr>
          </a:p>
          <a:p>
            <a:pPr marL="0" lvl="1"/>
            <a:r>
              <a:rPr lang="en-US" sz="1200" kern="1200" dirty="0" smtClean="0">
                <a:solidFill>
                  <a:schemeClr val="tx1"/>
                </a:solidFill>
                <a:effectLst/>
                <a:latin typeface="+mn-lt"/>
                <a:ea typeface="+mn-ea"/>
                <a:cs typeface="+mn-cs"/>
              </a:rPr>
              <a:t>6 The minister shall ensure that a certificate of Baptism is given to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of each newly-baptized child during or after the service. A certificate of Confirmation may be given to each newly-confirmed person during or after the service.</a:t>
            </a:r>
            <a:endParaRPr lang="en-GB" sz="16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106)</a:t>
            </a:r>
            <a:r>
              <a:rPr lang="en-GB" b="1" i="0" baseline="0" dirty="0" smtClean="0"/>
              <a:t> 6 </a:t>
            </a:r>
            <a:r>
              <a:rPr lang="en-US" sz="1200" kern="1200" dirty="0" smtClean="0">
                <a:solidFill>
                  <a:schemeClr val="tx1"/>
                </a:solidFill>
                <a:effectLst/>
                <a:latin typeface="+mn-lt"/>
                <a:ea typeface="+mn-ea"/>
                <a:cs typeface="+mn-cs"/>
              </a:rPr>
              <a:t>The people remain standing.</a:t>
            </a:r>
            <a:endParaRPr lang="en-GB" sz="1200" kern="1200" dirty="0" smtClean="0">
              <a:solidFill>
                <a:schemeClr val="tx1"/>
              </a:solidFill>
              <a:effectLst/>
              <a:latin typeface="+mn-lt"/>
              <a:ea typeface="+mn-ea"/>
              <a:cs typeface="+mn-cs"/>
            </a:endParaRPr>
          </a:p>
          <a:p>
            <a:r>
              <a:rPr lang="en-US" sz="1200" dirty="0" smtClean="0">
                <a:solidFill>
                  <a:srgbClr val="C00000"/>
                </a:solidFill>
                <a:latin typeface="Arial" panose="020B0604020202020204" pitchFamily="34" charset="0"/>
                <a:cs typeface="Arial" panose="020B0604020202020204" pitchFamily="34" charset="0"/>
              </a:rPr>
              <a:t>The minister says to the </a:t>
            </a:r>
            <a:r>
              <a:rPr lang="en-US" sz="1200" i="1" dirty="0" smtClean="0">
                <a:solidFill>
                  <a:srgbClr val="C00000"/>
                </a:solidFill>
                <a:latin typeface="Arial" panose="020B0604020202020204" pitchFamily="34" charset="0"/>
                <a:cs typeface="Arial" panose="020B0604020202020204" pitchFamily="34" charset="0"/>
              </a:rPr>
              <a:t>parents </a:t>
            </a:r>
            <a:r>
              <a:rPr lang="en-US" sz="1200" dirty="0" smtClean="0">
                <a:solidFill>
                  <a:srgbClr val="C00000"/>
                </a:solidFill>
                <a:latin typeface="Arial" panose="020B0604020202020204" pitchFamily="34" charset="0"/>
                <a:cs typeface="Arial" panose="020B0604020202020204" pitchFamily="34" charset="0"/>
              </a:rPr>
              <a:t>(and </a:t>
            </a:r>
            <a:r>
              <a:rPr lang="en-US" sz="1200" i="1" dirty="0" smtClean="0">
                <a:solidFill>
                  <a:srgbClr val="C00000"/>
                </a:solidFill>
                <a:latin typeface="Arial" panose="020B0604020202020204" pitchFamily="34" charset="0"/>
                <a:cs typeface="Arial" panose="020B0604020202020204" pitchFamily="34" charset="0"/>
              </a:rPr>
              <a:t>godparents</a:t>
            </a:r>
            <a:r>
              <a:rPr lang="en-US" sz="1200" dirty="0" smtClean="0">
                <a:solidFill>
                  <a:srgbClr val="C00000"/>
                </a:solidFill>
                <a:latin typeface="Arial" panose="020B0604020202020204" pitchFamily="34" charset="0"/>
                <a:cs typeface="Arial" panose="020B0604020202020204" pitchFamily="34" charset="0"/>
              </a:rPr>
              <a:t>) and to </a:t>
            </a:r>
            <a:r>
              <a:rPr lang="en-US" sz="1200" i="1" dirty="0" smtClean="0">
                <a:solidFill>
                  <a:srgbClr val="C00000"/>
                </a:solidFill>
                <a:latin typeface="Arial" panose="020B0604020202020204" pitchFamily="34" charset="0"/>
                <a:cs typeface="Arial" panose="020B0604020202020204" pitchFamily="34" charset="0"/>
              </a:rPr>
              <a:t>those </a:t>
            </a:r>
            <a:r>
              <a:rPr lang="en-US" sz="1200" dirty="0" smtClean="0">
                <a:solidFill>
                  <a:srgbClr val="C00000"/>
                </a:solidFill>
                <a:latin typeface="Arial" panose="020B0604020202020204" pitchFamily="34" charset="0"/>
                <a:cs typeface="Arial" panose="020B0604020202020204" pitchFamily="34" charset="0"/>
              </a:rPr>
              <a:t>who </a:t>
            </a:r>
            <a:r>
              <a:rPr lang="en-US" sz="1200" i="1" dirty="0" smtClean="0">
                <a:solidFill>
                  <a:srgbClr val="C00000"/>
                </a:solidFill>
                <a:latin typeface="Arial" panose="020B0604020202020204" pitchFamily="34" charset="0"/>
                <a:cs typeface="Arial" panose="020B0604020202020204" pitchFamily="34" charset="0"/>
              </a:rPr>
              <a:t>are </a:t>
            </a:r>
            <a:r>
              <a:rPr lang="en-US" sz="1200" dirty="0" smtClean="0">
                <a:solidFill>
                  <a:srgbClr val="C00000"/>
                </a:solidFill>
                <a:latin typeface="Arial" panose="020B0604020202020204" pitchFamily="34" charset="0"/>
                <a:cs typeface="Arial" panose="020B0604020202020204" pitchFamily="34" charset="0"/>
              </a:rPr>
              <a:t>to be confirmed:</a:t>
            </a: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20</a:t>
            </a:fld>
            <a:endParaRPr lang="en-GB"/>
          </a:p>
        </p:txBody>
      </p:sp>
    </p:spTree>
    <p:extLst>
      <p:ext uri="{BB962C8B-B14F-4D97-AF65-F5344CB8AC3E}">
        <p14:creationId xmlns:p14="http://schemas.microsoft.com/office/powerpoint/2010/main" val="32008351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107)</a:t>
            </a:r>
            <a:r>
              <a:rPr lang="en-GB" b="1" i="0" baseline="0" dirty="0" smtClean="0"/>
              <a:t> 6 </a:t>
            </a:r>
            <a:r>
              <a:rPr lang="en-US" sz="1200" kern="1200" dirty="0" smtClean="0">
                <a:solidFill>
                  <a:schemeClr val="tx1"/>
                </a:solidFill>
                <a:effectLst/>
                <a:latin typeface="+mn-lt"/>
                <a:ea typeface="+mn-ea"/>
                <a:cs typeface="+mn-cs"/>
              </a:rPr>
              <a:t>The people remain standing.</a:t>
            </a:r>
            <a:endParaRPr lang="en-GB" sz="1200" kern="1200" dirty="0" smtClean="0">
              <a:solidFill>
                <a:schemeClr val="tx1"/>
              </a:solidFill>
              <a:effectLst/>
              <a:latin typeface="+mn-lt"/>
              <a:ea typeface="+mn-ea"/>
              <a:cs typeface="+mn-cs"/>
            </a:endParaRPr>
          </a:p>
          <a:p>
            <a:r>
              <a:rPr lang="en-US" sz="1200" dirty="0" smtClean="0">
                <a:solidFill>
                  <a:srgbClr val="C00000"/>
                </a:solidFill>
                <a:latin typeface="Arial" panose="020B0604020202020204" pitchFamily="34" charset="0"/>
                <a:cs typeface="Arial" panose="020B0604020202020204" pitchFamily="34" charset="0"/>
              </a:rPr>
              <a:t>The minister says to the </a:t>
            </a:r>
            <a:r>
              <a:rPr lang="en-US" sz="1200" i="1" dirty="0" smtClean="0">
                <a:solidFill>
                  <a:srgbClr val="C00000"/>
                </a:solidFill>
                <a:latin typeface="Arial" panose="020B0604020202020204" pitchFamily="34" charset="0"/>
                <a:cs typeface="Arial" panose="020B0604020202020204" pitchFamily="34" charset="0"/>
              </a:rPr>
              <a:t>parents </a:t>
            </a:r>
            <a:r>
              <a:rPr lang="en-US" sz="1200" dirty="0" smtClean="0">
                <a:solidFill>
                  <a:srgbClr val="C00000"/>
                </a:solidFill>
                <a:latin typeface="Arial" panose="020B0604020202020204" pitchFamily="34" charset="0"/>
                <a:cs typeface="Arial" panose="020B0604020202020204" pitchFamily="34" charset="0"/>
              </a:rPr>
              <a:t>(and </a:t>
            </a:r>
            <a:r>
              <a:rPr lang="en-US" sz="1200" i="1" dirty="0" smtClean="0">
                <a:solidFill>
                  <a:srgbClr val="C00000"/>
                </a:solidFill>
                <a:latin typeface="Arial" panose="020B0604020202020204" pitchFamily="34" charset="0"/>
                <a:cs typeface="Arial" panose="020B0604020202020204" pitchFamily="34" charset="0"/>
              </a:rPr>
              <a:t>godparents</a:t>
            </a:r>
            <a:r>
              <a:rPr lang="en-US" sz="1200" dirty="0" smtClean="0">
                <a:solidFill>
                  <a:srgbClr val="C00000"/>
                </a:solidFill>
                <a:latin typeface="Arial" panose="020B0604020202020204" pitchFamily="34" charset="0"/>
                <a:cs typeface="Arial" panose="020B0604020202020204" pitchFamily="34" charset="0"/>
              </a:rPr>
              <a:t>) and to </a:t>
            </a:r>
            <a:r>
              <a:rPr lang="en-US" sz="1200" i="1" dirty="0" smtClean="0">
                <a:solidFill>
                  <a:srgbClr val="C00000"/>
                </a:solidFill>
                <a:latin typeface="Arial" panose="020B0604020202020204" pitchFamily="34" charset="0"/>
                <a:cs typeface="Arial" panose="020B0604020202020204" pitchFamily="34" charset="0"/>
              </a:rPr>
              <a:t>those </a:t>
            </a:r>
            <a:r>
              <a:rPr lang="en-US" sz="1200" dirty="0" smtClean="0">
                <a:solidFill>
                  <a:srgbClr val="C00000"/>
                </a:solidFill>
                <a:latin typeface="Arial" panose="020B0604020202020204" pitchFamily="34" charset="0"/>
                <a:cs typeface="Arial" panose="020B0604020202020204" pitchFamily="34" charset="0"/>
              </a:rPr>
              <a:t>who </a:t>
            </a:r>
            <a:r>
              <a:rPr lang="en-US" sz="1200" i="1" dirty="0" smtClean="0">
                <a:solidFill>
                  <a:srgbClr val="C00000"/>
                </a:solidFill>
                <a:latin typeface="Arial" panose="020B0604020202020204" pitchFamily="34" charset="0"/>
                <a:cs typeface="Arial" panose="020B0604020202020204" pitchFamily="34" charset="0"/>
              </a:rPr>
              <a:t>are </a:t>
            </a:r>
            <a:r>
              <a:rPr lang="en-US" sz="1200" dirty="0" smtClean="0">
                <a:solidFill>
                  <a:srgbClr val="C00000"/>
                </a:solidFill>
                <a:latin typeface="Arial" panose="020B0604020202020204" pitchFamily="34" charset="0"/>
                <a:cs typeface="Arial" panose="020B0604020202020204" pitchFamily="34" charset="0"/>
              </a:rPr>
              <a:t>to be confirmed:</a:t>
            </a: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21</a:t>
            </a:fld>
            <a:endParaRPr lang="en-GB"/>
          </a:p>
        </p:txBody>
      </p:sp>
    </p:spTree>
    <p:extLst>
      <p:ext uri="{BB962C8B-B14F-4D97-AF65-F5344CB8AC3E}">
        <p14:creationId xmlns:p14="http://schemas.microsoft.com/office/powerpoint/2010/main" val="1849248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107)</a:t>
            </a:r>
            <a:r>
              <a:rPr lang="en-GB" b="1" i="0" baseline="0" dirty="0" smtClean="0"/>
              <a:t> 7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22</a:t>
            </a:fld>
            <a:endParaRPr lang="en-GB"/>
          </a:p>
        </p:txBody>
      </p:sp>
    </p:spTree>
    <p:extLst>
      <p:ext uri="{BB962C8B-B14F-4D97-AF65-F5344CB8AC3E}">
        <p14:creationId xmlns:p14="http://schemas.microsoft.com/office/powerpoint/2010/main" val="2700748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107)</a:t>
            </a:r>
            <a:r>
              <a:rPr lang="en-GB" b="1" i="0" baseline="0" dirty="0" smtClean="0"/>
              <a:t> 7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23</a:t>
            </a:fld>
            <a:endParaRPr lang="en-GB"/>
          </a:p>
        </p:txBody>
      </p:sp>
    </p:spTree>
    <p:extLst>
      <p:ext uri="{BB962C8B-B14F-4D97-AF65-F5344CB8AC3E}">
        <p14:creationId xmlns:p14="http://schemas.microsoft.com/office/powerpoint/2010/main" val="2612827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107)</a:t>
            </a:r>
            <a:r>
              <a:rPr lang="en-GB" b="1" i="0" baseline="0" dirty="0" smtClean="0"/>
              <a:t> 7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24</a:t>
            </a:fld>
            <a:endParaRPr lang="en-GB"/>
          </a:p>
        </p:txBody>
      </p:sp>
    </p:spTree>
    <p:extLst>
      <p:ext uri="{BB962C8B-B14F-4D97-AF65-F5344CB8AC3E}">
        <p14:creationId xmlns:p14="http://schemas.microsoft.com/office/powerpoint/2010/main" val="3046127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107)</a:t>
            </a:r>
            <a:r>
              <a:rPr lang="en-GB" b="1" i="0" baseline="0" dirty="0" smtClean="0"/>
              <a:t> 7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25</a:t>
            </a:fld>
            <a:endParaRPr lang="en-GB"/>
          </a:p>
        </p:txBody>
      </p:sp>
    </p:spTree>
    <p:extLst>
      <p:ext uri="{BB962C8B-B14F-4D97-AF65-F5344CB8AC3E}">
        <p14:creationId xmlns:p14="http://schemas.microsoft.com/office/powerpoint/2010/main" val="744867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107)</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51188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107)</a:t>
            </a:r>
            <a:r>
              <a:rPr lang="en-GB" b="1" i="0" baseline="0" dirty="0" smtClean="0"/>
              <a:t> 8 </a:t>
            </a:r>
            <a:r>
              <a:rPr lang="en-US" sz="1200" kern="1200" dirty="0" smtClean="0">
                <a:solidFill>
                  <a:schemeClr val="tx1"/>
                </a:solidFill>
                <a:effectLst/>
                <a:latin typeface="+mn-lt"/>
                <a:ea typeface="+mn-ea"/>
                <a:cs typeface="+mn-cs"/>
              </a:rPr>
              <a:t>The minister says to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of each child: </a:t>
            </a:r>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27</a:t>
            </a:fld>
            <a:endParaRPr lang="en-GB"/>
          </a:p>
        </p:txBody>
      </p:sp>
    </p:spTree>
    <p:extLst>
      <p:ext uri="{BB962C8B-B14F-4D97-AF65-F5344CB8AC3E}">
        <p14:creationId xmlns:p14="http://schemas.microsoft.com/office/powerpoint/2010/main" val="2615354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108)</a:t>
            </a:r>
            <a:r>
              <a:rPr lang="en-GB" b="1" i="0" baseline="0" dirty="0" smtClean="0"/>
              <a:t> 9 </a:t>
            </a:r>
            <a:r>
              <a:rPr lang="en-US" sz="1200" kern="1200" dirty="0" smtClean="0">
                <a:solidFill>
                  <a:schemeClr val="tx1"/>
                </a:solidFill>
                <a:effectLst/>
                <a:latin typeface="+mn-lt"/>
                <a:ea typeface="+mn-ea"/>
                <a:cs typeface="+mn-cs"/>
              </a:rPr>
              <a:t>The minister may say to those to be baptized:</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address ‘N and N, for you Jesus Christ came into the world . . .’ is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Committee on Liturgy.</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28</a:t>
            </a:fld>
            <a:endParaRPr lang="en-GB"/>
          </a:p>
        </p:txBody>
      </p:sp>
    </p:spTree>
    <p:extLst>
      <p:ext uri="{BB962C8B-B14F-4D97-AF65-F5344CB8AC3E}">
        <p14:creationId xmlns:p14="http://schemas.microsoft.com/office/powerpoint/2010/main" val="33218667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108)</a:t>
            </a:r>
            <a:r>
              <a:rPr lang="en-GB" b="1" i="0" baseline="0" dirty="0" smtClean="0"/>
              <a:t> 9 </a:t>
            </a:r>
            <a:r>
              <a:rPr lang="en-US" sz="1200" kern="1200" dirty="0" smtClean="0">
                <a:solidFill>
                  <a:schemeClr val="tx1"/>
                </a:solidFill>
                <a:effectLst/>
                <a:latin typeface="+mn-lt"/>
                <a:ea typeface="+mn-ea"/>
                <a:cs typeface="+mn-cs"/>
              </a:rPr>
              <a:t>The minister may say to those to be baptized: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29</a:t>
            </a:fld>
            <a:endParaRPr lang="en-GB"/>
          </a:p>
        </p:txBody>
      </p:sp>
    </p:spTree>
    <p:extLst>
      <p:ext uri="{BB962C8B-B14F-4D97-AF65-F5344CB8AC3E}">
        <p14:creationId xmlns:p14="http://schemas.microsoft.com/office/powerpoint/2010/main" val="183717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104) </a:t>
            </a:r>
            <a:r>
              <a:rPr lang="en-US" altLang="en-US" b="1" i="0" dirty="0" smtClean="0">
                <a:solidFill>
                  <a:srgbClr val="000000"/>
                </a:solidFill>
              </a:rPr>
              <a:t>1</a:t>
            </a:r>
            <a:r>
              <a:rPr lang="en-US" altLang="en-US" b="1" dirty="0" smtClean="0">
                <a:solidFill>
                  <a:srgbClr val="000000"/>
                </a:solidFill>
              </a:rPr>
              <a:t> </a:t>
            </a:r>
            <a:r>
              <a:rPr lang="en-US" altLang="en-US" dirty="0" smtClean="0">
                <a:solidFill>
                  <a:srgbClr val="000000"/>
                </a:solidFill>
              </a:rPr>
              <a:t>Hymn</a:t>
            </a:r>
          </a:p>
          <a:p>
            <a:endParaRPr lang="en-US" altLang="en-US" dirty="0" smtClean="0"/>
          </a:p>
        </p:txBody>
      </p:sp>
      <p:sp>
        <p:nvSpPr>
          <p:cNvPr id="256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BA0F86B-88BB-4E1A-8B4B-8F671C6A444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932375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108)</a:t>
            </a:r>
            <a:r>
              <a:rPr lang="en-GB" b="1" i="0" baseline="0" dirty="0" smtClean="0"/>
              <a:t> 10 </a:t>
            </a:r>
            <a:r>
              <a:rPr lang="en-US" sz="1200" kern="1200" dirty="0" smtClean="0">
                <a:solidFill>
                  <a:schemeClr val="tx1"/>
                </a:solidFill>
                <a:effectLst/>
                <a:latin typeface="+mn-lt"/>
                <a:ea typeface="+mn-ea"/>
                <a:cs typeface="+mn-cs"/>
              </a:rPr>
              <a:t>The minister, taking each child into her/his arms, pours water generously and visibly on the child’s head, or dips the child in water three times, once at the mention of each Person of the Holy Trinity, saying:</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30</a:t>
            </a:fld>
            <a:endParaRPr lang="en-GB"/>
          </a:p>
        </p:txBody>
      </p:sp>
    </p:spTree>
    <p:extLst>
      <p:ext uri="{BB962C8B-B14F-4D97-AF65-F5344CB8AC3E}">
        <p14:creationId xmlns:p14="http://schemas.microsoft.com/office/powerpoint/2010/main" val="2856383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(p</a:t>
            </a:r>
            <a:r>
              <a:rPr lang="en-GB" i="1" baseline="0" dirty="0" smtClean="0"/>
              <a:t> 108)</a:t>
            </a:r>
            <a:r>
              <a:rPr lang="en-GB" b="1" i="0" baseline="0" dirty="0" smtClean="0"/>
              <a:t> 10 </a:t>
            </a:r>
            <a:r>
              <a:rPr lang="en-US" sz="1200" kern="1200" dirty="0" smtClean="0">
                <a:solidFill>
                  <a:schemeClr val="tx1"/>
                </a:solidFill>
                <a:effectLst/>
                <a:latin typeface="+mn-lt"/>
                <a:ea typeface="+mn-ea"/>
                <a:cs typeface="+mn-cs"/>
              </a:rPr>
              <a:t>The minister makes the sign of the cross on the forehead of each newly-baptized child, saying:</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11</a:t>
            </a:r>
            <a:r>
              <a:rPr lang="en-US" sz="1200" kern="1200" dirty="0" smtClean="0">
                <a:solidFill>
                  <a:schemeClr val="tx1"/>
                </a:solidFill>
                <a:effectLst/>
                <a:latin typeface="+mn-lt"/>
                <a:ea typeface="+mn-ea"/>
                <a:cs typeface="+mn-cs"/>
              </a:rPr>
              <a:t> The people sit.</a:t>
            </a:r>
            <a:endParaRPr lang="en-GB" sz="1200" kern="1200" dirty="0" smtClean="0">
              <a:solidFill>
                <a:schemeClr val="tx1"/>
              </a:solidFill>
              <a:effectLst/>
              <a:latin typeface="+mn-lt"/>
              <a:ea typeface="+mn-ea"/>
              <a:cs typeface="+mn-cs"/>
            </a:endParaRPr>
          </a:p>
          <a:p>
            <a:r>
              <a:rPr lang="en-US" sz="1200" dirty="0" smtClean="0">
                <a:solidFill>
                  <a:srgbClr val="C00000"/>
                </a:solidFill>
                <a:latin typeface="Arial" panose="020B0604020202020204" pitchFamily="34" charset="0"/>
                <a:cs typeface="Arial" panose="020B0604020202020204" pitchFamily="34" charset="0"/>
              </a:rPr>
              <a:t>A lighted candle may be given to the </a:t>
            </a:r>
            <a:r>
              <a:rPr lang="en-US" sz="1200" i="1" dirty="0" smtClean="0">
                <a:solidFill>
                  <a:srgbClr val="C00000"/>
                </a:solidFill>
                <a:latin typeface="Arial" panose="020B0604020202020204" pitchFamily="34" charset="0"/>
                <a:cs typeface="Arial" panose="020B0604020202020204" pitchFamily="34" charset="0"/>
              </a:rPr>
              <a:t>parents </a:t>
            </a:r>
            <a:r>
              <a:rPr lang="en-US" sz="1200" dirty="0" smtClean="0">
                <a:solidFill>
                  <a:srgbClr val="C00000"/>
                </a:solidFill>
                <a:latin typeface="Arial" panose="020B0604020202020204" pitchFamily="34" charset="0"/>
                <a:cs typeface="Arial" panose="020B0604020202020204" pitchFamily="34" charset="0"/>
              </a:rPr>
              <a:t>or </a:t>
            </a:r>
            <a:r>
              <a:rPr lang="en-US" sz="1200" i="1" dirty="0" smtClean="0">
                <a:solidFill>
                  <a:srgbClr val="C00000"/>
                </a:solidFill>
                <a:latin typeface="Arial" panose="020B0604020202020204" pitchFamily="34" charset="0"/>
                <a:cs typeface="Arial" panose="020B0604020202020204" pitchFamily="34" charset="0"/>
              </a:rPr>
              <a:t>godparents </a:t>
            </a:r>
            <a:r>
              <a:rPr lang="en-US" sz="1200" dirty="0" smtClean="0">
                <a:solidFill>
                  <a:srgbClr val="C00000"/>
                </a:solidFill>
                <a:latin typeface="Arial" panose="020B0604020202020204" pitchFamily="34" charset="0"/>
                <a:cs typeface="Arial" panose="020B0604020202020204" pitchFamily="34" charset="0"/>
              </a:rPr>
              <a:t>of each child.</a:t>
            </a:r>
            <a:endParaRPr lang="en-GB" sz="1200" dirty="0" smtClean="0">
              <a:solidFill>
                <a:srgbClr val="C00000"/>
              </a:solidFill>
              <a:latin typeface="Arial" panose="020B0604020202020204" pitchFamily="34" charset="0"/>
              <a:cs typeface="Arial" panose="020B0604020202020204" pitchFamily="34" charset="0"/>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31</a:t>
            </a:fld>
            <a:endParaRPr lang="en-GB"/>
          </a:p>
        </p:txBody>
      </p:sp>
    </p:spTree>
    <p:extLst>
      <p:ext uri="{BB962C8B-B14F-4D97-AF65-F5344CB8AC3E}">
        <p14:creationId xmlns:p14="http://schemas.microsoft.com/office/powerpoint/2010/main" val="11859416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108)</a:t>
            </a:r>
            <a:r>
              <a:rPr lang="en-GB" b="1" i="0" baseline="0" dirty="0" smtClean="0"/>
              <a:t> 11 </a:t>
            </a:r>
            <a:r>
              <a:rPr lang="en-US" sz="1200" kern="1200" dirty="0" smtClean="0">
                <a:solidFill>
                  <a:schemeClr val="tx1"/>
                </a:solidFill>
                <a:effectLst/>
                <a:latin typeface="+mn-lt"/>
                <a:ea typeface="+mn-ea"/>
                <a:cs typeface="+mn-cs"/>
              </a:rPr>
              <a:t>The minister, or a representative of the local church, says to the </a:t>
            </a:r>
            <a:r>
              <a:rPr lang="en-US" sz="1200" i="1" kern="1200" dirty="0" smtClean="0">
                <a:solidFill>
                  <a:schemeClr val="tx1"/>
                </a:solidFill>
                <a:effectLst/>
                <a:latin typeface="+mn-lt"/>
                <a:ea typeface="+mn-ea"/>
                <a:cs typeface="+mn-cs"/>
              </a:rPr>
              <a:t>children</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32</a:t>
            </a:fld>
            <a:endParaRPr lang="en-GB"/>
          </a:p>
        </p:txBody>
      </p:sp>
    </p:spTree>
    <p:extLst>
      <p:ext uri="{BB962C8B-B14F-4D97-AF65-F5344CB8AC3E}">
        <p14:creationId xmlns:p14="http://schemas.microsoft.com/office/powerpoint/2010/main" val="23488365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109)</a:t>
            </a:r>
            <a:r>
              <a:rPr lang="en-GB" b="1" i="0" baseline="0" dirty="0" smtClean="0"/>
              <a:t> 12 </a:t>
            </a:r>
            <a:r>
              <a:rPr lang="en-US" sz="1200" kern="1200" dirty="0" smtClean="0">
                <a:solidFill>
                  <a:schemeClr val="tx1"/>
                </a:solidFill>
                <a:effectLst/>
                <a:latin typeface="+mn-lt"/>
                <a:ea typeface="+mn-ea"/>
                <a:cs typeface="+mn-cs"/>
              </a:rPr>
              <a:t>The newly-baptized </a:t>
            </a:r>
            <a:r>
              <a:rPr lang="en-US" sz="1200" i="1" kern="1200" dirty="0" smtClean="0">
                <a:solidFill>
                  <a:schemeClr val="tx1"/>
                </a:solidFill>
                <a:effectLst/>
                <a:latin typeface="+mn-lt"/>
                <a:ea typeface="+mn-ea"/>
                <a:cs typeface="+mn-cs"/>
              </a:rPr>
              <a:t>children</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shown to the people. All say or sing:</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33</a:t>
            </a:fld>
            <a:endParaRPr lang="en-GB"/>
          </a:p>
        </p:txBody>
      </p:sp>
    </p:spTree>
    <p:extLst>
      <p:ext uri="{BB962C8B-B14F-4D97-AF65-F5344CB8AC3E}">
        <p14:creationId xmlns:p14="http://schemas.microsoft.com/office/powerpoint/2010/main" val="6750649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109)</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829520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(p</a:t>
            </a:r>
            <a:r>
              <a:rPr lang="en-GB" i="1" baseline="0" dirty="0" smtClean="0"/>
              <a:t> 109)</a:t>
            </a:r>
            <a:r>
              <a:rPr lang="en-GB" b="1" i="0" baseline="0" dirty="0" smtClean="0"/>
              <a:t> 13 </a:t>
            </a:r>
            <a:r>
              <a:rPr lang="en-US" sz="1200" dirty="0" smtClean="0">
                <a:solidFill>
                  <a:srgbClr val="C00000"/>
                </a:solidFill>
                <a:latin typeface="Arial" panose="020B0604020202020204" pitchFamily="34" charset="0"/>
                <a:cs typeface="Arial" panose="020B0604020202020204" pitchFamily="34" charset="0"/>
              </a:rPr>
              <a:t>The </a:t>
            </a:r>
            <a:r>
              <a:rPr lang="en-US" sz="1200" i="1" dirty="0" smtClean="0">
                <a:solidFill>
                  <a:srgbClr val="C00000"/>
                </a:solidFill>
                <a:latin typeface="Arial" panose="020B0604020202020204" pitchFamily="34" charset="0"/>
                <a:cs typeface="Arial" panose="020B0604020202020204" pitchFamily="34" charset="0"/>
              </a:rPr>
              <a:t>parents </a:t>
            </a:r>
            <a:r>
              <a:rPr lang="en-US" sz="1200" dirty="0" smtClean="0">
                <a:solidFill>
                  <a:srgbClr val="C00000"/>
                </a:solidFill>
                <a:latin typeface="Arial" panose="020B0604020202020204" pitchFamily="34" charset="0"/>
                <a:cs typeface="Arial" panose="020B0604020202020204" pitchFamily="34" charset="0"/>
              </a:rPr>
              <a:t>(and </a:t>
            </a:r>
            <a:r>
              <a:rPr lang="en-US" sz="1200" i="1" dirty="0" smtClean="0">
                <a:solidFill>
                  <a:srgbClr val="C00000"/>
                </a:solidFill>
                <a:latin typeface="Arial" panose="020B0604020202020204" pitchFamily="34" charset="0"/>
                <a:cs typeface="Arial" panose="020B0604020202020204" pitchFamily="34" charset="0"/>
              </a:rPr>
              <a:t>godparents</a:t>
            </a:r>
            <a:r>
              <a:rPr lang="en-US" sz="1200" dirty="0" smtClean="0">
                <a:solidFill>
                  <a:srgbClr val="C00000"/>
                </a:solidFill>
                <a:latin typeface="Arial" panose="020B0604020202020204" pitchFamily="34" charset="0"/>
                <a:cs typeface="Arial" panose="020B0604020202020204" pitchFamily="34" charset="0"/>
              </a:rPr>
              <a:t>) </a:t>
            </a:r>
            <a:r>
              <a:rPr lang="en-US" sz="1200" i="1" dirty="0" smtClean="0">
                <a:solidFill>
                  <a:srgbClr val="C00000"/>
                </a:solidFill>
                <a:latin typeface="Arial" panose="020B0604020202020204" pitchFamily="34" charset="0"/>
                <a:cs typeface="Arial" panose="020B0604020202020204" pitchFamily="34" charset="0"/>
              </a:rPr>
              <a:t>stand</a:t>
            </a:r>
            <a:r>
              <a:rPr lang="en-US" sz="1200" dirty="0" smtClean="0">
                <a:solidFill>
                  <a:srgbClr val="C00000"/>
                </a:solidFill>
                <a:latin typeface="Arial" panose="020B0604020202020204" pitchFamily="34" charset="0"/>
                <a:cs typeface="Arial" panose="020B0604020202020204" pitchFamily="34" charset="0"/>
              </a:rPr>
              <a:t>.</a:t>
            </a:r>
          </a:p>
          <a:p>
            <a:r>
              <a:rPr lang="en-US" sz="1200" kern="1200" dirty="0" smtClean="0">
                <a:solidFill>
                  <a:schemeClr val="tx1"/>
                </a:solidFill>
                <a:effectLst/>
                <a:latin typeface="+mn-lt"/>
                <a:ea typeface="+mn-ea"/>
                <a:cs typeface="+mn-cs"/>
              </a:rPr>
              <a:t>The minister says to the </a:t>
            </a:r>
            <a:r>
              <a:rPr lang="en-US" sz="1200" i="1" kern="1200" dirty="0" smtClean="0">
                <a:solidFill>
                  <a:schemeClr val="tx1"/>
                </a:solidFill>
                <a:effectLst/>
                <a:latin typeface="+mn-lt"/>
                <a:ea typeface="+mn-ea"/>
                <a:cs typeface="+mn-cs"/>
              </a:rPr>
              <a:t>parents</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35</a:t>
            </a:fld>
            <a:endParaRPr lang="en-GB"/>
          </a:p>
        </p:txBody>
      </p:sp>
    </p:spTree>
    <p:extLst>
      <p:ext uri="{BB962C8B-B14F-4D97-AF65-F5344CB8AC3E}">
        <p14:creationId xmlns:p14="http://schemas.microsoft.com/office/powerpoint/2010/main" val="3357849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109)</a:t>
            </a:r>
            <a:r>
              <a:rPr lang="en-GB" b="1" i="0" baseline="0" dirty="0" smtClean="0"/>
              <a:t> 13</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36</a:t>
            </a:fld>
            <a:endParaRPr lang="en-GB"/>
          </a:p>
        </p:txBody>
      </p:sp>
    </p:spTree>
    <p:extLst>
      <p:ext uri="{BB962C8B-B14F-4D97-AF65-F5344CB8AC3E}">
        <p14:creationId xmlns:p14="http://schemas.microsoft.com/office/powerpoint/2010/main" val="2974812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109)</a:t>
            </a:r>
            <a:r>
              <a:rPr lang="en-GB" b="1" i="0" baseline="0" dirty="0" smtClean="0"/>
              <a:t> 13</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37</a:t>
            </a:fld>
            <a:endParaRPr lang="en-GB"/>
          </a:p>
        </p:txBody>
      </p:sp>
    </p:spTree>
    <p:extLst>
      <p:ext uri="{BB962C8B-B14F-4D97-AF65-F5344CB8AC3E}">
        <p14:creationId xmlns:p14="http://schemas.microsoft.com/office/powerpoint/2010/main" val="27182585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110)</a:t>
            </a:r>
            <a:r>
              <a:rPr lang="en-GB" b="1" i="0" baseline="0" dirty="0" smtClean="0"/>
              <a:t> 14 </a:t>
            </a:r>
            <a:r>
              <a:rPr lang="en-US" sz="1200" kern="1200" dirty="0" smtClean="0">
                <a:solidFill>
                  <a:schemeClr val="tx1"/>
                </a:solidFill>
                <a:effectLst/>
                <a:latin typeface="+mn-lt"/>
                <a:ea typeface="+mn-ea"/>
                <a:cs typeface="+mn-cs"/>
              </a:rPr>
              <a:t>If there </a:t>
            </a:r>
            <a:r>
              <a:rPr lang="en-US" sz="1200" i="1" kern="1200" dirty="0" smtClean="0">
                <a:solidFill>
                  <a:schemeClr val="tx1"/>
                </a:solidFill>
                <a:effectLst/>
                <a:latin typeface="+mn-lt"/>
                <a:ea typeface="+mn-ea"/>
                <a:cs typeface="+mn-cs"/>
              </a:rPr>
              <a:t>are godparents</a:t>
            </a:r>
            <a:r>
              <a:rPr lang="en-US" sz="1200" kern="1200" dirty="0" smtClean="0">
                <a:solidFill>
                  <a:schemeClr val="tx1"/>
                </a:solidFill>
                <a:effectLst/>
                <a:latin typeface="+mn-lt"/>
                <a:ea typeface="+mn-ea"/>
                <a:cs typeface="+mn-cs"/>
              </a:rPr>
              <a:t>, the minister says to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 </a:t>
            </a:r>
          </a:p>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38</a:t>
            </a:fld>
            <a:endParaRPr lang="en-GB"/>
          </a:p>
        </p:txBody>
      </p:sp>
    </p:spTree>
    <p:extLst>
      <p:ext uri="{BB962C8B-B14F-4D97-AF65-F5344CB8AC3E}">
        <p14:creationId xmlns:p14="http://schemas.microsoft.com/office/powerpoint/2010/main" val="18956109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110)</a:t>
            </a:r>
            <a:r>
              <a:rPr lang="en-GB" b="1" i="0" baseline="0" dirty="0" smtClean="0"/>
              <a:t> 15 </a:t>
            </a:r>
            <a:r>
              <a:rPr lang="en-US" sz="1200" kern="1200" dirty="0" smtClean="0">
                <a:solidFill>
                  <a:schemeClr val="tx1"/>
                </a:solidFill>
                <a:effectLst/>
                <a:latin typeface="+mn-lt"/>
                <a:ea typeface="+mn-ea"/>
                <a:cs typeface="+mn-cs"/>
              </a:rPr>
              <a:t>All stand. The minister says to the people:</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39</a:t>
            </a:fld>
            <a:endParaRPr lang="en-GB"/>
          </a:p>
        </p:txBody>
      </p:sp>
    </p:spTree>
    <p:extLst>
      <p:ext uri="{BB962C8B-B14F-4D97-AF65-F5344CB8AC3E}">
        <p14:creationId xmlns:p14="http://schemas.microsoft.com/office/powerpoint/2010/main" val="2888765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104)</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110)</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535493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110)</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234567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110) </a:t>
            </a:r>
            <a:r>
              <a:rPr lang="en-US" altLang="en-US" b="1" i="0" dirty="0" smtClean="0"/>
              <a:t>16</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177063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110) </a:t>
            </a:r>
            <a:r>
              <a:rPr lang="en-US" altLang="en-US" b="1" i="0" dirty="0" smtClean="0"/>
              <a:t>16</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277357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111) </a:t>
            </a:r>
            <a:r>
              <a:rPr lang="en-US" altLang="en-US" b="1" i="0" dirty="0" smtClean="0"/>
              <a:t>17</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010619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111)</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536771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111)</a:t>
            </a:r>
            <a:r>
              <a:rPr lang="en-GB" b="1" i="0" baseline="0" dirty="0" smtClean="0"/>
              <a:t> 18 </a:t>
            </a:r>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a:t>
            </a:r>
            <a:r>
              <a:rPr lang="en-US" sz="1200" i="1" kern="1200" dirty="0" smtClean="0">
                <a:solidFill>
                  <a:schemeClr val="tx1"/>
                </a:solidFill>
                <a:effectLst/>
                <a:latin typeface="+mn-lt"/>
                <a:ea typeface="+mn-ea"/>
                <a:cs typeface="+mn-cs"/>
              </a:rPr>
              <a:t>stand</a:t>
            </a:r>
            <a:r>
              <a:rPr lang="en-US" sz="1200" kern="1200" dirty="0" smtClean="0">
                <a:solidFill>
                  <a:schemeClr val="tx1"/>
                </a:solidFill>
                <a:effectLst/>
                <a:latin typeface="+mn-lt"/>
                <a:ea typeface="+mn-ea"/>
                <a:cs typeface="+mn-cs"/>
              </a:rPr>
              <a:t>. The minister says to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46</a:t>
            </a:fld>
            <a:endParaRPr lang="en-GB"/>
          </a:p>
        </p:txBody>
      </p:sp>
    </p:spTree>
    <p:extLst>
      <p:ext uri="{BB962C8B-B14F-4D97-AF65-F5344CB8AC3E}">
        <p14:creationId xmlns:p14="http://schemas.microsoft.com/office/powerpoint/2010/main" val="478856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111)</a:t>
            </a:r>
            <a:r>
              <a:rPr lang="en-GB" b="1" i="0" baseline="0" dirty="0" smtClean="0"/>
              <a:t> 18 </a:t>
            </a:r>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a:t>
            </a:r>
            <a:r>
              <a:rPr lang="en-US" sz="1200" i="1" kern="1200" dirty="0" smtClean="0">
                <a:solidFill>
                  <a:schemeClr val="tx1"/>
                </a:solidFill>
                <a:effectLst/>
                <a:latin typeface="+mn-lt"/>
                <a:ea typeface="+mn-ea"/>
                <a:cs typeface="+mn-cs"/>
              </a:rPr>
              <a:t>stand</a:t>
            </a:r>
            <a:r>
              <a:rPr lang="en-US" sz="1200" kern="1200" dirty="0" smtClean="0">
                <a:solidFill>
                  <a:schemeClr val="tx1"/>
                </a:solidFill>
                <a:effectLst/>
                <a:latin typeface="+mn-lt"/>
                <a:ea typeface="+mn-ea"/>
                <a:cs typeface="+mn-cs"/>
              </a:rPr>
              <a:t>. The minister says to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19</a:t>
            </a:r>
            <a:r>
              <a:rPr lang="en-US" sz="1200" b="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a candidate is to give personal testimony to God’s grace, this may be done here.</a:t>
            </a:r>
            <a:endParaRPr lang="en-GB" sz="1200" kern="1200" dirty="0" smtClean="0">
              <a:solidFill>
                <a:schemeClr val="tx1"/>
              </a:solidFill>
              <a:effectLst/>
              <a:latin typeface="+mn-lt"/>
              <a:ea typeface="+mn-ea"/>
              <a:cs typeface="+mn-cs"/>
            </a:endParaRPr>
          </a:p>
          <a:p>
            <a:pPr lvl="0"/>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47</a:t>
            </a:fld>
            <a:endParaRPr lang="en-GB"/>
          </a:p>
        </p:txBody>
      </p:sp>
    </p:spTree>
    <p:extLst>
      <p:ext uri="{BB962C8B-B14F-4D97-AF65-F5344CB8AC3E}">
        <p14:creationId xmlns:p14="http://schemas.microsoft.com/office/powerpoint/2010/main" val="27752599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111)</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519852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111)</a:t>
            </a:r>
            <a:r>
              <a:rPr lang="en-GB" b="1" i="0" baseline="0" dirty="0" smtClean="0"/>
              <a:t> 20 </a:t>
            </a:r>
            <a:r>
              <a:rPr lang="en-US" sz="1200" kern="1200" dirty="0" smtClean="0">
                <a:solidFill>
                  <a:schemeClr val="tx1"/>
                </a:solidFill>
                <a:effectLst/>
                <a:latin typeface="+mn-lt"/>
                <a:ea typeface="+mn-ea"/>
                <a:cs typeface="+mn-cs"/>
              </a:rPr>
              <a:t>The people stand.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to be confirmed </a:t>
            </a:r>
            <a:r>
              <a:rPr lang="en-US" sz="1200" i="1" kern="1200" dirty="0" smtClean="0">
                <a:solidFill>
                  <a:schemeClr val="tx1"/>
                </a:solidFill>
                <a:effectLst/>
                <a:latin typeface="+mn-lt"/>
                <a:ea typeface="+mn-ea"/>
                <a:cs typeface="+mn-cs"/>
              </a:rPr>
              <a:t>kneel</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extending her/his hands towards the </a:t>
            </a:r>
            <a:r>
              <a:rPr lang="en-US" sz="1200" i="1" kern="1200" dirty="0" smtClean="0">
                <a:solidFill>
                  <a:schemeClr val="tx1"/>
                </a:solidFill>
                <a:effectLst/>
                <a:latin typeface="+mn-lt"/>
                <a:ea typeface="+mn-ea"/>
                <a:cs typeface="+mn-cs"/>
              </a:rPr>
              <a:t>candidates</a:t>
            </a:r>
            <a:r>
              <a:rPr lang="en-US" sz="1200" kern="1200" dirty="0" smtClean="0">
                <a:solidFill>
                  <a:schemeClr val="tx1"/>
                </a:solidFill>
                <a:effectLst/>
                <a:latin typeface="+mn-lt"/>
                <a:ea typeface="+mn-ea"/>
                <a:cs typeface="+mn-cs"/>
              </a:rPr>
              <a:t>, says: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49</a:t>
            </a:fld>
            <a:endParaRPr lang="en-GB"/>
          </a:p>
        </p:txBody>
      </p:sp>
    </p:spTree>
    <p:extLst>
      <p:ext uri="{BB962C8B-B14F-4D97-AF65-F5344CB8AC3E}">
        <p14:creationId xmlns:p14="http://schemas.microsoft.com/office/powerpoint/2010/main" val="276120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104)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112)</a:t>
            </a:r>
            <a:r>
              <a:rPr lang="en-GB" b="1" i="0" baseline="0" dirty="0" smtClean="0"/>
              <a:t> 21 </a:t>
            </a:r>
            <a:r>
              <a:rPr lang="en-US" sz="1200" kern="1200" dirty="0" smtClean="0">
                <a:solidFill>
                  <a:schemeClr val="tx1"/>
                </a:solidFill>
                <a:effectLst/>
                <a:latin typeface="+mn-lt"/>
                <a:ea typeface="+mn-ea"/>
                <a:cs typeface="+mn-cs"/>
              </a:rPr>
              <a:t>The people remain standing.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to be confirmed </a:t>
            </a:r>
            <a:r>
              <a:rPr lang="en-US" sz="1200" i="1" kern="1200" dirty="0" smtClean="0">
                <a:solidFill>
                  <a:schemeClr val="tx1"/>
                </a:solidFill>
                <a:effectLst/>
                <a:latin typeface="+mn-lt"/>
                <a:ea typeface="+mn-ea"/>
                <a:cs typeface="+mn-cs"/>
              </a:rPr>
              <a:t>kneel</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extending her/his hands towards the </a:t>
            </a:r>
            <a:r>
              <a:rPr lang="en-US" sz="1200" i="1" kern="1200" dirty="0" smtClean="0">
                <a:solidFill>
                  <a:schemeClr val="tx1"/>
                </a:solidFill>
                <a:effectLst/>
                <a:latin typeface="+mn-lt"/>
                <a:ea typeface="+mn-ea"/>
                <a:cs typeface="+mn-cs"/>
              </a:rPr>
              <a:t>candidates</a:t>
            </a:r>
            <a:r>
              <a:rPr lang="en-US" sz="1200" kern="1200" dirty="0" smtClean="0">
                <a:solidFill>
                  <a:schemeClr val="tx1"/>
                </a:solidFill>
                <a:effectLst/>
                <a:latin typeface="+mn-lt"/>
                <a:ea typeface="+mn-ea"/>
                <a:cs typeface="+mn-cs"/>
              </a:rPr>
              <a:t>, says: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50</a:t>
            </a:fld>
            <a:endParaRPr lang="en-GB"/>
          </a:p>
        </p:txBody>
      </p:sp>
    </p:spTree>
    <p:extLst>
      <p:ext uri="{BB962C8B-B14F-4D97-AF65-F5344CB8AC3E}">
        <p14:creationId xmlns:p14="http://schemas.microsoft.com/office/powerpoint/2010/main" val="231158575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112)</a:t>
            </a:r>
            <a:r>
              <a:rPr lang="en-GB" b="1" i="0" baseline="0" dirty="0" smtClean="0"/>
              <a:t> 22 </a:t>
            </a:r>
            <a:r>
              <a:rPr lang="en-US" sz="1200" kern="1200" dirty="0" smtClean="0">
                <a:solidFill>
                  <a:schemeClr val="tx1"/>
                </a:solidFill>
                <a:effectLst/>
                <a:latin typeface="+mn-lt"/>
                <a:ea typeface="+mn-ea"/>
                <a:cs typeface="+mn-cs"/>
              </a:rPr>
              <a:t>The minister lays her/his hand upon the head of each candidate, saying:</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51</a:t>
            </a:fld>
            <a:endParaRPr lang="en-GB"/>
          </a:p>
        </p:txBody>
      </p:sp>
    </p:spTree>
    <p:extLst>
      <p:ext uri="{BB962C8B-B14F-4D97-AF65-F5344CB8AC3E}">
        <p14:creationId xmlns:p14="http://schemas.microsoft.com/office/powerpoint/2010/main" val="18155983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112)</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3182313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112)</a:t>
            </a:r>
            <a:r>
              <a:rPr lang="en-GB" b="1" i="0" baseline="0" dirty="0" smtClean="0"/>
              <a:t> 22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newly-confirmed </a:t>
            </a:r>
            <a:r>
              <a:rPr lang="en-US" sz="1200" i="1" kern="1200" dirty="0" smtClean="0">
                <a:solidFill>
                  <a:schemeClr val="tx1"/>
                </a:solidFill>
                <a:effectLst/>
                <a:latin typeface="+mn-lt"/>
                <a:ea typeface="+mn-ea"/>
                <a:cs typeface="+mn-cs"/>
              </a:rPr>
              <a:t>stand</a:t>
            </a:r>
            <a:r>
              <a:rPr lang="en-US" sz="1200" kern="1200" dirty="0" smtClean="0">
                <a:solidFill>
                  <a:schemeClr val="tx1"/>
                </a:solidFill>
                <a:effectLst/>
                <a:latin typeface="+mn-lt"/>
                <a:ea typeface="+mn-ea"/>
                <a:cs typeface="+mn-cs"/>
              </a:rPr>
              <a:t>. The minister says to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 </a:t>
            </a: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23</a:t>
            </a:r>
            <a:r>
              <a:rPr lang="en-US" sz="1200" kern="1200" dirty="0" smtClean="0">
                <a:solidFill>
                  <a:schemeClr val="tx1"/>
                </a:solidFill>
                <a:effectLst/>
                <a:latin typeface="+mn-lt"/>
                <a:ea typeface="+mn-ea"/>
                <a:cs typeface="+mn-cs"/>
              </a:rPr>
              <a:t> The minister and a representative of the local church extend the hand of fellowship to each newly-confirmed person.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53</a:t>
            </a:fld>
            <a:endParaRPr lang="en-GB"/>
          </a:p>
        </p:txBody>
      </p:sp>
    </p:spTree>
    <p:extLst>
      <p:ext uri="{BB962C8B-B14F-4D97-AF65-F5344CB8AC3E}">
        <p14:creationId xmlns:p14="http://schemas.microsoft.com/office/powerpoint/2010/main" val="179263384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112)</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609628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112)</a:t>
            </a:r>
            <a:r>
              <a:rPr lang="en-GB" b="1" i="0" baseline="0" dirty="0" smtClean="0"/>
              <a:t> 24 </a:t>
            </a:r>
            <a:r>
              <a:rPr lang="en-US" sz="1200" kern="1200" dirty="0" smtClean="0">
                <a:solidFill>
                  <a:schemeClr val="tx1"/>
                </a:solidFill>
                <a:effectLst/>
                <a:latin typeface="+mn-lt"/>
                <a:ea typeface="+mn-ea"/>
                <a:cs typeface="+mn-cs"/>
              </a:rPr>
              <a:t>The minister says to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newly-confirmed: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55</a:t>
            </a:fld>
            <a:endParaRPr lang="en-GB"/>
          </a:p>
        </p:txBody>
      </p:sp>
    </p:spTree>
    <p:extLst>
      <p:ext uri="{BB962C8B-B14F-4D97-AF65-F5344CB8AC3E}">
        <p14:creationId xmlns:p14="http://schemas.microsoft.com/office/powerpoint/2010/main" val="27522072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112)</a:t>
            </a:r>
            <a:r>
              <a:rPr lang="en-GB" b="1" i="0" baseline="0" dirty="0" smtClean="0"/>
              <a:t> 24 </a:t>
            </a:r>
            <a:r>
              <a:rPr lang="en-US" sz="1200" kern="1200" dirty="0" smtClean="0">
                <a:solidFill>
                  <a:schemeClr val="tx1"/>
                </a:solidFill>
                <a:effectLst/>
                <a:latin typeface="+mn-lt"/>
                <a:ea typeface="+mn-ea"/>
                <a:cs typeface="+mn-cs"/>
              </a:rPr>
              <a:t>The minister says to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newly-confirmed: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56</a:t>
            </a:fld>
            <a:endParaRPr lang="en-GB"/>
          </a:p>
        </p:txBody>
      </p:sp>
    </p:spTree>
    <p:extLst>
      <p:ext uri="{BB962C8B-B14F-4D97-AF65-F5344CB8AC3E}">
        <p14:creationId xmlns:p14="http://schemas.microsoft.com/office/powerpoint/2010/main" val="2199969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113)</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4240411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113)</a:t>
            </a:r>
            <a:r>
              <a:rPr lang="en-GB" b="1" i="0" baseline="0" dirty="0" smtClean="0"/>
              <a:t> 25 </a:t>
            </a:r>
            <a:r>
              <a:rPr lang="en-US" sz="1200" kern="1200" dirty="0" smtClean="0">
                <a:solidFill>
                  <a:schemeClr val="tx1"/>
                </a:solidFill>
                <a:effectLst/>
                <a:latin typeface="+mn-lt"/>
                <a:ea typeface="+mn-ea"/>
                <a:cs typeface="+mn-cs"/>
              </a:rPr>
              <a:t>The minister says to the</a:t>
            </a:r>
            <a:r>
              <a:rPr lang="en-US" sz="1200" kern="1200" baseline="0" dirty="0" smtClean="0">
                <a:solidFill>
                  <a:schemeClr val="tx1"/>
                </a:solidFill>
                <a:effectLst/>
                <a:latin typeface="+mn-lt"/>
                <a:ea typeface="+mn-ea"/>
                <a:cs typeface="+mn-cs"/>
              </a:rPr>
              <a:t> people</a:t>
            </a:r>
            <a:r>
              <a:rPr lang="en-US" sz="1200" kern="1200" dirty="0" smtClean="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58</a:t>
            </a:fld>
            <a:endParaRPr lang="en-GB"/>
          </a:p>
        </p:txBody>
      </p:sp>
    </p:spTree>
    <p:extLst>
      <p:ext uri="{BB962C8B-B14F-4D97-AF65-F5344CB8AC3E}">
        <p14:creationId xmlns:p14="http://schemas.microsoft.com/office/powerpoint/2010/main" val="34792105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113)</a:t>
            </a:r>
            <a:r>
              <a:rPr lang="en-GB" b="1" i="0" baseline="0" dirty="0" smtClean="0"/>
              <a:t> 25</a:t>
            </a:r>
          </a:p>
          <a:p>
            <a:pPr lvl="0"/>
            <a:endParaRPr lang="en-GB" sz="1200" b="1" i="0" kern="1200" baseline="0" dirty="0" smtClean="0">
              <a:solidFill>
                <a:schemeClr val="tx1"/>
              </a:solidFill>
              <a:effectLst/>
              <a:latin typeface="+mn-lt"/>
              <a:ea typeface="+mn-ea"/>
              <a:cs typeface="+mn-cs"/>
            </a:endParaRPr>
          </a:p>
          <a:p>
            <a:pPr lvl="0"/>
            <a:r>
              <a:rPr lang="en-GB" sz="1200" b="1" i="0" kern="1200" baseline="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The people sit.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Bible or some other book may be given.</a:t>
            </a:r>
            <a:endParaRPr lang="en-GB" sz="1200" kern="1200" dirty="0" smtClean="0">
              <a:solidFill>
                <a:schemeClr val="tx1"/>
              </a:solidFill>
              <a:effectLst/>
              <a:latin typeface="+mn-lt"/>
              <a:ea typeface="+mn-ea"/>
              <a:cs typeface="+mn-cs"/>
            </a:endParaRPr>
          </a:p>
          <a:p>
            <a:r>
              <a:rPr lang="en-US" sz="1200" dirty="0" smtClean="0">
                <a:solidFill>
                  <a:srgbClr val="C00000"/>
                </a:solidFill>
                <a:latin typeface="Arial" panose="020B0604020202020204" pitchFamily="34" charset="0"/>
                <a:cs typeface="Arial" panose="020B0604020202020204" pitchFamily="34" charset="0"/>
              </a:rPr>
              <a:t>A certificate of Confirmation may be given.</a:t>
            </a:r>
            <a:endParaRPr lang="en-GB" sz="1200" dirty="0" smtClean="0">
              <a:solidFill>
                <a:srgbClr val="C00000"/>
              </a:solidFill>
              <a:latin typeface="Arial" panose="020B0604020202020204" pitchFamily="34" charset="0"/>
              <a:cs typeface="Arial" panose="020B0604020202020204" pitchFamily="34" charset="0"/>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59</a:t>
            </a:fld>
            <a:endParaRPr lang="en-GB"/>
          </a:p>
        </p:txBody>
      </p:sp>
    </p:spTree>
    <p:extLst>
      <p:ext uri="{BB962C8B-B14F-4D97-AF65-F5344CB8AC3E}">
        <p14:creationId xmlns:p14="http://schemas.microsoft.com/office/powerpoint/2010/main" val="4260621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104)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17701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113)</a:t>
            </a:r>
            <a:r>
              <a:rPr lang="en-GB" b="1" i="0" baseline="0" dirty="0" smtClean="0"/>
              <a:t> 27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lvl="0"/>
            <a:endParaRPr lang="en-GB" b="1" i="0" baseline="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60</a:t>
            </a:fld>
            <a:endParaRPr lang="en-GB"/>
          </a:p>
        </p:txBody>
      </p:sp>
    </p:spTree>
    <p:extLst>
      <p:ext uri="{BB962C8B-B14F-4D97-AF65-F5344CB8AC3E}">
        <p14:creationId xmlns:p14="http://schemas.microsoft.com/office/powerpoint/2010/main" val="152786462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113)</a:t>
            </a:r>
            <a:r>
              <a:rPr lang="en-GB" b="1" i="0" baseline="0" dirty="0" smtClean="0"/>
              <a:t> 27</a:t>
            </a:r>
          </a:p>
        </p:txBody>
      </p:sp>
      <p:sp>
        <p:nvSpPr>
          <p:cNvPr id="4" name="Slide Number Placeholder 3"/>
          <p:cNvSpPr>
            <a:spLocks noGrp="1"/>
          </p:cNvSpPr>
          <p:nvPr>
            <p:ph type="sldNum" sz="quarter" idx="10"/>
          </p:nvPr>
        </p:nvSpPr>
        <p:spPr/>
        <p:txBody>
          <a:bodyPr/>
          <a:lstStyle/>
          <a:p>
            <a:fld id="{49EE52FD-F3D1-407A-8A2F-1C65D7654453}" type="slidenum">
              <a:rPr lang="en-GB" smtClean="0"/>
              <a:t>61</a:t>
            </a:fld>
            <a:endParaRPr lang="en-GB"/>
          </a:p>
        </p:txBody>
      </p:sp>
    </p:spTree>
    <p:extLst>
      <p:ext uri="{BB962C8B-B14F-4D97-AF65-F5344CB8AC3E}">
        <p14:creationId xmlns:p14="http://schemas.microsoft.com/office/powerpoint/2010/main" val="210008918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113) </a:t>
            </a:r>
            <a:r>
              <a:rPr lang="en-GB" altLang="en-US" b="1" i="0" dirty="0" smtClean="0"/>
              <a:t>28</a:t>
            </a:r>
            <a:r>
              <a:rPr lang="en-GB" altLang="en-US" dirty="0" smtClean="0"/>
              <a:t> Hymn</a:t>
            </a:r>
          </a:p>
          <a:p>
            <a:endParaRPr lang="en-GB" altLang="en-US" dirty="0" smtClean="0"/>
          </a:p>
          <a:p>
            <a:pPr lvl="0"/>
            <a:r>
              <a:rPr lang="en-GB" altLang="en-US" b="1" dirty="0" smtClean="0"/>
              <a:t>29</a:t>
            </a:r>
            <a:r>
              <a:rPr lang="en-GB" altLang="en-US" dirty="0" smtClean="0"/>
              <a:t> </a:t>
            </a:r>
            <a:r>
              <a:rPr lang="en-US" sz="1200" kern="1200" dirty="0" smtClean="0">
                <a:solidFill>
                  <a:schemeClr val="tx1"/>
                </a:solidFill>
                <a:effectLst/>
                <a:latin typeface="+mn-lt"/>
                <a:ea typeface="+mn-ea"/>
                <a:cs typeface="+mn-cs"/>
              </a:rPr>
              <a:t>The service continues from the prayers of intercession in any appropriate order for Holy Communion. That for </a:t>
            </a:r>
            <a:r>
              <a:rPr lang="en-US" sz="1200" b="1" kern="1200" dirty="0" smtClean="0">
                <a:solidFill>
                  <a:schemeClr val="tx1"/>
                </a:solidFill>
                <a:effectLst/>
                <a:latin typeface="+mn-lt"/>
                <a:ea typeface="+mn-ea"/>
                <a:cs typeface="+mn-cs"/>
              </a:rPr>
              <a:t>The Day of Pentecost and Times of Renewal in the Life of the Church </a:t>
            </a:r>
            <a:r>
              <a:rPr lang="en-US" sz="1200" kern="1200" dirty="0" smtClean="0">
                <a:solidFill>
                  <a:schemeClr val="tx1"/>
                </a:solidFill>
                <a:effectLst/>
                <a:latin typeface="+mn-lt"/>
                <a:ea typeface="+mn-ea"/>
                <a:cs typeface="+mn-cs"/>
              </a:rPr>
              <a:t>(page 174) is especially suitable.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altLang="en-US" dirty="0" smtClean="0"/>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730182-1D95-4BAE-95F5-23F02212BD9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388306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endParaRPr lang="en-GB" sz="16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90754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104)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67575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104)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0119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104)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5849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DECLARATION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THANKSGIVING</a:t>
            </a:r>
            <a:r>
              <a:rPr lang="en-GB" altLang="en-US" sz="1200" baseline="0" dirty="0" smtClean="0">
                <a:solidFill>
                  <a:srgbClr val="C00000"/>
                </a:solidFill>
                <a:latin typeface="Arial" panose="020B0604020202020204" pitchFamily="34" charset="0"/>
              </a:rPr>
              <a:t> OVER THE WATER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CONFIRMATION</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3524747"/>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The baptism of young children with confirmation and reception into membership</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600" noProof="0" dirty="0" smtClean="0">
                <a:solidFill>
                  <a:prstClr val="black"/>
                </a:solidFill>
                <a:latin typeface="Arial" panose="020B0604020202020204" pitchFamily="34" charset="0"/>
                <a:cs typeface="Arial" panose="020B0604020202020204" pitchFamily="34" charset="0"/>
              </a:rPr>
              <a:t>Words in italics can be changed as appropriate to reflect the number of candidates/parents/godparents.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wish to add in the names/numbers of the hymns on the appropriate slides, or to insert slides containing the words of the hymns if your church has the relevant permissions</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285750" indent="-285750" eaLnBrk="0" fontAlgn="base" hangingPunct="0">
              <a:spcBef>
                <a:spcPct val="0"/>
              </a:spcBef>
              <a:spcAft>
                <a:spcPct val="0"/>
              </a:spcAft>
              <a:buFont typeface="Arial" panose="020B0604020202020204" pitchFamily="34" charset="0"/>
              <a:buChar char="•"/>
              <a:defRPr/>
            </a:pPr>
            <a:r>
              <a:rPr lang="en-GB" sz="1600" dirty="0" smtClean="0">
                <a:solidFill>
                  <a:prstClr val="black"/>
                </a:solidFill>
                <a:latin typeface="Arial" panose="020B0604020202020204" pitchFamily="34" charset="0"/>
                <a:cs typeface="Arial" panose="020B0604020202020204" pitchFamily="34" charset="0"/>
              </a:rPr>
              <a:t>All content aside from that listed in the note to this slide is © Trustees for Methodist Church Purposes 2008. </a:t>
            </a:r>
            <a:endParaRPr lang="en-GB" sz="1600" dirty="0" smtClean="0">
              <a:solidFill>
                <a:prstClr val="black"/>
              </a:solidFill>
              <a:latin typeface="Arial" panose="020B0604020202020204" pitchFamily="34"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defRPr/>
            </a:pPr>
            <a:r>
              <a:rPr lang="en-GB" sz="1600" smtClean="0">
                <a:solidFill>
                  <a:prstClr val="black"/>
                </a:solidFill>
                <a:latin typeface="Arial" panose="020B0604020202020204" pitchFamily="34" charset="0"/>
                <a:cs typeface="Arial" panose="020B0604020202020204" pitchFamily="34" charset="0"/>
              </a:rPr>
              <a:t>All </a:t>
            </a:r>
            <a:r>
              <a:rPr lang="en-GB" sz="1600">
                <a:solidFill>
                  <a:prstClr val="black"/>
                </a:solidFill>
                <a:latin typeface="Arial" panose="020B0604020202020204" pitchFamily="34" charset="0"/>
                <a:cs typeface="Arial" panose="020B0604020202020204" pitchFamily="34" charset="0"/>
              </a:rPr>
              <a:t>material apart from where otherwise stated is © Trustees for Methodist Church Purposes, </a:t>
            </a:r>
            <a:r>
              <a:rPr lang="en-GB" sz="1600">
                <a:solidFill>
                  <a:prstClr val="black"/>
                </a:solidFill>
                <a:latin typeface="Arial" panose="020B0604020202020204" pitchFamily="34" charset="0"/>
                <a:cs typeface="Arial" panose="020B0604020202020204" pitchFamily="34" charset="0"/>
              </a:rPr>
              <a:t>1999</a:t>
            </a:r>
            <a:r>
              <a:rPr lang="en-GB" sz="1600" smtClean="0">
                <a:solidFill>
                  <a:prstClr val="black"/>
                </a:solidFill>
                <a:latin typeface="Arial" panose="020B0604020202020204" pitchFamily="34" charset="0"/>
                <a:cs typeface="Arial" panose="020B0604020202020204" pitchFamily="34" charset="0"/>
              </a:rPr>
              <a:t>.</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a:t>
            </a:r>
            <a:r>
              <a:rPr lang="en-US" sz="3600" dirty="0">
                <a:latin typeface="Arial" panose="020B0604020202020204" pitchFamily="34" charset="0"/>
                <a:cs typeface="Arial" panose="020B0604020202020204" pitchFamily="34" charset="0"/>
              </a:rPr>
              <a:t>Repent, and be baptized, every one of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Jesus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so that your sins may be forgiven;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you will receive the gift of the Holy Spirit. For the promise is for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your children,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for all who are far away,</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everyone whom the Lord our God calls.’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3950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REQUEST FOR BAPTISM</a:t>
            </a:r>
            <a:endParaRPr lang="en-GB" altLang="en-US" dirty="0" smtClean="0"/>
          </a:p>
        </p:txBody>
      </p:sp>
    </p:spTree>
    <p:extLst>
      <p:ext uri="{BB962C8B-B14F-4D97-AF65-F5344CB8AC3E}">
        <p14:creationId xmlns:p14="http://schemas.microsoft.com/office/powerpoint/2010/main" val="26396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219324" y="521608"/>
            <a:ext cx="10359794"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(and </a:t>
            </a:r>
            <a:r>
              <a:rPr lang="en-US" sz="2400" i="1" dirty="0">
                <a:solidFill>
                  <a:srgbClr val="C00000"/>
                </a:solidFill>
                <a:latin typeface="Arial" panose="020B0604020202020204" pitchFamily="34" charset="0"/>
                <a:cs typeface="Arial" panose="020B0604020202020204" pitchFamily="34" charset="0"/>
              </a:rPr>
              <a:t>godparents</a:t>
            </a:r>
            <a:r>
              <a:rPr lang="en-US" sz="2400" dirty="0">
                <a:solidFill>
                  <a:srgbClr val="C00000"/>
                </a:solidFill>
                <a:latin typeface="Arial" panose="020B0604020202020204" pitchFamily="34" charset="0"/>
                <a:cs typeface="Arial" panose="020B0604020202020204" pitchFamily="34" charset="0"/>
              </a:rPr>
              <a:t>) of the </a:t>
            </a:r>
            <a:r>
              <a:rPr lang="en-US" sz="2400" i="1" dirty="0">
                <a:solidFill>
                  <a:srgbClr val="C00000"/>
                </a:solidFill>
                <a:latin typeface="Arial" panose="020B0604020202020204" pitchFamily="34" charset="0"/>
                <a:cs typeface="Arial" panose="020B0604020202020204" pitchFamily="34" charset="0"/>
              </a:rPr>
              <a:t>children </a:t>
            </a:r>
            <a:r>
              <a:rPr lang="en-US" sz="2400" dirty="0">
                <a:solidFill>
                  <a:srgbClr val="C00000"/>
                </a:solidFill>
                <a:latin typeface="Arial" panose="020B0604020202020204" pitchFamily="34" charset="0"/>
                <a:cs typeface="Arial" panose="020B0604020202020204" pitchFamily="34" charset="0"/>
              </a:rPr>
              <a:t>to be </a:t>
            </a:r>
            <a:r>
              <a:rPr lang="en-US" sz="2400" dirty="0" smtClean="0">
                <a:solidFill>
                  <a:srgbClr val="C00000"/>
                </a:solidFill>
                <a:latin typeface="Arial" panose="020B0604020202020204" pitchFamily="34" charset="0"/>
                <a:cs typeface="Arial" panose="020B0604020202020204" pitchFamily="34" charset="0"/>
              </a:rPr>
              <a:t>baptized </a:t>
            </a:r>
            <a:r>
              <a:rPr lang="en-US" sz="2400" i="1" dirty="0" smtClean="0">
                <a:solidFill>
                  <a:srgbClr val="C00000"/>
                </a:solidFill>
                <a:latin typeface="Arial" panose="020B0604020202020204" pitchFamily="34" charset="0"/>
                <a:cs typeface="Arial" panose="020B0604020202020204" pitchFamily="34" charset="0"/>
              </a:rPr>
              <a:t>stand</a:t>
            </a:r>
            <a:r>
              <a:rPr lang="en-US" sz="2400" i="1" dirty="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
            </a:r>
            <a:br>
              <a:rPr lang="en-US" sz="2400" dirty="0">
                <a:solidFill>
                  <a:srgbClr val="C00000"/>
                </a:solidFill>
                <a:latin typeface="Arial" panose="020B0604020202020204" pitchFamily="34" charset="0"/>
                <a:cs typeface="Arial" panose="020B0604020202020204" pitchFamily="34" charset="0"/>
              </a:rPr>
            </a:br>
            <a:r>
              <a:rPr lang="en-US" sz="2400" dirty="0">
                <a:solidFill>
                  <a:srgbClr val="C00000"/>
                </a:solidFill>
                <a:latin typeface="Arial" panose="020B0604020202020204" pitchFamily="34" charset="0"/>
                <a:cs typeface="Arial" panose="020B0604020202020204" pitchFamily="34" charset="0"/>
              </a:rPr>
              <a:t>The minister says to the </a:t>
            </a:r>
            <a:r>
              <a:rPr lang="en-US" sz="2400" i="1" dirty="0">
                <a:solidFill>
                  <a:srgbClr val="C00000"/>
                </a:solidFill>
                <a:latin typeface="Arial" panose="020B0604020202020204" pitchFamily="34" charset="0"/>
                <a:cs typeface="Arial" panose="020B0604020202020204" pitchFamily="34" charset="0"/>
              </a:rPr>
              <a:t>parents</a:t>
            </a:r>
            <a:r>
              <a:rPr lang="en-US" sz="2400" dirty="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a:p>
            <a:endParaRPr lang="en-GB"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A and B (A)</a:t>
            </a:r>
            <a:r>
              <a:rPr lang="en-US" sz="3600" dirty="0">
                <a:latin typeface="Arial" panose="020B0604020202020204" pitchFamily="34" charset="0"/>
                <a:cs typeface="Arial" panose="020B0604020202020204" pitchFamily="34" charset="0"/>
              </a:rPr>
              <a:t>, having heard these things, how do you respond to the offer of God’s grace?</a:t>
            </a:r>
            <a:endParaRPr lang="en-GB"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i="1" dirty="0">
                <a:latin typeface="Arial" panose="020B0604020202020204" pitchFamily="34" charset="0"/>
                <a:cs typeface="Arial" panose="020B0604020202020204" pitchFamily="34" charset="0"/>
              </a:rPr>
              <a:t>We/I </a:t>
            </a:r>
            <a:r>
              <a:rPr lang="en-US" sz="3600" dirty="0">
                <a:latin typeface="Arial" panose="020B0604020202020204" pitchFamily="34" charset="0"/>
                <a:cs typeface="Arial" panose="020B0604020202020204" pitchFamily="34" charset="0"/>
              </a:rPr>
              <a:t>thank God, and ask that </a:t>
            </a:r>
            <a:r>
              <a:rPr lang="en-US" sz="3600" i="1" dirty="0">
                <a:latin typeface="Arial" panose="020B0604020202020204" pitchFamily="34" charset="0"/>
                <a:cs typeface="Arial" panose="020B0604020202020204" pitchFamily="34" charset="0"/>
              </a:rPr>
              <a:t>our/my child/children </a:t>
            </a:r>
            <a:r>
              <a:rPr lang="en-US" sz="3600" dirty="0">
                <a:latin typeface="Arial" panose="020B0604020202020204" pitchFamily="34" charset="0"/>
                <a:cs typeface="Arial" panose="020B0604020202020204" pitchFamily="34" charset="0"/>
              </a:rPr>
              <a:t>be baptized.</a:t>
            </a:r>
            <a:endParaRPr lang="en-GB" sz="36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6213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THANKSGIVING OVER </a:t>
            </a:r>
            <a:br>
              <a:rPr lang="en-GB" altLang="en-US" b="1" dirty="0" smtClean="0"/>
            </a:br>
            <a:r>
              <a:rPr lang="en-GB" altLang="en-US" b="1" dirty="0" smtClean="0"/>
              <a:t>THE WATER</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10164655"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All stand</a:t>
            </a:r>
            <a:r>
              <a:rPr lang="en-US" sz="2400" dirty="0" smtClean="0">
                <a:solidFill>
                  <a:srgbClr val="C00000"/>
                </a:solidFill>
                <a:latin typeface="+mn-lt"/>
              </a:rPr>
              <a:t>.</a:t>
            </a:r>
          </a:p>
          <a:p>
            <a:pPr lvl="0"/>
            <a:endParaRPr lang="en-GB" sz="2400" dirty="0">
              <a:solidFill>
                <a:srgbClr val="C00000"/>
              </a:solidFill>
              <a:latin typeface="+mn-lt"/>
            </a:endParaRPr>
          </a:p>
          <a:p>
            <a:r>
              <a:rPr lang="en-US" sz="2400" dirty="0">
                <a:solidFill>
                  <a:srgbClr val="C00000"/>
                </a:solidFill>
                <a:latin typeface="+mn-lt"/>
              </a:rPr>
              <a:t>Except where a </a:t>
            </a:r>
            <a:r>
              <a:rPr lang="en-US" sz="2400" dirty="0" err="1">
                <a:solidFill>
                  <a:srgbClr val="C00000"/>
                </a:solidFill>
                <a:latin typeface="+mn-lt"/>
              </a:rPr>
              <a:t>baptistry</a:t>
            </a:r>
            <a:r>
              <a:rPr lang="en-US" sz="2400" dirty="0">
                <a:solidFill>
                  <a:srgbClr val="C00000"/>
                </a:solidFill>
                <a:latin typeface="+mn-lt"/>
              </a:rPr>
              <a:t> is to be used, water is poured into the font, in the sight of the people</a:t>
            </a:r>
            <a:r>
              <a:rPr lang="en-US" sz="2400" dirty="0" smtClean="0">
                <a:solidFill>
                  <a:srgbClr val="C00000"/>
                </a:solidFill>
                <a:latin typeface="+mn-lt"/>
              </a:rPr>
              <a:t>.</a:t>
            </a:r>
          </a:p>
          <a:p>
            <a:endParaRPr lang="en-GB" sz="2400" dirty="0">
              <a:solidFill>
                <a:srgbClr val="C00000"/>
              </a:solidFill>
              <a:latin typeface="+mn-lt"/>
            </a:endParaRPr>
          </a:p>
          <a:p>
            <a:r>
              <a:rPr lang="en-US" sz="2400" dirty="0">
                <a:solidFill>
                  <a:srgbClr val="C00000"/>
                </a:solidFill>
                <a:latin typeface="+mn-lt"/>
              </a:rPr>
              <a:t>The </a:t>
            </a:r>
            <a:r>
              <a:rPr lang="en-US" sz="2400" i="1" dirty="0">
                <a:solidFill>
                  <a:srgbClr val="C00000"/>
                </a:solidFill>
                <a:latin typeface="+mn-lt"/>
              </a:rPr>
              <a:t>parents </a:t>
            </a:r>
            <a:r>
              <a:rPr lang="en-US" sz="2400" dirty="0">
                <a:solidFill>
                  <a:srgbClr val="C00000"/>
                </a:solidFill>
                <a:latin typeface="+mn-lt"/>
              </a:rPr>
              <a:t>(and </a:t>
            </a:r>
            <a:r>
              <a:rPr lang="en-US" sz="2400" i="1" dirty="0">
                <a:solidFill>
                  <a:srgbClr val="C00000"/>
                </a:solidFill>
                <a:latin typeface="+mn-lt"/>
              </a:rPr>
              <a:t>godparents</a:t>
            </a:r>
            <a:r>
              <a:rPr lang="en-US" sz="2400" dirty="0">
                <a:solidFill>
                  <a:srgbClr val="C00000"/>
                </a:solidFill>
                <a:latin typeface="+mn-lt"/>
              </a:rPr>
              <a:t>) </a:t>
            </a:r>
            <a:r>
              <a:rPr lang="en-US" sz="2400" i="1" dirty="0">
                <a:solidFill>
                  <a:srgbClr val="C00000"/>
                </a:solidFill>
                <a:latin typeface="+mn-lt"/>
              </a:rPr>
              <a:t>gather </a:t>
            </a:r>
            <a:r>
              <a:rPr lang="en-US" sz="2400" dirty="0">
                <a:solidFill>
                  <a:srgbClr val="C00000"/>
                </a:solidFill>
                <a:latin typeface="+mn-lt"/>
              </a:rPr>
              <a:t>round or near the font or </a:t>
            </a:r>
            <a:r>
              <a:rPr lang="en-US" sz="2400" dirty="0" err="1">
                <a:solidFill>
                  <a:srgbClr val="C00000"/>
                </a:solidFill>
                <a:latin typeface="+mn-lt"/>
              </a:rPr>
              <a:t>baptistry</a:t>
            </a:r>
            <a:r>
              <a:rPr lang="en-US" sz="2400" dirty="0">
                <a:solidFill>
                  <a:srgbClr val="C00000"/>
                </a:solidFill>
                <a:latin typeface="+mn-lt"/>
              </a:rPr>
              <a:t>.</a:t>
            </a:r>
            <a:endParaRPr lang="en-GB" sz="2400" dirty="0">
              <a:solidFill>
                <a:srgbClr val="C00000"/>
              </a:solidFill>
              <a:latin typeface="+mn-lt"/>
            </a:endParaRPr>
          </a:p>
          <a:p>
            <a:r>
              <a:rPr lang="en-US" sz="2400" dirty="0">
                <a:solidFill>
                  <a:srgbClr val="C00000"/>
                </a:solidFill>
                <a:latin typeface="+mn-lt"/>
              </a:rPr>
              <a:t/>
            </a:r>
            <a:br>
              <a:rPr lang="en-US" sz="2400" dirty="0">
                <a:solidFill>
                  <a:srgbClr val="C00000"/>
                </a:solidFill>
                <a:latin typeface="+mn-lt"/>
              </a:rPr>
            </a:br>
            <a:r>
              <a:rPr lang="en-US" sz="2400" dirty="0">
                <a:solidFill>
                  <a:srgbClr val="C00000"/>
                </a:solidFill>
                <a:latin typeface="+mn-lt"/>
              </a:rPr>
              <a:t>The minister stands at the font or </a:t>
            </a:r>
            <a:r>
              <a:rPr lang="en-US" sz="2400" dirty="0" err="1">
                <a:solidFill>
                  <a:srgbClr val="C00000"/>
                </a:solidFill>
                <a:latin typeface="+mn-lt"/>
              </a:rPr>
              <a:t>baptistry</a:t>
            </a:r>
            <a:r>
              <a:rPr lang="en-US" sz="2400" dirty="0">
                <a:solidFill>
                  <a:srgbClr val="C00000"/>
                </a:solidFill>
                <a:latin typeface="+mn-lt"/>
              </a:rPr>
              <a:t> and says:</a:t>
            </a:r>
            <a:endParaRPr lang="en-GB" sz="2400" dirty="0">
              <a:solidFill>
                <a:srgbClr val="C00000"/>
              </a:solidFill>
              <a:latin typeface="+mn-lt"/>
            </a:endParaRPr>
          </a:p>
          <a:p>
            <a:endParaRPr lang="en-US" sz="2400" dirty="0" smtClean="0">
              <a:solidFill>
                <a:srgbClr val="C00000"/>
              </a:solidFill>
              <a:latin typeface="+mn-lt"/>
              <a:cs typeface="Arial" panose="020B0604020202020204" pitchFamily="34" charset="0"/>
            </a:endParaRPr>
          </a:p>
          <a:p>
            <a:r>
              <a:rPr lang="en-US" sz="3600" dirty="0" smtClean="0">
                <a:latin typeface="Arial" panose="020B0604020202020204" pitchFamily="34" charset="0"/>
                <a:cs typeface="Arial" panose="020B0604020202020204" pitchFamily="34" charset="0"/>
              </a:rPr>
              <a:t>Gracious God, we thank you</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your gifts of water and the Holy Spirit,</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your sustaining, cleansing, and life-giving power.</a:t>
            </a:r>
            <a:endParaRPr lang="en-GB" sz="3600" dirty="0" smtClean="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937558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From the beginning</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your grace has been made known </a:t>
            </a:r>
          </a:p>
          <a:p>
            <a:r>
              <a:rPr lang="en-US" sz="3600" dirty="0">
                <a:latin typeface="Arial" panose="020B0604020202020204" pitchFamily="34" charset="0"/>
                <a:cs typeface="Arial" panose="020B0604020202020204" pitchFamily="34" charset="0"/>
              </a:rPr>
              <a:t>through water and the Spirit.</a:t>
            </a: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Your Spirit moved over the waters at creation</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you led your people to freedom </a:t>
            </a:r>
          </a:p>
          <a:p>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through a parted sea. </a:t>
            </a:r>
          </a:p>
          <a:p>
            <a:r>
              <a:rPr lang="en-US" sz="3600" dirty="0" smtClean="0">
                <a:latin typeface="Arial" panose="020B0604020202020204" pitchFamily="34" charset="0"/>
                <a:cs typeface="Arial" panose="020B0604020202020204" pitchFamily="34" charset="0"/>
              </a:rPr>
              <a:t>In the fullness of time you sent Jesus.</a:t>
            </a:r>
            <a:endParaRPr lang="en-GB"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941796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He was baptized in the waters of the Jordan </a:t>
            </a:r>
          </a:p>
          <a:p>
            <a:r>
              <a:rPr lang="en-US" sz="3600" dirty="0">
                <a:latin typeface="Arial" panose="020B0604020202020204" pitchFamily="34" charset="0"/>
                <a:cs typeface="Arial" panose="020B0604020202020204" pitchFamily="34" charset="0"/>
              </a:rPr>
              <a:t>and anointed with the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He passed through the deep waters of death </a:t>
            </a:r>
          </a:p>
          <a:p>
            <a:r>
              <a:rPr lang="en-US" sz="3600" dirty="0">
                <a:latin typeface="Arial" panose="020B0604020202020204" pitchFamily="34" charset="0"/>
                <a:cs typeface="Arial" panose="020B0604020202020204" pitchFamily="34" charset="0"/>
              </a:rPr>
              <a:t>and lives for evermore.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He offers living water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the gift of the Holy Spirit.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679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1085425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Pour out your Holy Spirit</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that </a:t>
            </a:r>
            <a:r>
              <a:rPr lang="en-US" sz="3600" dirty="0">
                <a:latin typeface="Arial" panose="020B0604020202020204" pitchFamily="34" charset="0"/>
                <a:cs typeface="Arial" panose="020B0604020202020204" pitchFamily="34" charset="0"/>
              </a:rPr>
              <a:t>those baptized in this water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may </a:t>
            </a:r>
            <a:r>
              <a:rPr lang="en-US" sz="3600" dirty="0">
                <a:latin typeface="Arial" panose="020B0604020202020204" pitchFamily="34" charset="0"/>
                <a:cs typeface="Arial" panose="020B0604020202020204" pitchFamily="34" charset="0"/>
              </a:rPr>
              <a:t>die to sin,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be raised with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be born to new life in the family of your Church.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ask this through Jesus Christ our Lord.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2028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495906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AFFIRMATION OF FAITH</a:t>
            </a:r>
            <a:endParaRPr lang="en-GB" altLang="en-US" dirty="0" smtClean="0"/>
          </a:p>
        </p:txBody>
      </p:sp>
    </p:spTree>
    <p:extLst>
      <p:ext uri="{BB962C8B-B14F-4D97-AF65-F5344CB8AC3E}">
        <p14:creationId xmlns:p14="http://schemas.microsoft.com/office/powerpoint/2010/main" val="3851137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3600" b="1" dirty="0"/>
              <a:t>THE BAPTISM OF </a:t>
            </a:r>
            <a:r>
              <a:rPr lang="en-US" sz="3600" b="1" dirty="0" smtClean="0"/>
              <a:t>YOUNG CHILDREN </a:t>
            </a:r>
            <a:r>
              <a:rPr lang="en-US" sz="3600" b="1" dirty="0"/>
              <a:t>WITH CONFIRMATION AND RECEPTION INTO </a:t>
            </a:r>
            <a:r>
              <a:rPr lang="en-US" sz="3600" b="1" dirty="0" smtClean="0"/>
              <a:t>MEMBERSHIP</a:t>
            </a:r>
            <a:endParaRPr lang="en-GB" altLang="en-US" sz="36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3970318"/>
          </a:xfrm>
          <a:prstGeom prst="rect">
            <a:avLst/>
          </a:prstGeom>
        </p:spPr>
        <p:txBody>
          <a:bodyPr wrap="square">
            <a:spAutoFit/>
          </a:bodyPr>
          <a:lstStyle/>
          <a:p>
            <a:r>
              <a:rPr lang="en-US" sz="2400" dirty="0">
                <a:solidFill>
                  <a:srgbClr val="C00000"/>
                </a:solidFill>
              </a:rPr>
              <a:t>The people remain standing</a:t>
            </a:r>
            <a:r>
              <a:rPr lang="en-US" sz="2400" dirty="0" smtClean="0">
                <a:solidFill>
                  <a:srgbClr val="C00000"/>
                </a:solidFill>
              </a:rPr>
              <a:t>.</a:t>
            </a:r>
          </a:p>
          <a:p>
            <a:endParaRPr lang="en-GB" sz="2400" dirty="0">
              <a:solidFill>
                <a:srgbClr val="C00000"/>
              </a:solidFill>
            </a:endParaRPr>
          </a:p>
          <a:p>
            <a:r>
              <a:rPr lang="en-US" sz="2400" dirty="0" smtClean="0">
                <a:solidFill>
                  <a:srgbClr val="C00000"/>
                </a:solidFill>
                <a:latin typeface="Arial" panose="020B0604020202020204" pitchFamily="34" charset="0"/>
                <a:cs typeface="Arial" panose="020B0604020202020204" pitchFamily="34" charset="0"/>
              </a:rPr>
              <a:t>The </a:t>
            </a:r>
            <a:r>
              <a:rPr lang="en-US" sz="2400" dirty="0">
                <a:solidFill>
                  <a:srgbClr val="C00000"/>
                </a:solidFill>
                <a:latin typeface="Arial" panose="020B0604020202020204" pitchFamily="34" charset="0"/>
                <a:cs typeface="Arial" panose="020B0604020202020204" pitchFamily="34" charset="0"/>
              </a:rPr>
              <a:t>minister says </a:t>
            </a:r>
            <a:r>
              <a:rPr lang="en-US" sz="2400" dirty="0" smtClean="0">
                <a:solidFill>
                  <a:srgbClr val="C00000"/>
                </a:solidFill>
                <a:latin typeface="Arial" panose="020B0604020202020204" pitchFamily="34" charset="0"/>
                <a:cs typeface="Arial" panose="020B0604020202020204" pitchFamily="34" charset="0"/>
              </a:rPr>
              <a:t>to </a:t>
            </a:r>
            <a:r>
              <a:rPr lang="en-US" sz="2400" dirty="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(and </a:t>
            </a:r>
            <a:r>
              <a:rPr lang="en-US" sz="2400" i="1" dirty="0">
                <a:solidFill>
                  <a:srgbClr val="C00000"/>
                </a:solidFill>
                <a:latin typeface="Arial" panose="020B0604020202020204" pitchFamily="34" charset="0"/>
                <a:cs typeface="Arial" panose="020B0604020202020204" pitchFamily="34" charset="0"/>
              </a:rPr>
              <a:t>godparents</a:t>
            </a:r>
            <a:r>
              <a:rPr lang="en-US" sz="2400" dirty="0">
                <a:solidFill>
                  <a:srgbClr val="C00000"/>
                </a:solidFill>
                <a:latin typeface="Arial" panose="020B0604020202020204" pitchFamily="34" charset="0"/>
                <a:cs typeface="Arial" panose="020B0604020202020204" pitchFamily="34" charset="0"/>
              </a:rPr>
              <a:t>) and to </a:t>
            </a:r>
            <a:r>
              <a:rPr lang="en-US" sz="2400" i="1" dirty="0" smtClean="0">
                <a:solidFill>
                  <a:srgbClr val="C00000"/>
                </a:solidFill>
                <a:latin typeface="Arial" panose="020B0604020202020204" pitchFamily="34" charset="0"/>
                <a:cs typeface="Arial" panose="020B0604020202020204" pitchFamily="34" charset="0"/>
              </a:rPr>
              <a:t>those </a:t>
            </a:r>
            <a:r>
              <a:rPr lang="en-US" sz="2400" dirty="0" smtClean="0">
                <a:solidFill>
                  <a:srgbClr val="C00000"/>
                </a:solidFill>
                <a:latin typeface="Arial" panose="020B0604020202020204" pitchFamily="34" charset="0"/>
                <a:cs typeface="Arial" panose="020B0604020202020204" pitchFamily="34" charset="0"/>
              </a:rPr>
              <a:t>who </a:t>
            </a:r>
            <a:r>
              <a:rPr lang="en-US" sz="2400" i="1" dirty="0">
                <a:solidFill>
                  <a:srgbClr val="C00000"/>
                </a:solidFill>
                <a:latin typeface="Arial" panose="020B0604020202020204" pitchFamily="34" charset="0"/>
                <a:cs typeface="Arial" panose="020B0604020202020204" pitchFamily="34" charset="0"/>
              </a:rPr>
              <a:t>are </a:t>
            </a:r>
            <a:r>
              <a:rPr lang="en-US" sz="2400" dirty="0" smtClean="0">
                <a:solidFill>
                  <a:srgbClr val="C00000"/>
                </a:solidFill>
                <a:latin typeface="Arial" panose="020B0604020202020204" pitchFamily="34" charset="0"/>
                <a:cs typeface="Arial" panose="020B0604020202020204" pitchFamily="34" charset="0"/>
              </a:rPr>
              <a:t>to be confirmed:</a:t>
            </a: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Do you turn away from evil and all that denies God?</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By the grace of God, I do</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8791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677656"/>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turn to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trusting in Jesus Christ as Lord and </a:t>
            </a:r>
            <a:r>
              <a:rPr lang="en-US" sz="3600" dirty="0" err="1">
                <a:latin typeface="Arial" panose="020B0604020202020204" pitchFamily="34" charset="0"/>
                <a:cs typeface="Arial" panose="020B0604020202020204" pitchFamily="34" charset="0"/>
              </a:rPr>
              <a:t>Saviour</a:t>
            </a:r>
            <a:r>
              <a:rPr lang="en-US" sz="3600" dirty="0">
                <a:latin typeface="Arial" panose="020B0604020202020204" pitchFamily="34" charset="0"/>
                <a:cs typeface="Arial" panose="020B0604020202020204" pitchFamily="34" charset="0"/>
              </a:rPr>
              <a:t>, and in the Holy Spirit as Helper and Guide?</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By the grace of God, I do.</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252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3600986"/>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everyone present</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Do you believe and trust in God the Father</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 believe in God, the Father almighty, creator of heaven and earth</a:t>
            </a:r>
            <a:r>
              <a:rPr lang="en-US" sz="3600" b="1"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0504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believe and trust in God the Son?</a:t>
            </a:r>
            <a:endParaRPr lang="en-GB" sz="3600" dirty="0">
              <a:latin typeface="Arial" panose="020B0604020202020204" pitchFamily="34" charset="0"/>
              <a:cs typeface="Arial" panose="020B0604020202020204" pitchFamily="34" charset="0"/>
            </a:endParaRPr>
          </a:p>
          <a:p>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I </a:t>
            </a:r>
            <a:r>
              <a:rPr lang="en-US" sz="3600" b="1" dirty="0">
                <a:latin typeface="Arial" panose="020B0604020202020204" pitchFamily="34" charset="0"/>
                <a:cs typeface="Arial" panose="020B0604020202020204" pitchFamily="34" charset="0"/>
              </a:rPr>
              <a:t>believe in Jesus Christ,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God’s </a:t>
            </a:r>
            <a:r>
              <a:rPr lang="en-US" sz="3600" b="1" dirty="0">
                <a:latin typeface="Arial" panose="020B0604020202020204" pitchFamily="34" charset="0"/>
                <a:cs typeface="Arial" panose="020B0604020202020204" pitchFamily="34" charset="0"/>
              </a:rPr>
              <a:t>only Son, our Lord,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who was conceived by the Holy Spirit,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born </a:t>
            </a:r>
            <a:r>
              <a:rPr lang="en-US" sz="3600" b="1" dirty="0">
                <a:latin typeface="Arial" panose="020B0604020202020204" pitchFamily="34" charset="0"/>
                <a:cs typeface="Arial" panose="020B0604020202020204" pitchFamily="34" charset="0"/>
              </a:rPr>
              <a:t>of the Virgin Mary,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suffered under Pontius Pilate,</a:t>
            </a:r>
            <a:endParaRPr lang="en-GB" sz="3600" dirty="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was </a:t>
            </a:r>
            <a:r>
              <a:rPr lang="en-US" sz="3600" b="1" dirty="0">
                <a:latin typeface="Arial" panose="020B0604020202020204" pitchFamily="34" charset="0"/>
                <a:cs typeface="Arial" panose="020B0604020202020204" pitchFamily="34" charset="0"/>
              </a:rPr>
              <a:t>crucified, died, and was buried;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descended to the dead</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0274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862322"/>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On </a:t>
            </a:r>
            <a:r>
              <a:rPr lang="en-US" sz="3600" b="1" dirty="0">
                <a:latin typeface="Arial" panose="020B0604020202020204" pitchFamily="34" charset="0"/>
                <a:cs typeface="Arial" panose="020B0604020202020204" pitchFamily="34" charset="0"/>
              </a:rPr>
              <a:t>the third day he rose again;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ascended into heaven,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is seated at the right hand of the Father,</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he will come again to judge the living </a:t>
            </a:r>
            <a:r>
              <a:rPr lang="en-US" sz="3600" b="1" dirty="0" smtClean="0">
                <a:latin typeface="Arial" panose="020B0604020202020204" pitchFamily="34" charset="0"/>
                <a:cs typeface="Arial" panose="020B0604020202020204" pitchFamily="34" charset="0"/>
              </a:rPr>
              <a:t>	and </a:t>
            </a:r>
            <a:r>
              <a:rPr lang="en-US" sz="3600" b="1" dirty="0">
                <a:latin typeface="Arial" panose="020B0604020202020204" pitchFamily="34" charset="0"/>
                <a:cs typeface="Arial" panose="020B0604020202020204" pitchFamily="34" charset="0"/>
              </a:rPr>
              <a:t>the dead</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787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believe and trust in God the Holy Spirit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 believe in the Holy Spirit,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holy catholic Church,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communion of saints,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forgiveness of sins,</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resurrection of the body,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the life everlasting.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6866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BAPTISM</a:t>
            </a:r>
            <a:endParaRPr lang="en-GB" altLang="en-US" dirty="0" smtClean="0"/>
          </a:p>
        </p:txBody>
      </p:sp>
    </p:spTree>
    <p:extLst>
      <p:ext uri="{BB962C8B-B14F-4D97-AF65-F5344CB8AC3E}">
        <p14:creationId xmlns:p14="http://schemas.microsoft.com/office/powerpoint/2010/main" val="374255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123658"/>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the </a:t>
            </a:r>
            <a:r>
              <a:rPr lang="en-US" sz="2400" i="1" dirty="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of each child: </a:t>
            </a:r>
            <a:endParaRPr lang="en-US" sz="2400" dirty="0" smtClean="0">
              <a:solidFill>
                <a:srgbClr val="C00000"/>
              </a:solidFill>
              <a:latin typeface="Arial" panose="020B0604020202020204" pitchFamily="34" charset="0"/>
              <a:cs typeface="Arial" panose="020B0604020202020204" pitchFamily="34" charset="0"/>
            </a:endParaRPr>
          </a:p>
          <a:p>
            <a:pPr lvl="0"/>
            <a:endParaRPr lang="en-US" sz="2400" dirty="0" smtClean="0">
              <a:solidFill>
                <a:srgbClr val="C00000"/>
              </a:solidFill>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What </a:t>
            </a:r>
            <a:r>
              <a:rPr lang="en-US" sz="3600" dirty="0">
                <a:latin typeface="Arial" panose="020B0604020202020204" pitchFamily="34" charset="0"/>
                <a:cs typeface="Arial" panose="020B0604020202020204" pitchFamily="34" charset="0"/>
              </a:rPr>
              <a:t>name have you given this child?</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parents respond </a:t>
            </a:r>
            <a:r>
              <a:rPr lang="en-US" sz="2400" dirty="0">
                <a:solidFill>
                  <a:srgbClr val="C00000"/>
                </a:solidFill>
                <a:latin typeface="Arial" panose="020B0604020202020204" pitchFamily="34" charset="0"/>
                <a:cs typeface="Arial" panose="020B0604020202020204" pitchFamily="34" charset="0"/>
              </a:rPr>
              <a:t>with the Christian name(s) of the child.</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3379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4708981"/>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may say to those to be baptized</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Jesus Christ came into the world;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lived and showed God’s love;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suffered death on the Cross;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triumphed over death,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rising to newness of life;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he prays at God’s right hand</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748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3416320"/>
          </a:xfrm>
          <a:prstGeom prst="rect">
            <a:avLst/>
          </a:prstGeom>
        </p:spPr>
        <p:txBody>
          <a:bodyPr wrap="square">
            <a:spAutoFit/>
          </a:bodyPr>
          <a:lstStyle/>
          <a:p>
            <a:pPr lvl="0"/>
            <a:r>
              <a:rPr lang="en-US" sz="3600" dirty="0" smtClean="0">
                <a:latin typeface="Arial" panose="020B0604020202020204" pitchFamily="34" charset="0"/>
                <a:cs typeface="Arial" panose="020B0604020202020204" pitchFamily="34" charset="0"/>
              </a:rPr>
              <a:t>	all </a:t>
            </a:r>
            <a:r>
              <a:rPr lang="en-US" sz="3600" dirty="0">
                <a:latin typeface="Arial" panose="020B0604020202020204" pitchFamily="34" charset="0"/>
                <a:cs typeface="Arial" panose="020B0604020202020204" pitchFamily="34" charset="0"/>
              </a:rPr>
              <a:t>this for you,</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before </a:t>
            </a:r>
            <a:r>
              <a:rPr lang="en-US" sz="3600" dirty="0">
                <a:latin typeface="Arial" panose="020B0604020202020204" pitchFamily="34" charset="0"/>
                <a:cs typeface="Arial" panose="020B0604020202020204" pitchFamily="34" charset="0"/>
              </a:rPr>
              <a:t>you could know anything of 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In your Baptism,</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 word of Scripture is fulfilled: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love, because God first loved us.’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1427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
          <p:cNvSpPr txBox="1">
            <a:spLocks noChangeArrowheads="1"/>
          </p:cNvSpPr>
          <p:nvPr/>
        </p:nvSpPr>
        <p:spPr bwMode="auto">
          <a:xfrm>
            <a:off x="2243138" y="2246313"/>
            <a:ext cx="7451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3873175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8" y="558914"/>
            <a:ext cx="10117018" cy="5447645"/>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a:t>
            </a:r>
            <a:r>
              <a:rPr lang="en-US" sz="2400" dirty="0" smtClean="0">
                <a:solidFill>
                  <a:srgbClr val="C00000"/>
                </a:solidFill>
                <a:latin typeface="Arial" panose="020B0604020202020204" pitchFamily="34" charset="0"/>
                <a:cs typeface="Arial" panose="020B0604020202020204" pitchFamily="34" charset="0"/>
              </a:rPr>
              <a:t>minister, taking each child into his/her arms, pours </a:t>
            </a:r>
            <a:r>
              <a:rPr lang="en-US" sz="2400" dirty="0">
                <a:solidFill>
                  <a:srgbClr val="C00000"/>
                </a:solidFill>
                <a:latin typeface="Arial" panose="020B0604020202020204" pitchFamily="34" charset="0"/>
                <a:cs typeface="Arial" panose="020B0604020202020204" pitchFamily="34" charset="0"/>
              </a:rPr>
              <a:t>water generously and visibly three times on the </a:t>
            </a:r>
            <a:r>
              <a:rPr lang="en-US" sz="2400" dirty="0" smtClean="0">
                <a:solidFill>
                  <a:srgbClr val="C00000"/>
                </a:solidFill>
                <a:latin typeface="Arial" panose="020B0604020202020204" pitchFamily="34" charset="0"/>
                <a:cs typeface="Arial" panose="020B0604020202020204" pitchFamily="34" charset="0"/>
              </a:rPr>
              <a:t>child’s head, </a:t>
            </a:r>
            <a:r>
              <a:rPr lang="en-US" sz="2400" dirty="0">
                <a:solidFill>
                  <a:srgbClr val="C00000"/>
                </a:solidFill>
                <a:latin typeface="Arial" panose="020B0604020202020204" pitchFamily="34" charset="0"/>
                <a:cs typeface="Arial" panose="020B0604020202020204" pitchFamily="34" charset="0"/>
              </a:rPr>
              <a:t>or dips </a:t>
            </a:r>
            <a:r>
              <a:rPr lang="en-US" sz="2400" dirty="0" smtClean="0">
                <a:solidFill>
                  <a:srgbClr val="C00000"/>
                </a:solidFill>
                <a:latin typeface="Arial" panose="020B0604020202020204" pitchFamily="34" charset="0"/>
                <a:cs typeface="Arial" panose="020B0604020202020204" pitchFamily="34" charset="0"/>
              </a:rPr>
              <a:t>the child </a:t>
            </a:r>
            <a:r>
              <a:rPr lang="en-US" sz="2400" dirty="0">
                <a:solidFill>
                  <a:srgbClr val="C00000"/>
                </a:solidFill>
                <a:latin typeface="Arial" panose="020B0604020202020204" pitchFamily="34" charset="0"/>
                <a:cs typeface="Arial" panose="020B0604020202020204" pitchFamily="34" charset="0"/>
              </a:rPr>
              <a:t>in water three times, once at the mention of each Person of the Holy Trinity, saying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I baptize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the Father,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of the Son,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of the Holy Spirit. </a:t>
            </a:r>
            <a:r>
              <a:rPr lang="en-US" sz="3600" b="1" dirty="0">
                <a:latin typeface="Arial" panose="020B0604020202020204" pitchFamily="34" charset="0"/>
                <a:cs typeface="Arial" panose="020B0604020202020204" pitchFamily="34" charset="0"/>
              </a:rPr>
              <a:t>Amen</a:t>
            </a:r>
            <a:r>
              <a:rPr lang="en-US" sz="3600" b="1"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By Baptism, God has received you into the </a:t>
            </a:r>
            <a:r>
              <a:rPr lang="en-US" sz="3600" dirty="0" smtClean="0">
                <a:latin typeface="Arial" panose="020B0604020202020204" pitchFamily="34" charset="0"/>
                <a:cs typeface="Arial" panose="020B0604020202020204" pitchFamily="34" charset="0"/>
              </a:rPr>
              <a:t>Church</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5649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231654"/>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makes the sign of the cross on the forehead of each newly-baptized </a:t>
            </a:r>
            <a:r>
              <a:rPr lang="en-US" sz="2400" dirty="0" smtClean="0">
                <a:solidFill>
                  <a:srgbClr val="C00000"/>
                </a:solidFill>
                <a:latin typeface="Arial" panose="020B0604020202020204" pitchFamily="34" charset="0"/>
                <a:cs typeface="Arial" panose="020B0604020202020204" pitchFamily="34" charset="0"/>
              </a:rPr>
              <a:t>child, </a:t>
            </a:r>
            <a:r>
              <a:rPr lang="en-US" sz="2400" dirty="0">
                <a:solidFill>
                  <a:srgbClr val="C00000"/>
                </a:solidFill>
                <a:latin typeface="Arial" panose="020B0604020202020204" pitchFamily="34" charset="0"/>
                <a:cs typeface="Arial" panose="020B0604020202020204" pitchFamily="34" charset="0"/>
              </a:rPr>
              <a:t>saying</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I sign you with the cross, the sign of Christ</a:t>
            </a:r>
            <a:r>
              <a:rPr lang="en-US" sz="3600" dirty="0" smtClean="0">
                <a:latin typeface="Arial" panose="020B0604020202020204" pitchFamily="34" charset="0"/>
                <a:cs typeface="Arial" panose="020B0604020202020204" pitchFamily="34" charset="0"/>
              </a:rPr>
              <a:t>.</a:t>
            </a:r>
          </a:p>
          <a:p>
            <a:pPr lvl="0"/>
            <a:endParaRPr lang="en-US" sz="2400" dirty="0" smtClean="0">
              <a:solidFill>
                <a:srgbClr val="C00000"/>
              </a:solidFill>
            </a:endParaRPr>
          </a:p>
          <a:p>
            <a:pPr lvl="0"/>
            <a:r>
              <a:rPr lang="en-US" sz="2400" dirty="0" smtClean="0">
                <a:solidFill>
                  <a:srgbClr val="C00000"/>
                </a:solidFill>
                <a:latin typeface="Arial" panose="020B0604020202020204" pitchFamily="34" charset="0"/>
                <a:cs typeface="Arial" panose="020B0604020202020204" pitchFamily="34" charset="0"/>
              </a:rPr>
              <a:t>The </a:t>
            </a:r>
            <a:r>
              <a:rPr lang="en-US" sz="2400" dirty="0">
                <a:solidFill>
                  <a:srgbClr val="C00000"/>
                </a:solidFill>
                <a:latin typeface="Arial" panose="020B0604020202020204" pitchFamily="34" charset="0"/>
                <a:cs typeface="Arial" panose="020B0604020202020204" pitchFamily="34" charset="0"/>
              </a:rPr>
              <a:t>people sit</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 lighted candle may be given to </a:t>
            </a:r>
            <a:r>
              <a:rPr lang="en-US" sz="2400" dirty="0" smtClean="0">
                <a:solidFill>
                  <a:srgbClr val="C00000"/>
                </a:solidFill>
                <a:latin typeface="Arial" panose="020B0604020202020204" pitchFamily="34" charset="0"/>
                <a:cs typeface="Arial" panose="020B0604020202020204" pitchFamily="34" charset="0"/>
              </a:rPr>
              <a:t>the </a:t>
            </a:r>
            <a:r>
              <a:rPr lang="en-US" sz="2400" i="1" dirty="0" smtClean="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or </a:t>
            </a:r>
            <a:r>
              <a:rPr lang="en-US" sz="2400" i="1" dirty="0" smtClean="0">
                <a:solidFill>
                  <a:srgbClr val="C00000"/>
                </a:solidFill>
                <a:latin typeface="Arial" panose="020B0604020202020204" pitchFamily="34" charset="0"/>
                <a:cs typeface="Arial" panose="020B0604020202020204" pitchFamily="34" charset="0"/>
              </a:rPr>
              <a:t>godparents </a:t>
            </a:r>
            <a:r>
              <a:rPr lang="en-US" sz="2400" dirty="0" smtClean="0">
                <a:solidFill>
                  <a:srgbClr val="C00000"/>
                </a:solidFill>
                <a:latin typeface="Arial" panose="020B0604020202020204" pitchFamily="34" charset="0"/>
                <a:cs typeface="Arial" panose="020B0604020202020204" pitchFamily="34" charset="0"/>
              </a:rPr>
              <a:t>of each child.</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5847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816977"/>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or a representative of the local church, says to the </a:t>
            </a:r>
            <a:r>
              <a:rPr lang="en-US" sz="2400" i="1" dirty="0" smtClean="0">
                <a:solidFill>
                  <a:srgbClr val="C00000"/>
                </a:solidFill>
                <a:latin typeface="Arial" panose="020B0604020202020204" pitchFamily="34" charset="0"/>
                <a:cs typeface="Arial" panose="020B0604020202020204" pitchFamily="34" charset="0"/>
              </a:rPr>
              <a:t>children</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i="1" dirty="0" smtClean="0">
                <a:latin typeface="Arial" panose="020B0604020202020204" pitchFamily="34" charset="0"/>
                <a:cs typeface="Arial" panose="020B0604020202020204" pitchFamily="34" charset="0"/>
              </a:rPr>
              <a:t>N and N(N),</a:t>
            </a:r>
          </a:p>
          <a:p>
            <a:r>
              <a:rPr lang="en-US" sz="3600" dirty="0">
                <a:latin typeface="Arial" panose="020B0604020202020204" pitchFamily="34" charset="0"/>
                <a:cs typeface="Arial" panose="020B0604020202020204" pitchFamily="34" charset="0"/>
              </a:rPr>
              <a:t>r</a:t>
            </a:r>
            <a:r>
              <a:rPr lang="en-US" sz="3600" dirty="0" smtClean="0">
                <a:latin typeface="Arial" panose="020B0604020202020204" pitchFamily="34" charset="0"/>
                <a:cs typeface="Arial" panose="020B0604020202020204" pitchFamily="34" charset="0"/>
              </a:rPr>
              <a:t>eceive </a:t>
            </a:r>
            <a:r>
              <a:rPr lang="en-US" sz="3600" dirty="0">
                <a:latin typeface="Arial" panose="020B0604020202020204" pitchFamily="34" charset="0"/>
                <a:cs typeface="Arial" panose="020B0604020202020204" pitchFamily="34" charset="0"/>
              </a:rPr>
              <a:t>this light,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belong to Christ,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Light of the world.</a:t>
            </a:r>
            <a:endParaRPr lang="en-GB" sz="3600" dirty="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Christ </a:t>
            </a:r>
            <a:r>
              <a:rPr lang="en-US" sz="3600" dirty="0">
                <a:latin typeface="Arial" panose="020B0604020202020204" pitchFamily="34" charset="0"/>
                <a:cs typeface="Arial" panose="020B0604020202020204" pitchFamily="34" charset="0"/>
              </a:rPr>
              <a:t>is your Light and your Way</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May you grow and live in the faith of Christ.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8040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339650"/>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newly-baptized </a:t>
            </a:r>
            <a:r>
              <a:rPr lang="en-US" sz="2400" i="1" dirty="0" smtClean="0">
                <a:solidFill>
                  <a:srgbClr val="C00000"/>
                </a:solidFill>
                <a:latin typeface="Arial" panose="020B0604020202020204" pitchFamily="34" charset="0"/>
                <a:cs typeface="Arial" panose="020B0604020202020204" pitchFamily="34" charset="0"/>
              </a:rPr>
              <a:t>children are </a:t>
            </a:r>
            <a:r>
              <a:rPr lang="en-US" sz="2400" dirty="0">
                <a:solidFill>
                  <a:srgbClr val="C00000"/>
                </a:solidFill>
                <a:latin typeface="Arial" panose="020B0604020202020204" pitchFamily="34" charset="0"/>
                <a:cs typeface="Arial" panose="020B0604020202020204" pitchFamily="34" charset="0"/>
              </a:rPr>
              <a:t>shown to the people. </a:t>
            </a:r>
            <a:endParaRPr lang="en-US" sz="2400" dirty="0" smtClean="0">
              <a:solidFill>
                <a:srgbClr val="C00000"/>
              </a:solidFill>
              <a:latin typeface="Arial" panose="020B0604020202020204" pitchFamily="34" charset="0"/>
              <a:cs typeface="Arial" panose="020B0604020202020204" pitchFamily="34" charset="0"/>
            </a:endParaRPr>
          </a:p>
          <a:p>
            <a:pPr lvl="0"/>
            <a:endParaRPr lang="en-US" sz="2400" dirty="0">
              <a:solidFill>
                <a:srgbClr val="C00000"/>
              </a:solidFill>
              <a:latin typeface="Arial" panose="020B0604020202020204" pitchFamily="34" charset="0"/>
              <a:cs typeface="Arial" panose="020B0604020202020204" pitchFamily="34" charset="0"/>
            </a:endParaRPr>
          </a:p>
          <a:p>
            <a:pPr lvl="0"/>
            <a:r>
              <a:rPr lang="en-US" sz="2400" dirty="0" smtClean="0">
                <a:solidFill>
                  <a:srgbClr val="C00000"/>
                </a:solidFill>
                <a:latin typeface="Arial" panose="020B0604020202020204" pitchFamily="34" charset="0"/>
                <a:cs typeface="Arial" panose="020B0604020202020204" pitchFamily="34" charset="0"/>
              </a:rPr>
              <a:t>All </a:t>
            </a:r>
            <a:r>
              <a:rPr lang="en-US" sz="2400" dirty="0">
                <a:solidFill>
                  <a:srgbClr val="C00000"/>
                </a:solidFill>
                <a:latin typeface="Arial" panose="020B0604020202020204" pitchFamily="34" charset="0"/>
                <a:cs typeface="Arial" panose="020B0604020202020204" pitchFamily="34" charset="0"/>
              </a:rPr>
              <a:t>say or sing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bless you and keep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make his face to shine on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be gracious to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look on you with kindness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give you peace.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695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BAPTISMAL PROMISES</a:t>
            </a:r>
            <a:endParaRPr lang="en-GB" altLang="en-US" dirty="0" smtClean="0"/>
          </a:p>
        </p:txBody>
      </p:sp>
    </p:spTree>
    <p:extLst>
      <p:ext uri="{BB962C8B-B14F-4D97-AF65-F5344CB8AC3E}">
        <p14:creationId xmlns:p14="http://schemas.microsoft.com/office/powerpoint/2010/main" val="5115109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231654"/>
          </a:xfrm>
          <a:prstGeom prst="rect">
            <a:avLst/>
          </a:prstGeom>
        </p:spPr>
        <p:txBody>
          <a:bodyPr wrap="square">
            <a:spAutoFit/>
          </a:bodyPr>
          <a:lstStyle/>
          <a:p>
            <a:r>
              <a:rPr lang="en-US" sz="2400" dirty="0" smtClean="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(and </a:t>
            </a:r>
            <a:r>
              <a:rPr lang="en-US" sz="2400" i="1" dirty="0">
                <a:solidFill>
                  <a:srgbClr val="C00000"/>
                </a:solidFill>
                <a:latin typeface="Arial" panose="020B0604020202020204" pitchFamily="34" charset="0"/>
                <a:cs typeface="Arial" panose="020B0604020202020204" pitchFamily="34" charset="0"/>
              </a:rPr>
              <a:t>godparents</a:t>
            </a:r>
            <a:r>
              <a:rPr lang="en-US" sz="2400" dirty="0">
                <a:solidFill>
                  <a:srgbClr val="C00000"/>
                </a:solidFill>
                <a:latin typeface="Arial" panose="020B0604020202020204" pitchFamily="34" charset="0"/>
                <a:cs typeface="Arial" panose="020B0604020202020204" pitchFamily="34" charset="0"/>
              </a:rPr>
              <a:t>) </a:t>
            </a:r>
            <a:r>
              <a:rPr lang="en-US" sz="2400" i="1" dirty="0" smtClean="0">
                <a:solidFill>
                  <a:srgbClr val="C00000"/>
                </a:solidFill>
                <a:latin typeface="Arial" panose="020B0604020202020204" pitchFamily="34" charset="0"/>
                <a:cs typeface="Arial" panose="020B0604020202020204" pitchFamily="34" charset="0"/>
              </a:rPr>
              <a:t>stand</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minister says to the </a:t>
            </a:r>
            <a:r>
              <a:rPr lang="en-US" sz="2400" i="1" dirty="0">
                <a:solidFill>
                  <a:srgbClr val="C00000"/>
                </a:solidFill>
                <a:latin typeface="Arial" panose="020B0604020202020204" pitchFamily="34" charset="0"/>
                <a:cs typeface="Arial" panose="020B0604020202020204" pitchFamily="34" charset="0"/>
              </a:rPr>
              <a:t>parents</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A and B (A), </a:t>
            </a:r>
            <a:r>
              <a:rPr lang="en-US" sz="3600" dirty="0">
                <a:latin typeface="Arial" panose="020B0604020202020204" pitchFamily="34" charset="0"/>
                <a:cs typeface="Arial" panose="020B0604020202020204" pitchFamily="34" charset="0"/>
              </a:rPr>
              <a:t>I ask you now to respond to God’s love and grace to your </a:t>
            </a:r>
            <a:r>
              <a:rPr lang="en-US" sz="3600" i="1" dirty="0">
                <a:latin typeface="Arial" panose="020B0604020202020204" pitchFamily="34" charset="0"/>
                <a:cs typeface="Arial" panose="020B0604020202020204" pitchFamily="34" charset="0"/>
              </a:rPr>
              <a:t>children </a:t>
            </a:r>
            <a:r>
              <a:rPr lang="en-US" sz="3600" dirty="0">
                <a:latin typeface="Arial" panose="020B0604020202020204" pitchFamily="34" charset="0"/>
                <a:cs typeface="Arial" panose="020B0604020202020204" pitchFamily="34" charset="0"/>
              </a:rPr>
              <a:t>by making these promises</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7489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2862322"/>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love </a:t>
            </a:r>
            <a:r>
              <a:rPr lang="en-US" sz="3600" i="1" dirty="0">
                <a:latin typeface="Arial" panose="020B0604020202020204" pitchFamily="34" charset="0"/>
                <a:cs typeface="Arial" panose="020B0604020202020204" pitchFamily="34" charset="0"/>
              </a:rPr>
              <a:t>these </a:t>
            </a:r>
            <a:r>
              <a:rPr lang="en-US" sz="3600" dirty="0">
                <a:latin typeface="Arial" panose="020B0604020202020204" pitchFamily="34" charset="0"/>
                <a:cs typeface="Arial" panose="020B0604020202020204" pitchFamily="34" charset="0"/>
              </a:rPr>
              <a:t>your </a:t>
            </a:r>
            <a:r>
              <a:rPr lang="en-US" sz="3600" i="1" dirty="0">
                <a:latin typeface="Arial" panose="020B0604020202020204" pitchFamily="34" charset="0"/>
                <a:cs typeface="Arial" panose="020B0604020202020204" pitchFamily="34" charset="0"/>
              </a:rPr>
              <a:t>children</a:t>
            </a:r>
            <a:r>
              <a:rPr lang="en-US" sz="3600" dirty="0">
                <a:latin typeface="Arial" panose="020B0604020202020204" pitchFamily="34" charset="0"/>
                <a:cs typeface="Arial" panose="020B0604020202020204" pitchFamily="34" charset="0"/>
              </a:rPr>
              <a:t>, committing </a:t>
            </a:r>
            <a:r>
              <a:rPr lang="en-US" sz="3600" i="1" dirty="0">
                <a:latin typeface="Arial" panose="020B0604020202020204" pitchFamily="34" charset="0"/>
                <a:cs typeface="Arial" panose="020B0604020202020204" pitchFamily="34" charset="0"/>
              </a:rPr>
              <a:t>yourselves </a:t>
            </a:r>
            <a:r>
              <a:rPr lang="en-US" sz="3600" dirty="0">
                <a:latin typeface="Arial" panose="020B0604020202020204" pitchFamily="34" charset="0"/>
                <a:cs typeface="Arial" panose="020B0604020202020204" pitchFamily="34" charset="0"/>
              </a:rPr>
              <a:t>to care for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in body, mind and spirit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36817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816977"/>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Will you, therefore,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ensure that </a:t>
            </a:r>
            <a:r>
              <a:rPr lang="en-US" sz="3600" i="1" dirty="0">
                <a:latin typeface="Arial" panose="020B0604020202020204" pitchFamily="34" charset="0"/>
                <a:cs typeface="Arial" panose="020B0604020202020204" pitchFamily="34" charset="0"/>
              </a:rPr>
              <a:t>they are </a:t>
            </a:r>
            <a:r>
              <a:rPr lang="en-US" sz="3600" dirty="0">
                <a:latin typeface="Arial" panose="020B0604020202020204" pitchFamily="34" charset="0"/>
                <a:cs typeface="Arial" panose="020B0604020202020204" pitchFamily="34" charset="0"/>
              </a:rPr>
              <a:t>nurtured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faith and life of the Christian community</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a:t>
            </a:r>
            <a:r>
              <a:rPr lang="en-US" sz="3600" dirty="0">
                <a:latin typeface="Arial" panose="020B0604020202020204" pitchFamily="34" charset="0"/>
                <a:cs typeface="Arial" panose="020B0604020202020204" pitchFamily="34" charset="0"/>
              </a:rPr>
              <a:t> 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set before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a Christian example, that through your prayers, words and deeds,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learn the way of Christ?</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2360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416320"/>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If there </a:t>
            </a:r>
            <a:r>
              <a:rPr lang="en-US" sz="2400" i="1" dirty="0">
                <a:solidFill>
                  <a:srgbClr val="C00000"/>
                </a:solidFill>
                <a:latin typeface="Arial" panose="020B0604020202020204" pitchFamily="34" charset="0"/>
                <a:cs typeface="Arial" panose="020B0604020202020204" pitchFamily="34" charset="0"/>
              </a:rPr>
              <a:t>are godparents</a:t>
            </a:r>
            <a:r>
              <a:rPr lang="en-US" sz="2400" dirty="0">
                <a:solidFill>
                  <a:srgbClr val="C00000"/>
                </a:solidFill>
                <a:latin typeface="Arial" panose="020B0604020202020204" pitchFamily="34" charset="0"/>
                <a:cs typeface="Arial" panose="020B0604020202020204" pitchFamily="34" charset="0"/>
              </a:rPr>
              <a:t>, the minister says to </a:t>
            </a:r>
            <a:r>
              <a:rPr lang="en-US" sz="2400" i="1" dirty="0">
                <a:solidFill>
                  <a:srgbClr val="C00000"/>
                </a:solidFill>
                <a:latin typeface="Arial" panose="020B0604020202020204" pitchFamily="34" charset="0"/>
                <a:cs typeface="Arial" panose="020B0604020202020204" pitchFamily="34" charset="0"/>
              </a:rPr>
              <a:t>them</a:t>
            </a:r>
            <a:r>
              <a:rPr lang="en-US" sz="2400" dirty="0" smtClean="0">
                <a:solidFill>
                  <a:srgbClr val="C00000"/>
                </a:solidFill>
                <a:latin typeface="Arial" panose="020B0604020202020204" pitchFamily="34" charset="0"/>
                <a:cs typeface="Arial" panose="020B0604020202020204" pitchFamily="34" charset="0"/>
              </a:rPr>
              <a:t>:</a:t>
            </a:r>
          </a:p>
          <a:p>
            <a:pPr lvl="0"/>
            <a:r>
              <a:rPr lang="en-US" sz="2400" dirty="0" smtClean="0">
                <a:solidFill>
                  <a:srgbClr val="C00000"/>
                </a:solidFill>
                <a:latin typeface="Arial" panose="020B0604020202020204" pitchFamily="34" charset="0"/>
                <a:cs typeface="Arial" panose="020B0604020202020204" pitchFamily="34" charset="0"/>
              </a:rPr>
              <a:t> </a:t>
            </a:r>
          </a:p>
          <a:p>
            <a:pPr lvl="0"/>
            <a:r>
              <a:rPr lang="en-US" sz="3600" i="1" dirty="0" smtClean="0">
                <a:latin typeface="Arial" panose="020B0604020202020204" pitchFamily="34" charset="0"/>
                <a:cs typeface="Arial" panose="020B0604020202020204" pitchFamily="34" charset="0"/>
              </a:rPr>
              <a:t>C </a:t>
            </a:r>
            <a:r>
              <a:rPr lang="en-US" sz="3600" i="1" dirty="0">
                <a:latin typeface="Arial" panose="020B0604020202020204" pitchFamily="34" charset="0"/>
                <a:cs typeface="Arial" panose="020B0604020202020204" pitchFamily="34" charset="0"/>
              </a:rPr>
              <a:t>and D (C),</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help </a:t>
            </a:r>
            <a:r>
              <a:rPr lang="en-US" sz="3600" i="1" dirty="0">
                <a:latin typeface="Arial" panose="020B0604020202020204" pitchFamily="34" charset="0"/>
                <a:cs typeface="Arial" panose="020B0604020202020204" pitchFamily="34" charset="0"/>
              </a:rPr>
              <a:t>these parents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 nurture </a:t>
            </a:r>
            <a:r>
              <a:rPr lang="en-US" sz="3600" i="1" dirty="0">
                <a:latin typeface="Arial" panose="020B0604020202020204" pitchFamily="34" charset="0"/>
                <a:cs typeface="Arial" panose="020B0604020202020204" pitchFamily="34" charset="0"/>
              </a:rPr>
              <a:t>their children </a:t>
            </a:r>
            <a:r>
              <a:rPr lang="en-US" sz="3600" dirty="0">
                <a:latin typeface="Arial" panose="020B0604020202020204" pitchFamily="34" charset="0"/>
                <a:cs typeface="Arial" panose="020B0604020202020204" pitchFamily="34" charset="0"/>
              </a:rPr>
              <a:t>in the Christian faith</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6481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6124754"/>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All stand. The minister says to the people</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0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Members of the body of Christ, we rejoice that </a:t>
            </a:r>
            <a:r>
              <a:rPr lang="en-US" sz="3600" i="1" dirty="0" smtClean="0">
                <a:latin typeface="Arial" panose="020B0604020202020204" pitchFamily="34" charset="0"/>
                <a:cs typeface="Arial" panose="020B0604020202020204" pitchFamily="34" charset="0"/>
              </a:rPr>
              <a:t>these, our sisters and brothers </a:t>
            </a:r>
            <a:r>
              <a:rPr lang="en-US" sz="3600" i="1" dirty="0">
                <a:latin typeface="Arial" panose="020B0604020202020204" pitchFamily="34" charset="0"/>
                <a:cs typeface="Arial" panose="020B0604020202020204" pitchFamily="34" charset="0"/>
              </a:rPr>
              <a:t>have </a:t>
            </a:r>
            <a:r>
              <a:rPr lang="en-US" sz="3600" dirty="0">
                <a:latin typeface="Arial" panose="020B0604020202020204" pitchFamily="34" charset="0"/>
                <a:cs typeface="Arial" panose="020B0604020202020204" pitchFamily="34" charset="0"/>
              </a:rPr>
              <a:t>been baptized</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so maintain the Church’s life of worship and service that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grow in grace and in the knowledge and love of God and of his Son Jesus Christ our Lord</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God’s help we 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913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DECLARATION</a:t>
            </a:r>
            <a:endParaRPr lang="en-GB" altLang="en-US" dirty="0"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CONFIRMATION</a:t>
            </a:r>
            <a:endParaRPr lang="en-GB" altLang="en-US" dirty="0" smtClean="0"/>
          </a:p>
        </p:txBody>
      </p:sp>
    </p:spTree>
    <p:extLst>
      <p:ext uri="{BB962C8B-B14F-4D97-AF65-F5344CB8AC3E}">
        <p14:creationId xmlns:p14="http://schemas.microsoft.com/office/powerpoint/2010/main" val="2356500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DECLARATION</a:t>
            </a:r>
            <a:endParaRPr lang="en-GB" altLang="en-US" dirty="0" smtClean="0"/>
          </a:p>
        </p:txBody>
      </p:sp>
    </p:spTree>
    <p:extLst>
      <p:ext uri="{BB962C8B-B14F-4D97-AF65-F5344CB8AC3E}">
        <p14:creationId xmlns:p14="http://schemas.microsoft.com/office/powerpoint/2010/main" val="6034415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people sit</a:t>
            </a:r>
            <a:r>
              <a:rPr lang="en-US" sz="2400" dirty="0" smtClean="0">
                <a:solidFill>
                  <a:srgbClr val="C00000"/>
                </a:solidFill>
                <a:latin typeface="+mn-lt"/>
              </a:rPr>
              <a:t>.</a:t>
            </a:r>
          </a:p>
          <a:p>
            <a:pPr lvl="0"/>
            <a:endParaRPr lang="en-GB" sz="2400" dirty="0">
              <a:solidFill>
                <a:srgbClr val="C00000"/>
              </a:solidFill>
              <a:latin typeface="+mn-lt"/>
            </a:endParaRPr>
          </a:p>
          <a:p>
            <a:r>
              <a:rPr lang="en-US" sz="2400" dirty="0">
                <a:solidFill>
                  <a:srgbClr val="C00000"/>
                </a:solidFill>
                <a:latin typeface="+mn-lt"/>
              </a:rPr>
              <a:t>The minister says:</a:t>
            </a:r>
            <a:endParaRPr lang="en-GB" sz="2400" dirty="0">
              <a:solidFill>
                <a:srgbClr val="C00000"/>
              </a:solidFill>
              <a:latin typeface="+mn-lt"/>
            </a:endParaRPr>
          </a:p>
          <a:p>
            <a:endParaRPr lang="en-US" sz="2400" dirty="0" smtClean="0">
              <a:solidFill>
                <a:srgbClr val="C00000"/>
              </a:solidFill>
              <a:latin typeface="+mn-lt"/>
            </a:endParaRPr>
          </a:p>
          <a:p>
            <a:r>
              <a:rPr lang="en-US" sz="3600" dirty="0" smtClean="0">
                <a:latin typeface="+mn-lt"/>
              </a:rPr>
              <a:t>Sisters </a:t>
            </a:r>
            <a:r>
              <a:rPr lang="en-US" sz="3600" dirty="0">
                <a:latin typeface="+mn-lt"/>
              </a:rPr>
              <a:t>and brothers, by grace,</a:t>
            </a:r>
            <a:endParaRPr lang="en-GB" sz="3600" dirty="0">
              <a:latin typeface="+mn-lt"/>
            </a:endParaRPr>
          </a:p>
          <a:p>
            <a:r>
              <a:rPr lang="en-US" sz="3600" dirty="0">
                <a:latin typeface="+mn-lt"/>
              </a:rPr>
              <a:t>through the sign and seal of Baptism, </a:t>
            </a:r>
            <a:endParaRPr lang="en-US" sz="3600" dirty="0" smtClean="0">
              <a:latin typeface="+mn-lt"/>
            </a:endParaRPr>
          </a:p>
          <a:p>
            <a:r>
              <a:rPr lang="en-US" sz="3600" dirty="0" smtClean="0">
                <a:latin typeface="+mn-lt"/>
              </a:rPr>
              <a:t>and </a:t>
            </a:r>
            <a:r>
              <a:rPr lang="en-US" sz="3600" dirty="0">
                <a:latin typeface="+mn-lt"/>
              </a:rPr>
              <a:t>in the power of the Holy Spirit, </a:t>
            </a:r>
            <a:endParaRPr lang="en-US" sz="3600" dirty="0" smtClean="0">
              <a:latin typeface="+mn-lt"/>
            </a:endParaRPr>
          </a:p>
          <a:p>
            <a:r>
              <a:rPr lang="en-US" sz="3600" dirty="0" smtClean="0">
                <a:latin typeface="+mn-lt"/>
              </a:rPr>
              <a:t>we </a:t>
            </a:r>
            <a:r>
              <a:rPr lang="en-US" sz="3600" dirty="0">
                <a:latin typeface="+mn-lt"/>
              </a:rPr>
              <a:t>become God’s people, the Church</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32731432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In </a:t>
            </a:r>
            <a:r>
              <a:rPr lang="en-US" sz="3600" dirty="0">
                <a:latin typeface="+mn-lt"/>
              </a:rPr>
              <a:t>Confirmation we are strengthened by the </a:t>
            </a:r>
            <a:r>
              <a:rPr lang="en-US" sz="3600" dirty="0" smtClean="0">
                <a:latin typeface="+mn-lt"/>
              </a:rPr>
              <a:t>	Holy </a:t>
            </a:r>
            <a:r>
              <a:rPr lang="en-US" sz="3600" dirty="0">
                <a:latin typeface="+mn-lt"/>
              </a:rPr>
              <a:t>Spirit</a:t>
            </a:r>
            <a:endParaRPr lang="en-GB" sz="3600" dirty="0">
              <a:latin typeface="+mn-lt"/>
            </a:endParaRPr>
          </a:p>
          <a:p>
            <a:r>
              <a:rPr lang="en-US" sz="3600" dirty="0">
                <a:latin typeface="+mn-lt"/>
              </a:rPr>
              <a:t>that we may remain in Christ for ever </a:t>
            </a:r>
            <a:endParaRPr lang="en-US" sz="3600" dirty="0" smtClean="0">
              <a:latin typeface="+mn-lt"/>
            </a:endParaRPr>
          </a:p>
          <a:p>
            <a:r>
              <a:rPr lang="en-US" sz="3600" dirty="0" smtClean="0">
                <a:latin typeface="+mn-lt"/>
              </a:rPr>
              <a:t>as </a:t>
            </a:r>
            <a:r>
              <a:rPr lang="en-US" sz="3600" dirty="0">
                <a:latin typeface="+mn-lt"/>
              </a:rPr>
              <a:t>his faithful servants and witnesses.</a:t>
            </a:r>
            <a:endParaRPr lang="en-GB" sz="3600" dirty="0">
              <a:latin typeface="+mn-lt"/>
            </a:endParaRPr>
          </a:p>
        </p:txBody>
      </p:sp>
    </p:spTree>
    <p:extLst>
      <p:ext uri="{BB962C8B-B14F-4D97-AF65-F5344CB8AC3E}">
        <p14:creationId xmlns:p14="http://schemas.microsoft.com/office/powerpoint/2010/main" val="12776150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Let us pray</a:t>
            </a:r>
            <a:r>
              <a:rPr lang="en-US" sz="3600" dirty="0" smtClean="0">
                <a:latin typeface="+mn-lt"/>
              </a:rPr>
              <a:t>.</a:t>
            </a:r>
          </a:p>
          <a:p>
            <a:pPr lvl="0"/>
            <a:endParaRPr lang="en-GB" sz="3600" dirty="0">
              <a:latin typeface="+mn-lt"/>
            </a:endParaRPr>
          </a:p>
          <a:p>
            <a:r>
              <a:rPr lang="en-US" sz="3600" dirty="0">
                <a:latin typeface="+mn-lt"/>
              </a:rPr>
              <a:t>Living God,</a:t>
            </a:r>
            <a:endParaRPr lang="en-GB" sz="3600" dirty="0">
              <a:latin typeface="+mn-lt"/>
            </a:endParaRPr>
          </a:p>
          <a:p>
            <a:r>
              <a:rPr lang="en-US" sz="3600" dirty="0">
                <a:latin typeface="+mn-lt"/>
              </a:rPr>
              <a:t>may all who are baptized into Christ </a:t>
            </a:r>
            <a:endParaRPr lang="en-US" sz="3600" dirty="0" smtClean="0">
              <a:latin typeface="+mn-lt"/>
            </a:endParaRPr>
          </a:p>
          <a:p>
            <a:r>
              <a:rPr lang="en-US" sz="3600" dirty="0" smtClean="0">
                <a:latin typeface="+mn-lt"/>
              </a:rPr>
              <a:t>be </a:t>
            </a:r>
            <a:r>
              <a:rPr lang="en-US" sz="3600" dirty="0">
                <a:latin typeface="+mn-lt"/>
              </a:rPr>
              <a:t>sustained by the Holy Spirit,</a:t>
            </a:r>
            <a:endParaRPr lang="en-GB" sz="3600" dirty="0">
              <a:latin typeface="+mn-lt"/>
            </a:endParaRPr>
          </a:p>
          <a:p>
            <a:r>
              <a:rPr lang="en-US" sz="3600" dirty="0">
                <a:latin typeface="+mn-lt"/>
              </a:rPr>
              <a:t>that through lives of faith and love </a:t>
            </a:r>
            <a:endParaRPr lang="en-US" sz="3600" dirty="0" smtClean="0">
              <a:latin typeface="+mn-lt"/>
            </a:endParaRPr>
          </a:p>
          <a:p>
            <a:r>
              <a:rPr lang="en-US" sz="3600" dirty="0" smtClean="0">
                <a:latin typeface="+mn-lt"/>
              </a:rPr>
              <a:t>your </a:t>
            </a:r>
            <a:r>
              <a:rPr lang="en-US" sz="3600" dirty="0">
                <a:latin typeface="+mn-lt"/>
              </a:rPr>
              <a:t>grace may be known</a:t>
            </a:r>
            <a:endParaRPr lang="en-GB" sz="3600" dirty="0">
              <a:latin typeface="+mn-lt"/>
            </a:endParaRPr>
          </a:p>
          <a:p>
            <a:r>
              <a:rPr lang="en-US" sz="3600" dirty="0">
                <a:latin typeface="+mn-lt"/>
              </a:rPr>
              <a:t>and your name </a:t>
            </a:r>
            <a:r>
              <a:rPr lang="en-US" sz="3600" dirty="0" err="1">
                <a:latin typeface="+mn-lt"/>
              </a:rPr>
              <a:t>honoured</a:t>
            </a:r>
            <a:r>
              <a:rPr lang="en-US" sz="3600" dirty="0">
                <a:latin typeface="+mn-lt"/>
              </a:rPr>
              <a:t>;</a:t>
            </a:r>
            <a:endParaRPr lang="en-GB" sz="3600" dirty="0">
              <a:latin typeface="+mn-lt"/>
            </a:endParaRPr>
          </a:p>
          <a:p>
            <a:r>
              <a:rPr lang="en-US" sz="3600" dirty="0">
                <a:latin typeface="+mn-lt"/>
              </a:rPr>
              <a:t>through Jesus Christ our Lord.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24700379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REQUEST FOR CONFIRMATION</a:t>
            </a:r>
            <a:endParaRPr lang="en-GB" altLang="en-US" dirty="0" smtClean="0"/>
          </a:p>
        </p:txBody>
      </p:sp>
    </p:spTree>
    <p:extLst>
      <p:ext uri="{BB962C8B-B14F-4D97-AF65-F5344CB8AC3E}">
        <p14:creationId xmlns:p14="http://schemas.microsoft.com/office/powerpoint/2010/main" val="40290566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339650"/>
          </a:xfrm>
          <a:prstGeom prst="rect">
            <a:avLst/>
          </a:prstGeom>
        </p:spPr>
        <p:txBody>
          <a:bodyPr wrap="square">
            <a:spAutoFit/>
          </a:bodyPr>
          <a:lstStyle/>
          <a:p>
            <a:pPr lvl="0"/>
            <a:r>
              <a:rPr lang="en-US" sz="2400" dirty="0">
                <a:solidFill>
                  <a:srgbClr val="C00000"/>
                </a:solidFill>
              </a:rPr>
              <a:t>The </a:t>
            </a:r>
            <a:r>
              <a:rPr lang="en-US" sz="2400" i="1" dirty="0">
                <a:solidFill>
                  <a:srgbClr val="C00000"/>
                </a:solidFill>
              </a:rPr>
              <a:t>candidates </a:t>
            </a:r>
            <a:r>
              <a:rPr lang="en-US" sz="2400" dirty="0">
                <a:solidFill>
                  <a:srgbClr val="C00000"/>
                </a:solidFill>
              </a:rPr>
              <a:t>for Confirmation </a:t>
            </a:r>
            <a:r>
              <a:rPr lang="en-US" sz="2400" i="1" dirty="0">
                <a:solidFill>
                  <a:srgbClr val="C00000"/>
                </a:solidFill>
              </a:rPr>
              <a:t>stand</a:t>
            </a:r>
            <a:r>
              <a:rPr lang="en-US" sz="2400" dirty="0">
                <a:solidFill>
                  <a:srgbClr val="C00000"/>
                </a:solidFill>
              </a:rPr>
              <a:t>. </a:t>
            </a:r>
            <a:endParaRPr lang="en-US" sz="2400" dirty="0" smtClean="0">
              <a:solidFill>
                <a:srgbClr val="C00000"/>
              </a:solidFill>
            </a:endParaRPr>
          </a:p>
          <a:p>
            <a:pPr lvl="0"/>
            <a:endParaRPr lang="en-US" sz="2400" dirty="0">
              <a:solidFill>
                <a:srgbClr val="C00000"/>
              </a:solidFill>
            </a:endParaRPr>
          </a:p>
          <a:p>
            <a:pPr lvl="0"/>
            <a:r>
              <a:rPr lang="en-US" sz="2400" dirty="0" smtClean="0">
                <a:solidFill>
                  <a:srgbClr val="C00000"/>
                </a:solidFill>
              </a:rPr>
              <a:t>The </a:t>
            </a:r>
            <a:r>
              <a:rPr lang="en-US" sz="2400" dirty="0">
                <a:solidFill>
                  <a:srgbClr val="C00000"/>
                </a:solidFill>
              </a:rPr>
              <a:t>minister says to </a:t>
            </a:r>
            <a:r>
              <a:rPr lang="en-US" sz="2400" i="1" dirty="0">
                <a:solidFill>
                  <a:srgbClr val="C00000"/>
                </a:solidFill>
              </a:rPr>
              <a:t>them</a:t>
            </a:r>
            <a:r>
              <a:rPr lang="en-US" sz="2400" dirty="0">
                <a:solidFill>
                  <a:srgbClr val="C00000"/>
                </a:solidFill>
              </a:rPr>
              <a:t>:</a:t>
            </a:r>
            <a:endParaRPr lang="en-GB" sz="2400" dirty="0">
              <a:solidFill>
                <a:srgbClr val="C00000"/>
              </a:solidFill>
            </a:endParaRP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 (N),</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at </a:t>
            </a:r>
            <a:r>
              <a:rPr lang="en-US" sz="3600" dirty="0">
                <a:latin typeface="Arial" panose="020B0604020202020204" pitchFamily="34" charset="0"/>
                <a:cs typeface="Arial" panose="020B0604020202020204" pitchFamily="34" charset="0"/>
              </a:rPr>
              <a:t>your Baptism into Christ,</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God offered </a:t>
            </a:r>
            <a:r>
              <a:rPr lang="en-US" sz="3600" dirty="0">
                <a:latin typeface="Arial" panose="020B0604020202020204" pitchFamily="34" charset="0"/>
                <a:cs typeface="Arial" panose="020B0604020202020204" pitchFamily="34" charset="0"/>
              </a:rPr>
              <a:t>you the gifts of his </a:t>
            </a:r>
            <a:r>
              <a:rPr lang="en-US" sz="3600" dirty="0" smtClean="0">
                <a:latin typeface="Arial" panose="020B0604020202020204" pitchFamily="34" charset="0"/>
                <a:cs typeface="Arial" panose="020B0604020202020204" pitchFamily="34" charset="0"/>
              </a:rPr>
              <a:t>grace</a:t>
            </a: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has constantly been at work in your </a:t>
            </a:r>
            <a:r>
              <a:rPr lang="en-US" sz="3600" dirty="0" smtClean="0">
                <a:latin typeface="Arial" panose="020B0604020202020204" pitchFamily="34" charset="0"/>
                <a:cs typeface="Arial" panose="020B0604020202020204" pitchFamily="34" charset="0"/>
              </a:rPr>
              <a:t>life. </a:t>
            </a:r>
            <a:endParaRPr lang="en-US" sz="3600" dirty="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0900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2677656"/>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this moment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offers to strengthen you by his Spirit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invites you to respond</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I thank God, and ask to be confirmed.</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902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CONFIRMATION</a:t>
            </a:r>
            <a:endParaRPr lang="en-GB" altLang="en-US" dirty="0" smtClean="0"/>
          </a:p>
        </p:txBody>
      </p:sp>
    </p:spTree>
    <p:extLst>
      <p:ext uri="{BB962C8B-B14F-4D97-AF65-F5344CB8AC3E}">
        <p14:creationId xmlns:p14="http://schemas.microsoft.com/office/powerpoint/2010/main" val="20157182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785652"/>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people </a:t>
            </a:r>
            <a:r>
              <a:rPr lang="en-US" sz="2400" dirty="0" smtClean="0">
                <a:solidFill>
                  <a:srgbClr val="C00000"/>
                </a:solidFill>
                <a:latin typeface="Arial" panose="020B0604020202020204" pitchFamily="34" charset="0"/>
                <a:cs typeface="Arial" panose="020B0604020202020204" pitchFamily="34" charset="0"/>
              </a:rPr>
              <a:t>stand. </a:t>
            </a:r>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who </a:t>
            </a:r>
            <a:r>
              <a:rPr lang="en-US" sz="2400" i="1" dirty="0">
                <a:solidFill>
                  <a:srgbClr val="C00000"/>
                </a:solidFill>
                <a:latin typeface="Arial" panose="020B0604020202020204" pitchFamily="34" charset="0"/>
                <a:cs typeface="Arial" panose="020B0604020202020204" pitchFamily="34" charset="0"/>
              </a:rPr>
              <a:t>are </a:t>
            </a:r>
            <a:r>
              <a:rPr lang="en-US" sz="2400" dirty="0">
                <a:solidFill>
                  <a:srgbClr val="C00000"/>
                </a:solidFill>
                <a:latin typeface="Arial" panose="020B0604020202020204" pitchFamily="34" charset="0"/>
                <a:cs typeface="Arial" panose="020B0604020202020204" pitchFamily="34" charset="0"/>
              </a:rPr>
              <a:t>to be </a:t>
            </a:r>
            <a:r>
              <a:rPr lang="en-US" sz="2400" dirty="0" smtClean="0">
                <a:solidFill>
                  <a:srgbClr val="C00000"/>
                </a:solidFill>
                <a:latin typeface="Arial" panose="020B0604020202020204" pitchFamily="34" charset="0"/>
                <a:cs typeface="Arial" panose="020B0604020202020204" pitchFamily="34" charset="0"/>
              </a:rPr>
              <a:t>confirmed </a:t>
            </a:r>
            <a:r>
              <a:rPr lang="en-US" sz="2400" i="1" dirty="0" smtClean="0">
                <a:solidFill>
                  <a:srgbClr val="C00000"/>
                </a:solidFill>
                <a:latin typeface="Arial" panose="020B0604020202020204" pitchFamily="34" charset="0"/>
                <a:cs typeface="Arial" panose="020B0604020202020204" pitchFamily="34" charset="0"/>
              </a:rPr>
              <a:t>kneel</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minister, extending her/his hands towards the </a:t>
            </a:r>
            <a:r>
              <a:rPr lang="en-US" sz="2400" i="1" dirty="0">
                <a:solidFill>
                  <a:srgbClr val="C00000"/>
                </a:solidFill>
                <a:latin typeface="Arial" panose="020B0604020202020204" pitchFamily="34" charset="0"/>
                <a:cs typeface="Arial" panose="020B0604020202020204" pitchFamily="34" charset="0"/>
              </a:rPr>
              <a:t>candidates</a:t>
            </a:r>
            <a:r>
              <a:rPr lang="en-US" sz="2400" dirty="0">
                <a:solidFill>
                  <a:srgbClr val="C00000"/>
                </a:solidFill>
                <a:latin typeface="Arial" panose="020B0604020202020204" pitchFamily="34" charset="0"/>
                <a:cs typeface="Arial" panose="020B0604020202020204" pitchFamily="34" charset="0"/>
              </a:rPr>
              <a:t>, says</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By your power and grace, Lord,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strengthen </a:t>
            </a:r>
            <a:r>
              <a:rPr lang="en-US" sz="3600" i="1" dirty="0">
                <a:latin typeface="Arial" panose="020B0604020202020204" pitchFamily="34" charset="0"/>
                <a:cs typeface="Arial" panose="020B0604020202020204" pitchFamily="34" charset="0"/>
              </a:rPr>
              <a:t>these </a:t>
            </a:r>
            <a:r>
              <a:rPr lang="en-US" sz="3600" dirty="0">
                <a:latin typeface="Arial" panose="020B0604020202020204" pitchFamily="34" charset="0"/>
                <a:cs typeface="Arial" panose="020B0604020202020204" pitchFamily="34" charset="0"/>
              </a:rPr>
              <a:t>your </a:t>
            </a:r>
            <a:r>
              <a:rPr lang="en-US" sz="3600" i="1" dirty="0">
                <a:latin typeface="Arial" panose="020B0604020202020204" pitchFamily="34" charset="0"/>
                <a:cs typeface="Arial" panose="020B0604020202020204" pitchFamily="34" charset="0"/>
              </a:rPr>
              <a:t>servants,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live as </a:t>
            </a:r>
            <a:r>
              <a:rPr lang="en-US" sz="3600" i="1" dirty="0">
                <a:latin typeface="Arial" panose="020B0604020202020204" pitchFamily="34" charset="0"/>
                <a:cs typeface="Arial" panose="020B0604020202020204" pitchFamily="34" charset="0"/>
              </a:rPr>
              <a:t>faithful disciples </a:t>
            </a:r>
            <a:r>
              <a:rPr lang="en-US" sz="3600" dirty="0">
                <a:latin typeface="Arial" panose="020B0604020202020204" pitchFamily="34" charset="0"/>
                <a:cs typeface="Arial" panose="020B0604020202020204" pitchFamily="34" charset="0"/>
              </a:rPr>
              <a:t>of Jesus </a:t>
            </a:r>
            <a:r>
              <a:rPr lang="en-US" sz="3600" dirty="0" smtClean="0">
                <a:latin typeface="Arial" panose="020B0604020202020204" pitchFamily="34" charset="0"/>
                <a:cs typeface="Arial" panose="020B0604020202020204" pitchFamily="34" charset="0"/>
              </a:rPr>
              <a:t>	Christ</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0714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Sisters and brothers, </a:t>
            </a:r>
            <a:endParaRPr lang="en-US" sz="3600" dirty="0" smtClean="0">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Baptism </a:t>
            </a:r>
            <a:r>
              <a:rPr lang="en-US" sz="3600" dirty="0">
                <a:latin typeface="Arial" panose="020B0604020202020204" pitchFamily="34" charset="0"/>
                <a:cs typeface="Arial" panose="020B0604020202020204" pitchFamily="34" charset="0"/>
              </a:rPr>
              <a:t>is a gift of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It declares to each of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love and grace of God</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this sacrament we celebrate</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life of Christ laid down for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Holy Spirit poured out on us, </a:t>
            </a:r>
            <a:endParaRPr lang="en-US" sz="3600" dirty="0" smtClean="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the living water offered to us</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2862322"/>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Increase </a:t>
            </a:r>
            <a:r>
              <a:rPr lang="en-US" sz="3600" dirty="0">
                <a:latin typeface="Arial" panose="020B0604020202020204" pitchFamily="34" charset="0"/>
                <a:cs typeface="Arial" panose="020B0604020202020204" pitchFamily="34" charset="0"/>
              </a:rPr>
              <a:t>in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your gifts of grace,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fill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with your Holy Spirit:</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Spirit of wisdom and understanding;</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Spirit of discernment and inner strength;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Spirit of knowledge, holiness, and awe.</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7656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1938992"/>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lays her/his hand upon the head of each candidate, saying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confirm your servant </a:t>
            </a:r>
            <a:r>
              <a:rPr lang="en-US" sz="3600" i="1" dirty="0">
                <a:latin typeface="Arial" panose="020B0604020202020204" pitchFamily="34" charset="0"/>
                <a:cs typeface="Arial" panose="020B0604020202020204" pitchFamily="34" charset="0"/>
              </a:rPr>
              <a:t>N </a:t>
            </a:r>
            <a:r>
              <a:rPr lang="en-US" sz="3600" dirty="0">
                <a:latin typeface="Arial" panose="020B0604020202020204" pitchFamily="34" charset="0"/>
                <a:cs typeface="Arial" panose="020B0604020202020204" pitchFamily="34" charset="0"/>
              </a:rPr>
              <a:t>by your Holy Spirit that </a:t>
            </a:r>
            <a:r>
              <a:rPr lang="en-US" sz="3600" i="1" dirty="0">
                <a:latin typeface="Arial" panose="020B0604020202020204" pitchFamily="34" charset="0"/>
                <a:cs typeface="Arial" panose="020B0604020202020204" pitchFamily="34" charset="0"/>
              </a:rPr>
              <a:t>she/he </a:t>
            </a:r>
            <a:r>
              <a:rPr lang="en-US" sz="3600" dirty="0">
                <a:latin typeface="Arial" panose="020B0604020202020204" pitchFamily="34" charset="0"/>
                <a:cs typeface="Arial" panose="020B0604020202020204" pitchFamily="34" charset="0"/>
              </a:rPr>
              <a:t>may continue yours for ever.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41505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RECEPTION </a:t>
            </a:r>
            <a:br>
              <a:rPr lang="en-GB" altLang="en-US" b="1" dirty="0" smtClean="0"/>
            </a:br>
            <a:r>
              <a:rPr lang="en-GB" altLang="en-US" b="1" dirty="0" smtClean="0"/>
              <a:t>AND WELCOME</a:t>
            </a:r>
            <a:endParaRPr lang="en-GB" altLang="en-US" dirty="0" smtClean="0"/>
          </a:p>
        </p:txBody>
      </p:sp>
    </p:spTree>
    <p:extLst>
      <p:ext uri="{BB962C8B-B14F-4D97-AF65-F5344CB8AC3E}">
        <p14:creationId xmlns:p14="http://schemas.microsoft.com/office/powerpoint/2010/main" val="29988191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154984"/>
          </a:xfrm>
          <a:prstGeom prst="rect">
            <a:avLst/>
          </a:prstGeom>
        </p:spPr>
        <p:txBody>
          <a:bodyPr wrap="square">
            <a:spAutoFit/>
          </a:bodyPr>
          <a:lstStyle/>
          <a:p>
            <a:pPr lvl="0"/>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newly-confirmed </a:t>
            </a:r>
            <a:r>
              <a:rPr lang="en-US" sz="2400" i="1" dirty="0">
                <a:solidFill>
                  <a:srgbClr val="C00000"/>
                </a:solidFill>
                <a:latin typeface="Arial" panose="020B0604020202020204" pitchFamily="34" charset="0"/>
                <a:cs typeface="Arial" panose="020B0604020202020204" pitchFamily="34" charset="0"/>
              </a:rPr>
              <a:t>stand</a:t>
            </a:r>
            <a:r>
              <a:rPr lang="en-US" sz="2400" dirty="0">
                <a:solidFill>
                  <a:srgbClr val="C00000"/>
                </a:solidFill>
                <a:latin typeface="Arial" panose="020B0604020202020204" pitchFamily="34" charset="0"/>
                <a:cs typeface="Arial" panose="020B0604020202020204" pitchFamily="34" charset="0"/>
              </a:rPr>
              <a:t>. The minister says to </a:t>
            </a:r>
            <a:r>
              <a:rPr lang="en-US" sz="2400" i="1" dirty="0">
                <a:solidFill>
                  <a:srgbClr val="C00000"/>
                </a:solidFill>
                <a:latin typeface="Arial" panose="020B0604020202020204" pitchFamily="34" charset="0"/>
                <a:cs typeface="Arial" panose="020B0604020202020204" pitchFamily="34" charset="0"/>
              </a:rPr>
              <a:t>them</a:t>
            </a:r>
            <a:r>
              <a:rPr lang="en-US" sz="2400" dirty="0" smtClean="0">
                <a:solidFill>
                  <a:srgbClr val="C00000"/>
                </a:solidFill>
                <a:latin typeface="Arial" panose="020B0604020202020204" pitchFamily="34" charset="0"/>
                <a:cs typeface="Arial" panose="020B0604020202020204" pitchFamily="34" charset="0"/>
              </a:rPr>
              <a:t>:</a:t>
            </a:r>
          </a:p>
          <a:p>
            <a:pPr lvl="0"/>
            <a:r>
              <a:rPr lang="en-US" sz="2400" dirty="0" smtClean="0">
                <a:solidFill>
                  <a:srgbClr val="C00000"/>
                </a:solidFill>
                <a:latin typeface="Arial" panose="020B0604020202020204" pitchFamily="34" charset="0"/>
                <a:cs typeface="Arial" panose="020B0604020202020204" pitchFamily="34" charset="0"/>
              </a:rPr>
              <a:t> </a:t>
            </a:r>
          </a:p>
          <a:p>
            <a:pPr lvl="0"/>
            <a:r>
              <a:rPr lang="en-US" sz="3600" i="1" dirty="0" smtClean="0">
                <a:latin typeface="Arial" panose="020B0604020202020204" pitchFamily="34" charset="0"/>
                <a:cs typeface="Arial" panose="020B0604020202020204" pitchFamily="34" charset="0"/>
              </a:rPr>
              <a:t>N </a:t>
            </a:r>
            <a:r>
              <a:rPr lang="en-US" sz="3600" i="1" dirty="0">
                <a:latin typeface="Arial" panose="020B0604020202020204" pitchFamily="34" charset="0"/>
                <a:cs typeface="Arial" panose="020B0604020202020204" pitchFamily="34" charset="0"/>
              </a:rPr>
              <a:t>and N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receive and welcome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as </a:t>
            </a:r>
            <a:r>
              <a:rPr lang="en-US" sz="3600" i="1" dirty="0">
                <a:latin typeface="Arial" panose="020B0604020202020204" pitchFamily="34" charset="0"/>
                <a:cs typeface="Arial" panose="020B0604020202020204" pitchFamily="34" charset="0"/>
              </a:rPr>
              <a:t>members </a:t>
            </a:r>
            <a:r>
              <a:rPr lang="en-US" sz="3600" dirty="0">
                <a:latin typeface="Arial" panose="020B0604020202020204" pitchFamily="34" charset="0"/>
                <a:cs typeface="Arial" panose="020B0604020202020204" pitchFamily="34" charset="0"/>
              </a:rPr>
              <a:t>of the Methodist Church,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of the church in this place</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pPr lvl="0"/>
            <a:r>
              <a:rPr lang="en-US" sz="2400" dirty="0">
                <a:solidFill>
                  <a:srgbClr val="C00000"/>
                </a:solidFill>
                <a:latin typeface="Arial" panose="020B0604020202020204" pitchFamily="34" charset="0"/>
                <a:cs typeface="Arial" panose="020B0604020202020204" pitchFamily="34" charset="0"/>
              </a:rPr>
              <a:t>The minister and a representative of the local church extend</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hand of fellowship to each newly-confirmed person.</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46119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PROMISES OF THOSE NEWLY-CONFIRMED</a:t>
            </a:r>
            <a:endParaRPr lang="en-GB" altLang="en-US" dirty="0" smtClean="0"/>
          </a:p>
        </p:txBody>
      </p:sp>
    </p:spTree>
    <p:extLst>
      <p:ext uri="{BB962C8B-B14F-4D97-AF65-F5344CB8AC3E}">
        <p14:creationId xmlns:p14="http://schemas.microsoft.com/office/powerpoint/2010/main" val="34555351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632311"/>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a:t>
            </a:r>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newly-confirmed</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 ask you now to respond to God’s love and grace by making these promises</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commit yourself to the Christian life of worship and service, and be open to the renewing power of God</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I will</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94027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816977"/>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seek the strength of God’s Spirit as you accept the cost of following Jesus Christ in your daily life</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I will</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witness, by word and deed, to the good news of God in Christ, and so bring glory to God</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I 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59231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PROMISE OF </a:t>
            </a:r>
            <a:br>
              <a:rPr lang="en-GB" altLang="en-US" b="1" dirty="0" smtClean="0"/>
            </a:br>
            <a:r>
              <a:rPr lang="en-GB" altLang="en-US" b="1" dirty="0" smtClean="0"/>
              <a:t>THE PEOPLE</a:t>
            </a:r>
            <a:endParaRPr lang="en-GB" altLang="en-US" dirty="0" smtClean="0"/>
          </a:p>
        </p:txBody>
      </p:sp>
    </p:spTree>
    <p:extLst>
      <p:ext uri="{BB962C8B-B14F-4D97-AF65-F5344CB8AC3E}">
        <p14:creationId xmlns:p14="http://schemas.microsoft.com/office/powerpoint/2010/main" val="624975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154984"/>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the people</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Members of the Body of Christ, we rejoice that </a:t>
            </a:r>
            <a:r>
              <a:rPr lang="en-US" sz="3600" i="1" dirty="0">
                <a:latin typeface="Arial" panose="020B0604020202020204" pitchFamily="34" charset="0"/>
                <a:cs typeface="Arial" panose="020B0604020202020204" pitchFamily="34" charset="0"/>
              </a:rPr>
              <a:t>these, </a:t>
            </a:r>
            <a:r>
              <a:rPr lang="en-US" sz="3600" dirty="0" smtClean="0">
                <a:latin typeface="Arial" panose="020B0604020202020204" pitchFamily="34" charset="0"/>
                <a:cs typeface="Arial" panose="020B0604020202020204" pitchFamily="34" charset="0"/>
              </a:rPr>
              <a:t>our </a:t>
            </a:r>
            <a:r>
              <a:rPr lang="en-US" sz="3600" i="1" dirty="0" smtClean="0">
                <a:latin typeface="Arial" panose="020B0604020202020204" pitchFamily="34" charset="0"/>
                <a:cs typeface="Arial" panose="020B0604020202020204" pitchFamily="34" charset="0"/>
              </a:rPr>
              <a:t>sisters </a:t>
            </a:r>
            <a:r>
              <a:rPr lang="en-US" sz="3600" i="1" dirty="0">
                <a:latin typeface="Arial" panose="020B0604020202020204" pitchFamily="34" charset="0"/>
                <a:cs typeface="Arial" panose="020B0604020202020204" pitchFamily="34" charset="0"/>
              </a:rPr>
              <a:t>and brothers, have </a:t>
            </a:r>
            <a:r>
              <a:rPr lang="en-US" sz="3600" dirty="0">
                <a:latin typeface="Arial" panose="020B0604020202020204" pitchFamily="34" charset="0"/>
                <a:cs typeface="Arial" panose="020B0604020202020204" pitchFamily="34" charset="0"/>
              </a:rPr>
              <a:t>been baptized and confirmed</a:t>
            </a:r>
            <a:r>
              <a:rPr lang="en-US" sz="3600" dirty="0" smtClean="0">
                <a:latin typeface="Arial" panose="020B0604020202020204" pitchFamily="34" charset="0"/>
                <a:cs typeface="Arial" panose="020B0604020202020204" pitchFamily="34" charset="0"/>
              </a:rPr>
              <a:t>.</a:t>
            </a:r>
          </a:p>
          <a:p>
            <a:endParaRPr lang="en-GB" sz="3600" dirty="0" smtClean="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88922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262979"/>
          </a:xfrm>
          <a:prstGeom prst="rect">
            <a:avLst/>
          </a:prstGeom>
        </p:spPr>
        <p:txBody>
          <a:bodyPr wrap="square">
            <a:spAutoFit/>
          </a:bodyPr>
          <a:lstStyle/>
          <a:p>
            <a:pPr lvl="0"/>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so maintain the Church’s life of worship and service that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grow in grace and in the knowledge and love of God and of his Son Jesus Christ our Lord</a:t>
            </a:r>
            <a:r>
              <a:rPr lang="en-US" sz="3600" dirty="0" smtClean="0">
                <a:latin typeface="Arial" panose="020B0604020202020204" pitchFamily="34" charset="0"/>
                <a:cs typeface="Arial" panose="020B0604020202020204" pitchFamily="34" charset="0"/>
              </a:rPr>
              <a:t>?</a:t>
            </a:r>
          </a:p>
          <a:p>
            <a:pPr lvl="0"/>
            <a:endParaRPr lang="en-GB" sz="24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God’s help we will</a:t>
            </a:r>
            <a:r>
              <a:rPr lang="en-US" sz="3600" b="1" dirty="0" smtClean="0">
                <a:latin typeface="Arial" panose="020B0604020202020204" pitchFamily="34" charset="0"/>
                <a:cs typeface="Arial" panose="020B0604020202020204" pitchFamily="34" charset="0"/>
              </a:rPr>
              <a:t>.</a:t>
            </a:r>
          </a:p>
          <a:p>
            <a:pPr lvl="0"/>
            <a:endParaRPr lang="en-US" sz="2400" dirty="0" smtClean="0">
              <a:solidFill>
                <a:srgbClr val="C00000"/>
              </a:solidFill>
              <a:latin typeface="Arial" panose="020B0604020202020204" pitchFamily="34" charset="0"/>
              <a:cs typeface="Arial" panose="020B0604020202020204" pitchFamily="34" charset="0"/>
            </a:endParaRPr>
          </a:p>
          <a:p>
            <a:pPr lvl="0"/>
            <a:r>
              <a:rPr lang="en-US" sz="2400" dirty="0" smtClean="0">
                <a:solidFill>
                  <a:srgbClr val="C00000"/>
                </a:solidFill>
                <a:latin typeface="Arial" panose="020B0604020202020204" pitchFamily="34" charset="0"/>
                <a:cs typeface="Arial" panose="020B0604020202020204" pitchFamily="34" charset="0"/>
              </a:rPr>
              <a:t>The </a:t>
            </a:r>
            <a:r>
              <a:rPr lang="en-US" sz="2400" dirty="0">
                <a:solidFill>
                  <a:srgbClr val="C00000"/>
                </a:solidFill>
                <a:latin typeface="Arial" panose="020B0604020202020204" pitchFamily="34" charset="0"/>
                <a:cs typeface="Arial" panose="020B0604020202020204" pitchFamily="34" charset="0"/>
              </a:rPr>
              <a:t>people sit</a:t>
            </a:r>
            <a:r>
              <a:rPr lang="en-US" sz="2400" dirty="0" smtClean="0">
                <a:solidFill>
                  <a:srgbClr val="C00000"/>
                </a:solidFill>
                <a:latin typeface="Arial" panose="020B0604020202020204" pitchFamily="34" charset="0"/>
                <a:cs typeface="Arial" panose="020B0604020202020204" pitchFamily="34" charset="0"/>
              </a:rPr>
              <a:t>.</a:t>
            </a:r>
          </a:p>
          <a:p>
            <a:pPr lvl="0"/>
            <a:endParaRPr lang="en-GB"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 Bible or some other book may be given</a:t>
            </a:r>
            <a:r>
              <a:rPr lang="en-US" sz="2400" dirty="0" smtClean="0">
                <a:solidFill>
                  <a:srgbClr val="C00000"/>
                </a:solidFill>
                <a:latin typeface="Arial" panose="020B0604020202020204" pitchFamily="34" charset="0"/>
                <a:cs typeface="Arial" panose="020B0604020202020204" pitchFamily="34" charset="0"/>
              </a:rPr>
              <a:t>.</a:t>
            </a:r>
          </a:p>
          <a:p>
            <a:endParaRPr lang="en-GB" dirty="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 certificate </a:t>
            </a:r>
            <a:r>
              <a:rPr lang="en-US" sz="2400" dirty="0">
                <a:solidFill>
                  <a:srgbClr val="C00000"/>
                </a:solidFill>
                <a:latin typeface="Arial" panose="020B0604020202020204" pitchFamily="34" charset="0"/>
                <a:cs typeface="Arial" panose="020B0604020202020204" pitchFamily="34" charset="0"/>
              </a:rPr>
              <a:t>of </a:t>
            </a:r>
            <a:r>
              <a:rPr lang="en-US" sz="2400" dirty="0" smtClean="0">
                <a:solidFill>
                  <a:srgbClr val="C00000"/>
                </a:solidFill>
                <a:latin typeface="Arial" panose="020B0604020202020204" pitchFamily="34" charset="0"/>
                <a:cs typeface="Arial" panose="020B0604020202020204" pitchFamily="34" charset="0"/>
              </a:rPr>
              <a:t>Confirmation may be </a:t>
            </a:r>
            <a:r>
              <a:rPr lang="en-US" sz="2400" dirty="0">
                <a:solidFill>
                  <a:srgbClr val="C00000"/>
                </a:solidFill>
                <a:latin typeface="Arial" panose="020B0604020202020204" pitchFamily="34" charset="0"/>
                <a:cs typeface="Arial" panose="020B0604020202020204" pitchFamily="34" charset="0"/>
              </a:rPr>
              <a:t>given</a:t>
            </a:r>
            <a:r>
              <a:rPr lang="en-US" sz="2400" dirty="0" smtClean="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7166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God </a:t>
            </a:r>
            <a:r>
              <a:rPr lang="en-US" sz="3600" dirty="0">
                <a:latin typeface="Arial" panose="020B0604020202020204" pitchFamily="34" charset="0"/>
                <a:cs typeface="Arial" panose="020B0604020202020204" pitchFamily="34" charset="0"/>
              </a:rPr>
              <a:t>claims and cleanses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rescues </a:t>
            </a:r>
            <a:r>
              <a:rPr lang="en-US" sz="3600" dirty="0">
                <a:latin typeface="Arial" panose="020B0604020202020204" pitchFamily="34" charset="0"/>
                <a:cs typeface="Arial" panose="020B0604020202020204" pitchFamily="34" charset="0"/>
              </a:rPr>
              <a:t>us from sin,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raises us to new life.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He plants us into the Church of Christ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sustains and strengthens us</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with </a:t>
            </a:r>
            <a:r>
              <a:rPr lang="en-US" sz="3600" dirty="0">
                <a:latin typeface="Arial" panose="020B0604020202020204" pitchFamily="34" charset="0"/>
                <a:cs typeface="Arial" panose="020B0604020202020204" pitchFamily="34" charset="0"/>
              </a:rPr>
              <a:t>the power of the Spirit</a:t>
            </a:r>
            <a:r>
              <a:rPr lang="en-US" sz="3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446646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323184"/>
            <a:ext cx="10117018" cy="4524315"/>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 </a:t>
            </a:r>
            <a:endParaRPr lang="en-GB" sz="1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pray</a:t>
            </a:r>
            <a:r>
              <a:rPr lang="en-US" sz="3600" dirty="0" smtClean="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 </a:t>
            </a:r>
          </a:p>
          <a:p>
            <a:r>
              <a:rPr lang="en-US" sz="3600" b="1" dirty="0" smtClean="0">
                <a:latin typeface="Arial" panose="020B0604020202020204" pitchFamily="34" charset="0"/>
                <a:cs typeface="Arial" panose="020B0604020202020204" pitchFamily="34" charset="0"/>
              </a:rPr>
              <a:t>Generous </a:t>
            </a:r>
            <a:r>
              <a:rPr lang="en-US" sz="3600" b="1" dirty="0">
                <a:latin typeface="Arial" panose="020B0604020202020204" pitchFamily="34" charset="0"/>
                <a:cs typeface="Arial" panose="020B0604020202020204" pitchFamily="34" charset="0"/>
              </a:rPr>
              <a:t>God,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touch </a:t>
            </a:r>
            <a:r>
              <a:rPr lang="en-US" sz="3600" b="1" dirty="0">
                <a:latin typeface="Arial" panose="020B0604020202020204" pitchFamily="34" charset="0"/>
                <a:cs typeface="Arial" panose="020B0604020202020204" pitchFamily="34" charset="0"/>
              </a:rPr>
              <a:t>us again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the fire of your Spirit</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renew in us all</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grace of our Baptism</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43184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347898"/>
            <a:ext cx="10117018" cy="1754326"/>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that </a:t>
            </a:r>
            <a:r>
              <a:rPr lang="en-US" sz="3600" b="1" dirty="0">
                <a:latin typeface="Arial" panose="020B0604020202020204" pitchFamily="34" charset="0"/>
                <a:cs typeface="Arial" panose="020B0604020202020204" pitchFamily="34" charset="0"/>
              </a:rPr>
              <a:t>we may profess the one true faith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live in love and unity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all who are baptized into Christ.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06278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7"/>
          <p:cNvSpPr txBox="1">
            <a:spLocks noChangeArrowheads="1"/>
          </p:cNvSpPr>
          <p:nvPr/>
        </p:nvSpPr>
        <p:spPr bwMode="auto">
          <a:xfrm>
            <a:off x="1756874" y="2450612"/>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1585724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3600" b="1" dirty="0"/>
              <a:t>THE BAPTISM OF </a:t>
            </a:r>
            <a:r>
              <a:rPr lang="en-US" sz="3600" b="1" dirty="0" smtClean="0"/>
              <a:t>YOUNG CHILDREN </a:t>
            </a:r>
            <a:r>
              <a:rPr lang="en-US" sz="3600" b="1" dirty="0"/>
              <a:t>WITH CONFIRMATION AND RECEPTION INTO </a:t>
            </a:r>
            <a:r>
              <a:rPr lang="en-US" sz="3600" b="1" dirty="0" smtClean="0"/>
              <a:t>MEMBERSHIP</a:t>
            </a:r>
            <a:endParaRPr lang="en-GB" altLang="en-US" sz="3600" dirty="0" smtClean="0"/>
          </a:p>
        </p:txBody>
      </p:sp>
    </p:spTree>
    <p:extLst>
      <p:ext uri="{BB962C8B-B14F-4D97-AF65-F5344CB8AC3E}">
        <p14:creationId xmlns:p14="http://schemas.microsoft.com/office/powerpoint/2010/main" val="1313946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Although </a:t>
            </a:r>
            <a:r>
              <a:rPr lang="en-US" sz="3600" dirty="0">
                <a:latin typeface="Arial" panose="020B0604020202020204" pitchFamily="34" charset="0"/>
                <a:cs typeface="Arial" panose="020B0604020202020204" pitchFamily="34" charset="0"/>
              </a:rPr>
              <a:t>we do not deserve these gifts of </a:t>
            </a:r>
            <a:r>
              <a:rPr lang="en-US" sz="3600" dirty="0" smtClean="0">
                <a:latin typeface="Arial" panose="020B0604020202020204" pitchFamily="34" charset="0"/>
                <a:cs typeface="Arial" panose="020B0604020202020204" pitchFamily="34" charset="0"/>
              </a:rPr>
              <a:t>	grace</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or </a:t>
            </a:r>
            <a:r>
              <a:rPr lang="en-US" sz="3600" dirty="0">
                <a:latin typeface="Arial" panose="020B0604020202020204" pitchFamily="34" charset="0"/>
                <a:cs typeface="Arial" panose="020B0604020202020204" pitchFamily="34" charset="0"/>
              </a:rPr>
              <a:t>fully understand them,</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offers them to all,</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through Christ, invites us to respond.</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We recall the words of the risen Christ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‘All authority in heaven and on earth has been </a:t>
            </a:r>
            <a:r>
              <a:rPr lang="en-US" sz="3600" dirty="0" smtClean="0">
                <a:latin typeface="Arial" panose="020B0604020202020204" pitchFamily="34" charset="0"/>
                <a:cs typeface="Arial" panose="020B0604020202020204" pitchFamily="34" charset="0"/>
              </a:rPr>
              <a:t>	given </a:t>
            </a:r>
            <a:r>
              <a:rPr lang="en-US" sz="3600" dirty="0">
                <a:latin typeface="Arial" panose="020B0604020202020204" pitchFamily="34" charset="0"/>
                <a:cs typeface="Arial" panose="020B0604020202020204" pitchFamily="34" charset="0"/>
              </a:rPr>
              <a:t>to me.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 therefore and make disciples of all nations, baptizing them in the name of the Father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of the Son and of the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teaching them to obey everything that I have commanded you</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3504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And remember, I am with you always, to the end of the age.’</a:t>
            </a:r>
            <a:endParaRPr lang="en-GB" sz="3600" dirty="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On </a:t>
            </a:r>
            <a:r>
              <a:rPr lang="en-US" sz="3600" dirty="0">
                <a:latin typeface="Arial" panose="020B0604020202020204" pitchFamily="34" charset="0"/>
                <a:cs typeface="Arial" panose="020B0604020202020204" pitchFamily="34" charset="0"/>
              </a:rPr>
              <a:t>the day of Pentecost, Peter preached the Gospel of Christ’s resurrection. Those who heard the message asked what they should do. Peter told them</a:t>
            </a:r>
            <a:r>
              <a:rPr lang="en-US" sz="3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80936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3644</Words>
  <Application>Microsoft Office PowerPoint</Application>
  <PresentationFormat>Widescreen</PresentationFormat>
  <Paragraphs>481</Paragraphs>
  <Slides>63</Slides>
  <Notes>63</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63</vt:i4>
      </vt:variant>
    </vt:vector>
  </HeadingPairs>
  <TitlesOfParts>
    <vt:vector size="73"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PowerPoint Presentation</vt:lpstr>
      <vt:lpstr>THE BAPTISM OF YOUNG CHILDREN WITH CONFIRMATION AND RECEPTION INTO MEMBERSHIP</vt:lpstr>
      <vt:lpstr>PowerPoint Presentation</vt:lpstr>
      <vt:lpstr>THE DECLARATION</vt:lpstr>
      <vt:lpstr>PowerPoint Presentation</vt:lpstr>
      <vt:lpstr>PowerPoint Presentation</vt:lpstr>
      <vt:lpstr>PowerPoint Presentation</vt:lpstr>
      <vt:lpstr>PowerPoint Presentation</vt:lpstr>
      <vt:lpstr>PowerPoint Presentation</vt:lpstr>
      <vt:lpstr>PowerPoint Presentation</vt:lpstr>
      <vt:lpstr>THE REQUEST FOR BAPTISM</vt:lpstr>
      <vt:lpstr>PowerPoint Presentation</vt:lpstr>
      <vt:lpstr>THE THANKSGIVING OVER  THE WATER</vt:lpstr>
      <vt:lpstr>PowerPoint Presentation</vt:lpstr>
      <vt:lpstr>PowerPoint Presentation</vt:lpstr>
      <vt:lpstr>PowerPoint Presentation</vt:lpstr>
      <vt:lpstr>PowerPoint Presentation</vt:lpstr>
      <vt:lpstr>PowerPoint Presentation</vt:lpstr>
      <vt:lpstr>THE AFFIRMATION OF FAITH</vt:lpstr>
      <vt:lpstr>PowerPoint Presentation</vt:lpstr>
      <vt:lpstr>PowerPoint Presentation</vt:lpstr>
      <vt:lpstr>PowerPoint Presentation</vt:lpstr>
      <vt:lpstr>PowerPoint Presentation</vt:lpstr>
      <vt:lpstr>PowerPoint Presentation</vt:lpstr>
      <vt:lpstr>PowerPoint Presentation</vt:lpstr>
      <vt:lpstr>THE BAPTISM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BAPTISMAL PROMISES</vt:lpstr>
      <vt:lpstr>PowerPoint Presentation</vt:lpstr>
      <vt:lpstr>PowerPoint Presentation</vt:lpstr>
      <vt:lpstr>PowerPoint Presentation</vt:lpstr>
      <vt:lpstr>PowerPoint Presentation</vt:lpstr>
      <vt:lpstr>PowerPoint Presentation</vt:lpstr>
      <vt:lpstr>CONFIRMATION</vt:lpstr>
      <vt:lpstr>THE DECLARATION</vt:lpstr>
      <vt:lpstr>PowerPoint Presentation</vt:lpstr>
      <vt:lpstr>PowerPoint Presentation</vt:lpstr>
      <vt:lpstr>PowerPoint Presentation</vt:lpstr>
      <vt:lpstr>THE REQUEST FOR CONFIRMATION</vt:lpstr>
      <vt:lpstr>PowerPoint Presentation</vt:lpstr>
      <vt:lpstr>PowerPoint Presentation</vt:lpstr>
      <vt:lpstr>THE CONFIRMATION</vt:lpstr>
      <vt:lpstr>PowerPoint Presentation</vt:lpstr>
      <vt:lpstr>PowerPoint Presentation</vt:lpstr>
      <vt:lpstr>PowerPoint Presentation</vt:lpstr>
      <vt:lpstr>THE RECEPTION  AND WELCOME</vt:lpstr>
      <vt:lpstr>PowerPoint Presentation</vt:lpstr>
      <vt:lpstr>THE PROMISES OF THOSE NEWLY-CONFIRMED</vt:lpstr>
      <vt:lpstr>PowerPoint Presentation</vt:lpstr>
      <vt:lpstr>PowerPoint Presentation</vt:lpstr>
      <vt:lpstr>THE PROMISE OF  THE PEOPLE</vt:lpstr>
      <vt:lpstr>PowerPoint Presentation</vt:lpstr>
      <vt:lpstr>PowerPoint Presentation</vt:lpstr>
      <vt:lpstr>PowerPoint Presentation</vt:lpstr>
      <vt:lpstr>PowerPoint Presentation</vt:lpstr>
      <vt:lpstr>PowerPoint Presentation</vt:lpstr>
      <vt:lpstr>THE BAPTISM OF YOUNG CHILDREN WITH CONFIRMATION AND RECEPTION INTO MEMBERSHIP</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Emily Morrell</cp:lastModifiedBy>
  <cp:revision>42</cp:revision>
  <dcterms:created xsi:type="dcterms:W3CDTF">2022-11-15T14:42:56Z</dcterms:created>
  <dcterms:modified xsi:type="dcterms:W3CDTF">2023-06-07T13:40:36Z</dcterms:modified>
</cp:coreProperties>
</file>