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68" r:id="rId3"/>
    <p:sldMasterId id="2147483671" r:id="rId4"/>
    <p:sldMasterId id="2147483685" r:id="rId5"/>
  </p:sldMasterIdLst>
  <p:notesMasterIdLst>
    <p:notesMasterId r:id="rId14"/>
  </p:notesMasterIdLst>
  <p:sldIdLst>
    <p:sldId id="257" r:id="rId6"/>
    <p:sldId id="258" r:id="rId7"/>
    <p:sldId id="261" r:id="rId8"/>
    <p:sldId id="451" r:id="rId9"/>
    <p:sldId id="452" r:id="rId10"/>
    <p:sldId id="461" r:id="rId11"/>
    <p:sldId id="453" r:id="rId12"/>
    <p:sldId id="4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4" autoAdjust="0"/>
    <p:restoredTop sz="66543" autoAdjust="0"/>
  </p:normalViewPr>
  <p:slideViewPr>
    <p:cSldViewPr snapToGrid="0">
      <p:cViewPr varScale="1">
        <p:scale>
          <a:sx n="65" d="100"/>
          <a:sy n="65" d="100"/>
        </p:scale>
        <p:origin x="114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05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2958F-FE1E-47AC-B833-62CE24C2FF50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E52FD-F3D1-407A-8A2F-1C65D765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56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z="1200" dirty="0" smtClean="0">
              <a:latin typeface="+mn-lt"/>
            </a:endParaRPr>
          </a:p>
          <a:p>
            <a:endParaRPr lang="en-GB" altLang="en-US" sz="1200" dirty="0" smtClean="0">
              <a:latin typeface="+mn-lt"/>
            </a:endParaRPr>
          </a:p>
          <a:p>
            <a:endParaRPr lang="en-GB" altLang="en-US" sz="1200" dirty="0" smtClean="0">
              <a:latin typeface="+mn-lt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475498-5885-4883-BBBE-58CCA2503A4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555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NOTES</a:t>
            </a:r>
          </a:p>
          <a:p>
            <a:r>
              <a:rPr lang="en-GB" sz="105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GB" sz="105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service is for the reception into the membership of the Methodist Church of baptized persons who have been confirmed and/or been members of other Christian communions.</a:t>
            </a:r>
            <a:endParaRPr lang="en-GB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The reception should take place during a celebration of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Holy Communion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GB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 reception takes place during a celebration of Holy Communion other than one which includes Baptism and/or Confirmation and Reception into Membership, it should immediately precede the prayers of intercession.</a:t>
            </a:r>
            <a:r>
              <a:rPr lang="en-GB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 reception takes place during a service of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Baptism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and/or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Confirmation and Reception into Membership,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should immediately follow the Promise of the People.</a:t>
            </a:r>
            <a:endParaRPr lang="en-GB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150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87367E-FB66-4F56-869F-FFEA6028378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611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</a:t>
            </a:r>
            <a:r>
              <a:rPr lang="en-US" altLang="en-US" i="1" dirty="0" smtClean="0"/>
              <a:t>353) </a:t>
            </a:r>
            <a:r>
              <a:rPr lang="en-US" altLang="en-US" b="1" i="0" dirty="0" smtClean="0"/>
              <a:t>1</a:t>
            </a:r>
            <a:r>
              <a:rPr lang="en-US" altLang="en-US" b="1" i="0" baseline="0" dirty="0" smtClean="0"/>
              <a:t> </a:t>
            </a:r>
            <a:r>
              <a:rPr lang="en-US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 </a:t>
            </a:r>
            <a:r>
              <a:rPr lang="en-US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are to be received into the membership of the Methodist Church </a:t>
            </a:r>
            <a:r>
              <a:rPr lang="en-US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</a:t>
            </a:r>
            <a:r>
              <a:rPr lang="en-US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 minister says to </a:t>
            </a:r>
            <a:r>
              <a:rPr lang="en-US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n-US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</a:pP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251A-30EF-4D38-B002-F279B50D676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3158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</a:t>
            </a:r>
            <a:r>
              <a:rPr lang="en-US" altLang="en-US" i="1" dirty="0" smtClean="0"/>
              <a:t>353) </a:t>
            </a:r>
            <a:r>
              <a:rPr lang="en-US" altLang="en-US" b="1" i="0" dirty="0" smtClean="0"/>
              <a:t>2</a:t>
            </a:r>
            <a:r>
              <a:rPr lang="en-US" altLang="en-US" b="1" i="0" baseline="0" dirty="0" smtClean="0"/>
              <a:t> </a:t>
            </a:r>
            <a:r>
              <a:rPr lang="en-US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minister says to them: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minister and a representative of the local church extend the hand of fellowship to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been welcomed.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251A-30EF-4D38-B002-F279B50D676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2083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</a:t>
            </a:r>
            <a:r>
              <a:rPr lang="en-US" altLang="en-US" i="1" dirty="0" smtClean="0"/>
              <a:t>354) </a:t>
            </a:r>
            <a:r>
              <a:rPr lang="en-US" altLang="en-US" b="1" i="0" dirty="0" smtClean="0"/>
              <a:t>4</a:t>
            </a:r>
            <a:r>
              <a:rPr lang="en-US" altLang="en-US" b="1" i="0" baseline="0" dirty="0" smtClean="0"/>
              <a:t> </a:t>
            </a:r>
            <a:r>
              <a:rPr lang="en-US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questions may be asked:</a:t>
            </a:r>
          </a:p>
          <a:p>
            <a:pPr eaLnBrk="1" hangingPunct="1">
              <a:spcBef>
                <a:spcPct val="0"/>
              </a:spcBef>
            </a:pP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251A-30EF-4D38-B002-F279B50D676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568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</a:t>
            </a:r>
            <a:r>
              <a:rPr lang="en-US" altLang="en-US" i="1" dirty="0" smtClean="0"/>
              <a:t>354) </a:t>
            </a:r>
            <a:r>
              <a:rPr lang="en-US" altLang="en-US" b="1" i="0" dirty="0" smtClean="0"/>
              <a:t>4</a:t>
            </a:r>
            <a:r>
              <a:rPr lang="en-US" altLang="en-US" b="1" i="0" baseline="0" dirty="0" smtClean="0"/>
              <a:t> </a:t>
            </a:r>
            <a:r>
              <a:rPr lang="en-US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questions may be asked:</a:t>
            </a:r>
          </a:p>
          <a:p>
            <a:pPr eaLnBrk="1" hangingPunct="1">
              <a:spcBef>
                <a:spcPct val="0"/>
              </a:spcBef>
            </a:pPr>
            <a:endParaRPr lang="en-US" altLang="en-US" b="1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251A-30EF-4D38-B002-F279B50D676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1019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</a:t>
            </a:r>
            <a:r>
              <a:rPr lang="en-US" altLang="en-US" i="1" dirty="0" smtClean="0"/>
              <a:t>354)</a:t>
            </a:r>
            <a:r>
              <a:rPr lang="en-US" altLang="en-US" b="1" i="0" dirty="0" smtClean="0"/>
              <a:t> 5</a:t>
            </a:r>
            <a:r>
              <a:rPr lang="en-US" altLang="en-US" b="1" i="0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people stand. The minister says to them: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1" hangingPunct="1">
              <a:spcBef>
                <a:spcPct val="0"/>
              </a:spcBef>
            </a:pPr>
            <a:endParaRPr lang="en-US" altLang="en-US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 smtClean="0"/>
              <a:t>6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service continues.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1" hangingPunct="1">
              <a:spcBef>
                <a:spcPct val="0"/>
              </a:spcBef>
            </a:pPr>
            <a:endParaRPr lang="en-US" altLang="en-US" b="1" dirty="0" smtClean="0"/>
          </a:p>
        </p:txBody>
      </p:sp>
      <p:sp>
        <p:nvSpPr>
          <p:cNvPr id="2765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B9251A-30EF-4D38-B002-F279B50D676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818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150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87367E-FB66-4F56-869F-FFEA6028378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0145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451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43EE33-7185-0E4B-A5F2-862C8A362AF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3533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PREPARATION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22396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REQUEST FOR BAPTISM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79549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3500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MINISTRY OF THE WORD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11970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AFFIRMATION OF FAITH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777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BAPTISM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693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BAPTISMAL PROMISES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713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C text Ad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COMMISSIONING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940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RECEPTION</a:t>
            </a:r>
            <a:r>
              <a:rPr lang="en-GB" altLang="en-US" sz="1200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 AND WELCOME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430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3912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PROMISES OF THOSE NEWLY-CONFIRMED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124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3912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PROMISE</a:t>
            </a:r>
            <a:r>
              <a:rPr lang="en-GB" altLang="en-US" sz="1200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 OF THE PEOPLE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7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43EE33-7185-0E4B-A5F2-862C8A362AF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3575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GATHERING OF THE PEOPLE OF GOD</a:t>
            </a:r>
            <a:endParaRPr lang="en-US" altLang="en-US" sz="1200" b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320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449EFD-D7B6-2B4D-B9A1-DEB16903FE7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LORD’S SUPPER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70476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D2AF7-289F-B34A-9B30-AE86E8645E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PRAYERS AND DISMISSAL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77253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PART OF THE SERVICE</a:t>
            </a:r>
            <a:endParaRPr lang="en-US" altLang="en-US" sz="1200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601148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43EE33-7185-0E4B-A5F2-862C8A362AF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3533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GATHERING OF THE PEOPLE OF GOD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93035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MINISTRY OF THE WORD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072925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COVENANT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469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449EFD-D7B6-2B4D-B9A1-DEB16903FE7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LORD’S SUPPER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894501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D2AF7-289F-B34A-9B30-AE86E8645E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PRAYERS AND DISMISSAL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1471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MINISTRY OF THE WORD</a:t>
            </a:r>
            <a:endParaRPr lang="en-US" altLang="en-US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7628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449EFD-D7B6-2B4D-B9A1-DEB16903FE7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LORD’S SUPPER</a:t>
            </a:r>
            <a:endParaRPr lang="en-US" altLang="en-US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3961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D2AF7-289F-B34A-9B30-AE86E8645E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PRAYERS AND DISMISSAL</a:t>
            </a:r>
            <a:endParaRPr lang="en-US" altLang="en-US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76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itle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A9B2-5B05-614A-9BCF-86F92F85C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45776"/>
            <a:ext cx="12192000" cy="1735609"/>
          </a:xfrm>
          <a:prstGeom prst="rect">
            <a:avLst/>
          </a:prstGeom>
        </p:spPr>
        <p:txBody>
          <a:bodyPr anchor="b"/>
          <a:lstStyle>
            <a:lvl1pPr algn="ctr">
              <a:defRPr sz="6000" b="0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264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Section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B5D3CC-E2E9-324C-9EB4-FD5288B32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2" y="0"/>
            <a:ext cx="9983787" cy="6489700"/>
          </a:xfrm>
          <a:prstGeom prst="rect">
            <a:avLst/>
          </a:prstGeom>
        </p:spPr>
        <p:txBody>
          <a:bodyPr anchor="ctr"/>
          <a:lstStyle>
            <a:lvl1pPr algn="l">
              <a:defRPr sz="4800" b="0" i="0" baseline="0">
                <a:solidFill>
                  <a:srgbClr val="C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8213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ex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68628-BD3D-FF48-B52C-8C93F1DC1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702" y="1902229"/>
            <a:ext cx="10515600" cy="45838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580132E-FBA5-B349-97EE-08796CD9B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13699"/>
            <a:ext cx="9612312" cy="635435"/>
          </a:xfrm>
          <a:prstGeom prst="rect">
            <a:avLst/>
          </a:prstGeom>
        </p:spPr>
        <p:txBody>
          <a:bodyPr anchor="b"/>
          <a:lstStyle>
            <a:lvl1pPr algn="ctr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571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PART OF THE SERVICE</a:t>
            </a:r>
            <a:endParaRPr lang="en-US" altLang="en-US" sz="1200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1579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9252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12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50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09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8" r:id="rId4"/>
    <p:sldLayoutId id="2147483677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75" r:id="rId12"/>
    <p:sldLayoutId id="2147483676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534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93738" y="556593"/>
            <a:ext cx="11206162" cy="265970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reception of Christians of other communions into membership of the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Methodist Church</a:t>
            </a:r>
            <a:r>
              <a:rPr lang="en-GB" altLang="en-US" b="1" dirty="0"/>
              <a:t/>
            </a:r>
            <a:br>
              <a:rPr lang="en-GB" altLang="en-US" b="1" dirty="0"/>
            </a:b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feel free to amend, add or delete slides as necessary.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rubric for the service is given in the notes for each slide.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notes also indicate the relevant page number in 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Methodist Worship Book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numbers in bold in the notes of the slide represent the numbers for each item in the rubric. 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indent="-342900"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Trustees for Methodist Church Purposes, 1999.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 hide or delete this slide before you use this presentation in a service.</a:t>
            </a:r>
          </a:p>
        </p:txBody>
      </p:sp>
    </p:spTree>
    <p:extLst>
      <p:ext uri="{BB962C8B-B14F-4D97-AF65-F5344CB8AC3E}">
        <p14:creationId xmlns:p14="http://schemas.microsoft.com/office/powerpoint/2010/main" val="234615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4" y="2409825"/>
            <a:ext cx="8424618" cy="1735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4400" dirty="0"/>
              <a:t/>
            </a:r>
            <a:br>
              <a:rPr lang="en-GB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b="1" dirty="0"/>
              <a:t>THE RECEPTION OF CHRISTIANS OF OTHER COMMUNIONS INTO THE </a:t>
            </a:r>
            <a:r>
              <a:rPr lang="en-US" sz="4400" b="1" dirty="0" smtClean="0"/>
              <a:t>MEMBERSHIP OF </a:t>
            </a:r>
            <a:r>
              <a:rPr lang="en-US" sz="4400" b="1" dirty="0"/>
              <a:t>THE METHODIST CHURCH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94415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1754939" y="480436"/>
            <a:ext cx="9604724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are to be received into the membership of the Methodist Church </a:t>
            </a:r>
            <a:r>
              <a:rPr lang="en-US" sz="24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 minister says to </a:t>
            </a:r>
            <a:r>
              <a:rPr lang="en-US" sz="24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N and N (N)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you have been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members of other communions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within the Church of Christ. Do you now wish to be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members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of the Methodist Church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Answer: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 do.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1754938" y="480436"/>
            <a:ext cx="1017915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minister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says to them:</a:t>
            </a:r>
          </a:p>
          <a:p>
            <a:pPr lvl="0"/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N and N (N)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we receive and welcome you as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members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of the Methodist Church and of the church in this place.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May the Lord bless you with his grace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and fill you with his peace.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Amen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 and a representative of the local church extend the hand of fellowship to </a:t>
            </a:r>
            <a:r>
              <a:rPr lang="en-US" sz="24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US" sz="24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been welcomed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20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1754938" y="480436"/>
            <a:ext cx="1017915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questions may be asked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N and N (N),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 ask you now to respond to God’s love and grace by making these promises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Do you commit yourself with us to the Christian life of worship and service, and to be open to the renewing power of God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Answer: 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 do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59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1754938" y="480436"/>
            <a:ext cx="1017915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you continue to seek the strength of God’s Spirit as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 follow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Jesus Christ in your daily life?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With God’s help I will.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you witness, by word and deed, to the Good News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of God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 Christ, and so bring glory to God?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With God’s help I will.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81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1754938" y="480436"/>
            <a:ext cx="9405431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people stand. The minister says to them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Members of the body of Christ, we rejoice to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welcome 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these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sisters and brothers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Will you maintain the Church’s life of worship and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and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build each other up in love as we follow Christ our Lord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With God’s help we will.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02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4" y="2409825"/>
            <a:ext cx="8424618" cy="1735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4400" dirty="0"/>
              <a:t/>
            </a:r>
            <a:br>
              <a:rPr lang="en-GB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b="1" dirty="0"/>
              <a:t>THE RECEPTION OF CHRISTIANS OF OTHER COMMUNIONS INTO THE </a:t>
            </a:r>
            <a:r>
              <a:rPr lang="en-US" sz="4400" b="1" dirty="0" smtClean="0"/>
              <a:t>MEMBERSHIP OF </a:t>
            </a:r>
            <a:r>
              <a:rPr lang="en-US" sz="4400" b="1" dirty="0"/>
              <a:t>THE METHODIST CHURCH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47191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C text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F1F844-DA78-4447-A108-FEABDF8FC45F}" vid="{236811AE-EF1F-EB4B-BD5C-5C399254EF90}"/>
    </a:ext>
  </a:extLst>
</a:theme>
</file>

<file path=ppt/theme/theme2.xml><?xml version="1.0" encoding="utf-8"?>
<a:theme xmlns:a="http://schemas.openxmlformats.org/drawingml/2006/main" name="3573 MC Powerpoint – new bra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573 MC Powerpoint – new brand" id="{40FA8D40-8179-FD41-B856-9BC021558B60}" vid="{7A99158A-A386-0941-A99B-D287FA80D4AC}"/>
    </a:ext>
  </a:extLst>
</a:theme>
</file>

<file path=ppt/theme/theme3.xml><?xml version="1.0" encoding="utf-8"?>
<a:theme xmlns:a="http://schemas.openxmlformats.org/drawingml/2006/main" name="MC Section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F1F844-DA78-4447-A108-FEABDF8FC45F}" vid="{7E88D43A-807D-3441-BDA7-18E05E2EA618}"/>
    </a:ext>
  </a:extLst>
</a:theme>
</file>

<file path=ppt/theme/theme4.xml><?xml version="1.0" encoding="utf-8"?>
<a:theme xmlns:a="http://schemas.openxmlformats.org/drawingml/2006/main" name="MC text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F1F844-DA78-4447-A108-FEABDF8FC45F}" vid="{236811AE-EF1F-EB4B-BD5C-5C399254EF90}"/>
    </a:ext>
  </a:extLst>
</a:theme>
</file>

<file path=ppt/theme/theme5.xml><?xml version="1.0" encoding="utf-8"?>
<a:theme xmlns:a="http://schemas.openxmlformats.org/drawingml/2006/main" name="2_MC text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F1F844-DA78-4447-A108-FEABDF8FC45F}" vid="{236811AE-EF1F-EB4B-BD5C-5C399254EF90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660</Words>
  <Application>Microsoft Office PowerPoint</Application>
  <PresentationFormat>Widescreen</PresentationFormat>
  <Paragraphs>66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Calibri</vt:lpstr>
      <vt:lpstr>Calibri Light</vt:lpstr>
      <vt:lpstr>Franklin Gothic Book</vt:lpstr>
      <vt:lpstr>Franklin Gothic Medium</vt:lpstr>
      <vt:lpstr>Symbol</vt:lpstr>
      <vt:lpstr>1_MC text slide</vt:lpstr>
      <vt:lpstr>3573 MC Powerpoint – new brand</vt:lpstr>
      <vt:lpstr>MC Section slide</vt:lpstr>
      <vt:lpstr>MC text slide</vt:lpstr>
      <vt:lpstr>2_MC text slide</vt:lpstr>
      <vt:lpstr>PowerPoint Presentation</vt:lpstr>
      <vt:lpstr>  THE RECEPTION OF CHRISTIANS OF OTHER COMMUNIONS INTO THE MEMBERSHIP OF THE METHODIST CHURCH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THE RECEPTION OF CHRISTIANS OF OTHER COMMUNIONS INTO THE MEMBERSHIP OF THE METHODIST CHURCH</vt:lpstr>
    </vt:vector>
  </TitlesOfParts>
  <Company>The Methodist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Morrell</dc:creator>
  <cp:lastModifiedBy>Emily Morrell</cp:lastModifiedBy>
  <cp:revision>51</cp:revision>
  <dcterms:created xsi:type="dcterms:W3CDTF">2022-11-15T14:42:56Z</dcterms:created>
  <dcterms:modified xsi:type="dcterms:W3CDTF">2023-08-31T15:48:59Z</dcterms:modified>
</cp:coreProperties>
</file>