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27"/>
  </p:notesMasterIdLst>
  <p:sldIdLst>
    <p:sldId id="257" r:id="rId6"/>
    <p:sldId id="258" r:id="rId7"/>
    <p:sldId id="261" r:id="rId8"/>
    <p:sldId id="461" r:id="rId9"/>
    <p:sldId id="345" r:id="rId10"/>
    <p:sldId id="270" r:id="rId11"/>
    <p:sldId id="459" r:id="rId12"/>
    <p:sldId id="462" r:id="rId13"/>
    <p:sldId id="456" r:id="rId14"/>
    <p:sldId id="346" r:id="rId15"/>
    <p:sldId id="463" r:id="rId16"/>
    <p:sldId id="464" r:id="rId17"/>
    <p:sldId id="465" r:id="rId18"/>
    <p:sldId id="431" r:id="rId19"/>
    <p:sldId id="466" r:id="rId20"/>
    <p:sldId id="467" r:id="rId21"/>
    <p:sldId id="468" r:id="rId22"/>
    <p:sldId id="469" r:id="rId23"/>
    <p:sldId id="470" r:id="rId24"/>
    <p:sldId id="471" r:id="rId25"/>
    <p:sldId id="4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66543" autoAdjust="0"/>
  </p:normalViewPr>
  <p:slideViewPr>
    <p:cSldViewPr snapToGrid="0">
      <p:cViewPr varScale="1">
        <p:scale>
          <a:sx n="65" d="100"/>
          <a:sy n="65" d="100"/>
        </p:scale>
        <p:origin x="1142" y="53"/>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4</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4</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43815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4</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25016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4</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53038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5</a:t>
            </a:r>
            <a:r>
              <a:rPr lang="en-US" altLang="en-US" b="1" i="1" dirty="0" smtClean="0"/>
              <a:t> </a:t>
            </a:r>
            <a:r>
              <a:rPr lang="en-GB" sz="1200" u="none" strike="noStrike" kern="1200" dirty="0" smtClean="0">
                <a:solidFill>
                  <a:schemeClr val="tx1"/>
                </a:solidFill>
                <a:effectLst/>
                <a:latin typeface="+mn-lt"/>
                <a:ea typeface="+mn-ea"/>
                <a:cs typeface="+mn-cs"/>
              </a:rPr>
              <a:t>A Circuit Steward says to the </a:t>
            </a:r>
            <a:r>
              <a:rPr lang="en-GB" sz="1200" i="1" u="none" strike="noStrike" kern="1200" dirty="0" smtClean="0">
                <a:solidFill>
                  <a:schemeClr val="tx1"/>
                </a:solidFill>
                <a:effectLst/>
                <a:latin typeface="+mn-lt"/>
                <a:ea typeface="+mn-ea"/>
                <a:cs typeface="+mn-cs"/>
              </a:rPr>
              <a:t>presbyter</a:t>
            </a:r>
            <a:r>
              <a:rPr lang="en-GB" sz="1200" u="none" strike="noStrike" kern="1200" dirty="0" smtClean="0">
                <a:solidFill>
                  <a:schemeClr val="tx1"/>
                </a:solidFill>
                <a:effectLst/>
                <a:latin typeface="+mn-lt"/>
                <a:ea typeface="+mn-ea"/>
                <a:cs typeface="+mn-cs"/>
              </a:rPr>
              <a:t> exercising pastoral charge of the local </a:t>
            </a:r>
            <a:r>
              <a:rPr lang="en-GB" sz="1200" i="1" u="none" strike="noStrike" kern="1200" dirty="0" smtClean="0">
                <a:solidFill>
                  <a:schemeClr val="tx1"/>
                </a:solidFill>
                <a:effectLst/>
                <a:latin typeface="+mn-lt"/>
                <a:ea typeface="+mn-ea"/>
                <a:cs typeface="+mn-cs"/>
              </a:rPr>
              <a:t>church </a:t>
            </a:r>
            <a:r>
              <a:rPr lang="en-GB" sz="1200" u="none" strike="noStrike" kern="1200" dirty="0" smtClean="0">
                <a:solidFill>
                  <a:schemeClr val="tx1"/>
                </a:solidFill>
                <a:effectLst/>
                <a:latin typeface="+mn-lt"/>
                <a:ea typeface="+mn-ea"/>
                <a:cs typeface="+mn-cs"/>
              </a:rPr>
              <a:t>in which the</a:t>
            </a:r>
            <a:r>
              <a:rPr lang="en-GB" sz="1200" i="1" u="none" strike="noStrike" kern="1200" dirty="0" smtClean="0">
                <a:solidFill>
                  <a:schemeClr val="tx1"/>
                </a:solidFill>
                <a:effectLst/>
                <a:latin typeface="+mn-lt"/>
                <a:ea typeface="+mn-ea"/>
                <a:cs typeface="+mn-cs"/>
              </a:rPr>
              <a:t> </a:t>
            </a:r>
            <a:r>
              <a:rPr lang="en-GB" sz="1200" u="none" strike="noStrike" kern="1200" dirty="0" smtClean="0">
                <a:solidFill>
                  <a:schemeClr val="tx1"/>
                </a:solidFill>
                <a:effectLst/>
                <a:latin typeface="+mn-lt"/>
                <a:ea typeface="+mn-ea"/>
                <a:cs typeface="+mn-cs"/>
              </a:rPr>
              <a:t>Local Lay-</a:t>
            </a:r>
            <a:r>
              <a:rPr lang="en-GB" sz="1200" i="1" u="none" strike="noStrike" kern="1200" dirty="0" smtClean="0">
                <a:solidFill>
                  <a:schemeClr val="tx1"/>
                </a:solidFill>
                <a:effectLst/>
                <a:latin typeface="+mn-lt"/>
                <a:ea typeface="+mn-ea"/>
                <a:cs typeface="+mn-cs"/>
              </a:rPr>
              <a:t>Pastor</a:t>
            </a:r>
            <a:r>
              <a:rPr lang="en-GB" sz="1200" u="none" strike="noStrike" kern="1200" dirty="0" smtClean="0">
                <a:solidFill>
                  <a:schemeClr val="tx1"/>
                </a:solidFill>
                <a:effectLst/>
                <a:latin typeface="+mn-lt"/>
                <a:ea typeface="+mn-ea"/>
                <a:cs typeface="+mn-cs"/>
              </a:rPr>
              <a:t> </a:t>
            </a:r>
            <a:r>
              <a:rPr lang="en-GB" sz="1200" i="1" u="none" strike="noStrike" kern="1200" dirty="0" smtClean="0">
                <a:solidFill>
                  <a:schemeClr val="tx1"/>
                </a:solidFill>
                <a:effectLst/>
                <a:latin typeface="+mn-lt"/>
                <a:ea typeface="+mn-ea"/>
                <a:cs typeface="+mn-cs"/>
              </a:rPr>
              <a:t>has</a:t>
            </a:r>
            <a:r>
              <a:rPr lang="en-GB" sz="1200" u="none" strike="noStrike" kern="1200" dirty="0" smtClean="0">
                <a:solidFill>
                  <a:schemeClr val="tx1"/>
                </a:solidFill>
                <a:effectLst/>
                <a:latin typeface="+mn-lt"/>
                <a:ea typeface="+mn-ea"/>
                <a:cs typeface="+mn-cs"/>
              </a:rPr>
              <a:t> been appointed to serve:</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21182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i="0" dirty="0" smtClean="0"/>
              <a:t>5</a:t>
            </a:r>
            <a:r>
              <a:rPr lang="en-US" altLang="en-US" b="1" i="1" dirty="0" smtClean="0"/>
              <a:t> </a:t>
            </a:r>
            <a:r>
              <a:rPr lang="en-GB" sz="1200" dirty="0" smtClean="0">
                <a:latin typeface="+mn-lt"/>
              </a:rPr>
              <a:t>The Circuit Steward says to the Local Lay-</a:t>
            </a:r>
            <a:r>
              <a:rPr lang="en-GB" sz="1200" i="1" dirty="0" smtClean="0">
                <a:latin typeface="+mn-lt"/>
              </a:rPr>
              <a:t>Pastor</a:t>
            </a:r>
            <a:r>
              <a:rPr lang="en-GB" sz="1200" dirty="0" smtClean="0">
                <a:latin typeface="+mn-lt"/>
              </a:rPr>
              <a:t>:</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34973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6</a:t>
            </a:r>
            <a:r>
              <a:rPr lang="en-US" altLang="en-US" b="1" i="1" dirty="0" smtClean="0"/>
              <a:t> </a:t>
            </a:r>
            <a:r>
              <a:rPr lang="en-GB" sz="1200" u="none" strike="noStrike" kern="1200" dirty="0" smtClean="0">
                <a:solidFill>
                  <a:schemeClr val="tx1"/>
                </a:solidFill>
                <a:effectLst/>
                <a:latin typeface="+mn-lt"/>
                <a:ea typeface="+mn-ea"/>
                <a:cs typeface="+mn-cs"/>
              </a:rPr>
              <a:t>The presiding minister says:</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88507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6</a:t>
            </a:r>
            <a:r>
              <a:rPr lang="en-US" altLang="en-US" b="1" i="1" dirty="0" smtClean="0"/>
              <a:t> </a:t>
            </a:r>
            <a:r>
              <a:rPr lang="en-GB" sz="1200" u="none" strike="noStrike" kern="1200" dirty="0" smtClean="0">
                <a:solidFill>
                  <a:schemeClr val="tx1"/>
                </a:solidFill>
                <a:effectLst/>
                <a:latin typeface="+mn-lt"/>
                <a:ea typeface="+mn-ea"/>
                <a:cs typeface="+mn-cs"/>
              </a:rPr>
              <a:t>The presiding minister says:</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28745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7</a:t>
            </a:r>
            <a:r>
              <a:rPr lang="en-US" altLang="en-US" b="1" i="1" dirty="0" smtClean="0"/>
              <a:t> </a:t>
            </a:r>
            <a:r>
              <a:rPr lang="en-GB" sz="1200" dirty="0" smtClean="0">
                <a:solidFill>
                  <a:srgbClr val="C00000"/>
                </a:solidFill>
                <a:latin typeface="+mn-lt"/>
              </a:rPr>
              <a:t>A Circuit Steward says to the people:</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51290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8</a:t>
            </a:r>
            <a:r>
              <a:rPr lang="en-US" altLang="en-US" b="1" i="1" dirty="0" smtClean="0"/>
              <a:t> </a:t>
            </a:r>
            <a:r>
              <a:rPr lang="en-GB" sz="1200" i="1" dirty="0" smtClean="0">
                <a:solidFill>
                  <a:srgbClr val="C00000"/>
                </a:solidFill>
                <a:latin typeface="+mn-lt"/>
              </a:rPr>
              <a:t>A</a:t>
            </a:r>
            <a:r>
              <a:rPr lang="en-GB" sz="1200" dirty="0" smtClean="0">
                <a:solidFill>
                  <a:srgbClr val="C00000"/>
                </a:solidFill>
                <a:latin typeface="+mn-lt"/>
              </a:rPr>
              <a:t> </a:t>
            </a:r>
            <a:r>
              <a:rPr lang="en-GB" sz="1200" i="1" dirty="0" smtClean="0">
                <a:solidFill>
                  <a:srgbClr val="C00000"/>
                </a:solidFill>
                <a:latin typeface="+mn-lt"/>
              </a:rPr>
              <a:t>representative</a:t>
            </a:r>
            <a:r>
              <a:rPr lang="en-GB" sz="1200" dirty="0" smtClean="0">
                <a:solidFill>
                  <a:srgbClr val="C00000"/>
                </a:solidFill>
                <a:latin typeface="+mn-lt"/>
              </a:rPr>
              <a:t> of the local </a:t>
            </a:r>
            <a:r>
              <a:rPr lang="en-GB" sz="1200" i="1" dirty="0" smtClean="0">
                <a:solidFill>
                  <a:srgbClr val="C00000"/>
                </a:solidFill>
                <a:latin typeface="+mn-lt"/>
              </a:rPr>
              <a:t>church</a:t>
            </a:r>
            <a:r>
              <a:rPr lang="en-GB" sz="1200" dirty="0" smtClean="0">
                <a:solidFill>
                  <a:srgbClr val="C00000"/>
                </a:solidFill>
                <a:latin typeface="+mn-lt"/>
              </a:rPr>
              <a:t> in which the Local Lay-</a:t>
            </a:r>
            <a:r>
              <a:rPr lang="en-GB" sz="1200" i="1" dirty="0" smtClean="0">
                <a:solidFill>
                  <a:srgbClr val="C00000"/>
                </a:solidFill>
                <a:latin typeface="+mn-lt"/>
              </a:rPr>
              <a:t>Pastor</a:t>
            </a:r>
            <a:r>
              <a:rPr lang="en-GB" sz="1200" dirty="0" smtClean="0">
                <a:solidFill>
                  <a:srgbClr val="C00000"/>
                </a:solidFill>
                <a:latin typeface="+mn-lt"/>
              </a:rPr>
              <a:t> </a:t>
            </a:r>
            <a:r>
              <a:rPr lang="en-GB" sz="1200" i="1" dirty="0" smtClean="0">
                <a:solidFill>
                  <a:srgbClr val="C00000"/>
                </a:solidFill>
                <a:latin typeface="+mn-lt"/>
              </a:rPr>
              <a:t>has</a:t>
            </a:r>
            <a:r>
              <a:rPr lang="en-GB" sz="1200" dirty="0" smtClean="0">
                <a:solidFill>
                  <a:srgbClr val="C00000"/>
                </a:solidFill>
                <a:latin typeface="+mn-lt"/>
              </a:rPr>
              <a:t> been appointed to serve may say:</a:t>
            </a:r>
          </a:p>
          <a:p>
            <a:pPr lvl="0"/>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t>9 </a:t>
            </a:r>
            <a:r>
              <a:rPr lang="en-GB" sz="1200" u="none" strike="noStrike" kern="1200" dirty="0" smtClean="0">
                <a:solidFill>
                  <a:schemeClr val="tx1"/>
                </a:solidFill>
                <a:effectLst/>
                <a:latin typeface="+mn-lt"/>
                <a:ea typeface="+mn-ea"/>
                <a:cs typeface="+mn-cs"/>
              </a:rPr>
              <a:t>Welcomes may then be given by circuit and ecumenical representatives, community and civic leaders, and other appropriate persons.</a:t>
            </a: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9239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kern="1200" dirty="0" smtClean="0">
                <a:solidFill>
                  <a:schemeClr val="tx1"/>
                </a:solidFill>
                <a:effectLst/>
                <a:latin typeface="+mn-lt"/>
                <a:ea typeface="+mn-ea"/>
                <a:cs typeface="+mn-cs"/>
              </a:rPr>
              <a:t>INTRODUCTION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Lay persons appointed by a Circuit to the office of Local Lay-Pastor care for, enable, lead and represent one or more local churches and represent the wider Church to them. They provide a focused and recognised presence among a congregation or gathered community and in the wider community. It is a form of ministry complementary to but distinct from the ministries of presbyters, deacons and other lay officers in enabling the Church’s mission for the sake of the world.</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NOTES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lvl="0"/>
            <a:r>
              <a:rPr lang="en-GB" sz="1200" b="0" i="0" kern="1200" dirty="0" smtClean="0">
                <a:solidFill>
                  <a:schemeClr val="tx1"/>
                </a:solidFill>
                <a:effectLst/>
                <a:latin typeface="+mn-lt"/>
                <a:ea typeface="+mn-ea"/>
                <a:cs typeface="+mn-cs"/>
              </a:rPr>
              <a:t>1 </a:t>
            </a:r>
            <a:r>
              <a:rPr lang="en-GB" sz="1200" b="1" i="1" kern="1200" dirty="0" smtClean="0">
                <a:solidFill>
                  <a:schemeClr val="tx1"/>
                </a:solidFill>
                <a:effectLst/>
                <a:latin typeface="+mn-lt"/>
                <a:ea typeface="+mn-ea"/>
                <a:cs typeface="+mn-cs"/>
              </a:rPr>
              <a:t>The Commissioning of Local Lay-Pastors</a:t>
            </a:r>
            <a:r>
              <a:rPr lang="en-GB" sz="1200" kern="1200" dirty="0" smtClean="0">
                <a:solidFill>
                  <a:schemeClr val="tx1"/>
                </a:solidFill>
                <a:effectLst/>
                <a:latin typeface="+mn-lt"/>
                <a:ea typeface="+mn-ea"/>
                <a:cs typeface="+mn-cs"/>
              </a:rPr>
              <a:t> should normally take place after the sermon during a celebration of </a:t>
            </a:r>
            <a:r>
              <a:rPr lang="en-GB" sz="1200" b="1" i="1" kern="1200" dirty="0" smtClean="0">
                <a:solidFill>
                  <a:schemeClr val="tx1"/>
                </a:solidFill>
                <a:effectLst/>
                <a:latin typeface="+mn-lt"/>
                <a:ea typeface="+mn-ea"/>
                <a:cs typeface="+mn-cs"/>
              </a:rPr>
              <a:t>Holy Communion</a:t>
            </a:r>
            <a:r>
              <a:rPr lang="en-GB" sz="1200" kern="1200" dirty="0" smtClean="0">
                <a:solidFill>
                  <a:schemeClr val="tx1"/>
                </a:solidFill>
                <a:effectLst/>
                <a:latin typeface="+mn-lt"/>
                <a:ea typeface="+mn-ea"/>
                <a:cs typeface="+mn-cs"/>
              </a:rPr>
              <a:t>. Any appropriate order may be used, but that for </a:t>
            </a:r>
            <a:r>
              <a:rPr lang="en-GB" sz="1200" b="1" i="1" kern="1200" dirty="0" smtClean="0">
                <a:solidFill>
                  <a:schemeClr val="tx1"/>
                </a:solidFill>
                <a:effectLst/>
                <a:latin typeface="+mn-lt"/>
                <a:ea typeface="+mn-ea"/>
                <a:cs typeface="+mn-cs"/>
              </a:rPr>
              <a:t>The Day of Pentecost and Times of Renewal in the Life of the Church</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The Methodist Worship Book</a:t>
            </a:r>
            <a:r>
              <a:rPr lang="en-GB" sz="1200" kern="1200" dirty="0" smtClean="0">
                <a:solidFill>
                  <a:schemeClr val="tx1"/>
                </a:solidFill>
                <a:effectLst/>
                <a:latin typeface="+mn-lt"/>
                <a:ea typeface="+mn-ea"/>
                <a:cs typeface="+mn-cs"/>
              </a:rPr>
              <a:t>, pp.174-184) is especially suitable. Otherwise, </a:t>
            </a:r>
            <a:r>
              <a:rPr lang="en-GB" sz="1200" b="1" i="1" kern="1200" dirty="0" smtClean="0">
                <a:solidFill>
                  <a:schemeClr val="tx1"/>
                </a:solidFill>
                <a:effectLst/>
                <a:latin typeface="+mn-lt"/>
                <a:ea typeface="+mn-ea"/>
                <a:cs typeface="+mn-cs"/>
              </a:rPr>
              <a:t>The Commissioning of Local Lay-Pastors</a:t>
            </a:r>
            <a:r>
              <a:rPr lang="en-GB" sz="1200" kern="1200" dirty="0" smtClean="0">
                <a:solidFill>
                  <a:schemeClr val="tx1"/>
                </a:solidFill>
                <a:effectLst/>
                <a:latin typeface="+mn-lt"/>
                <a:ea typeface="+mn-ea"/>
                <a:cs typeface="+mn-cs"/>
              </a:rPr>
              <a:t> should take place after the sermon during a preaching service.</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2 If a Local Lay-Pastor is to be commissioned during a Welcome Service (</a:t>
            </a:r>
            <a:r>
              <a:rPr lang="en-GB" sz="1200" i="1" kern="1200" dirty="0" smtClean="0">
                <a:solidFill>
                  <a:schemeClr val="tx1"/>
                </a:solidFill>
                <a:effectLst/>
                <a:latin typeface="+mn-lt"/>
                <a:ea typeface="+mn-ea"/>
                <a:cs typeface="+mn-cs"/>
              </a:rPr>
              <a:t>The Methodist Worship Book</a:t>
            </a:r>
            <a:r>
              <a:rPr lang="en-GB" sz="1200" kern="1200" dirty="0" smtClean="0">
                <a:solidFill>
                  <a:schemeClr val="tx1"/>
                </a:solidFill>
                <a:effectLst/>
                <a:latin typeface="+mn-lt"/>
                <a:ea typeface="+mn-ea"/>
                <a:cs typeface="+mn-cs"/>
              </a:rPr>
              <a:t>, pp.355-366), nos. 1-6 of this service are inserted immediately before no. 18 in the Welcome Service.</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3 It would be appropriate for relevant ecumenical, community, and civic representatives to be invited to attend the service. </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4 The readings of the day may be used or the following may be considered: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Isaiah 55:1-11 </a:t>
            </a:r>
            <a:r>
              <a:rPr lang="en-GB" sz="1200" i="1"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Jeremiah 1:4-10</a:t>
            </a:r>
          </a:p>
          <a:p>
            <a:r>
              <a:rPr lang="en-GB" sz="1200" kern="1200" dirty="0" smtClean="0">
                <a:solidFill>
                  <a:schemeClr val="tx1"/>
                </a:solidFill>
                <a:effectLst/>
                <a:latin typeface="+mn-lt"/>
                <a:ea typeface="+mn-ea"/>
                <a:cs typeface="+mn-cs"/>
              </a:rPr>
              <a:t>Ephesians 4:7-16 </a:t>
            </a:r>
            <a:r>
              <a:rPr lang="en-GB" sz="1200" i="1"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Colossians 4:2-7 </a:t>
            </a:r>
          </a:p>
          <a:p>
            <a:r>
              <a:rPr lang="en-GB" sz="1200" kern="1200" dirty="0" smtClean="0">
                <a:solidFill>
                  <a:schemeClr val="tx1"/>
                </a:solidFill>
                <a:effectLst/>
                <a:latin typeface="+mn-lt"/>
                <a:ea typeface="+mn-ea"/>
                <a:cs typeface="+mn-cs"/>
              </a:rPr>
              <a:t>Luke 6:20-26 </a:t>
            </a:r>
            <a:r>
              <a:rPr lang="en-GB" sz="1200" i="1"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Luke 10:1-2 </a:t>
            </a:r>
            <a:r>
              <a:rPr lang="en-GB" sz="1200" i="1"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Luke 10:38-42</a:t>
            </a:r>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10</a:t>
            </a:r>
            <a:r>
              <a:rPr lang="en-US" altLang="en-US" b="1" i="1" dirty="0" smtClean="0"/>
              <a:t> </a:t>
            </a:r>
            <a:r>
              <a:rPr lang="en-GB" sz="1200" u="none" strike="noStrike" kern="1200" dirty="0" smtClean="0">
                <a:solidFill>
                  <a:schemeClr val="tx1"/>
                </a:solidFill>
                <a:effectLst/>
                <a:latin typeface="+mn-lt"/>
                <a:ea typeface="+mn-ea"/>
                <a:cs typeface="+mn-cs"/>
              </a:rPr>
              <a:t>Each newly-appointed Local Lay-Pastor may reply briefly in </a:t>
            </a:r>
            <a:r>
              <a:rPr lang="en-GB" sz="1200" i="1" u="none" strike="noStrike" kern="1200" dirty="0" smtClean="0">
                <a:solidFill>
                  <a:schemeClr val="tx1"/>
                </a:solidFill>
                <a:effectLst/>
                <a:latin typeface="+mn-lt"/>
                <a:ea typeface="+mn-ea"/>
                <a:cs typeface="+mn-cs"/>
              </a:rPr>
              <a:t>her/his/their</a:t>
            </a:r>
            <a:r>
              <a:rPr lang="en-GB" sz="1200" u="none" strike="noStrike" kern="1200" dirty="0" smtClean="0">
                <a:solidFill>
                  <a:schemeClr val="tx1"/>
                </a:solidFill>
                <a:effectLst/>
                <a:latin typeface="+mn-lt"/>
                <a:ea typeface="+mn-ea"/>
                <a:cs typeface="+mn-cs"/>
              </a:rPr>
              <a:t> own words and/or as follows: </a:t>
            </a:r>
          </a:p>
          <a:p>
            <a:pPr lvl="0"/>
            <a:endParaRPr lang="en-US" altLang="en-US" dirty="0" smtClean="0"/>
          </a:p>
          <a:p>
            <a:pPr lvl="0" fontAlgn="base"/>
            <a:r>
              <a:rPr lang="en-US" altLang="en-US" b="1" dirty="0" smtClean="0"/>
              <a:t>11 </a:t>
            </a:r>
            <a:r>
              <a:rPr lang="en-GB" sz="1200" u="none" strike="noStrike" kern="1200" dirty="0" smtClean="0">
                <a:solidFill>
                  <a:schemeClr val="tx1"/>
                </a:solidFill>
                <a:effectLst/>
                <a:latin typeface="+mn-lt"/>
                <a:ea typeface="+mn-ea"/>
                <a:cs typeface="+mn-cs"/>
              </a:rPr>
              <a:t>The service continues.</a:t>
            </a: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191154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16925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1</a:t>
            </a:r>
            <a:r>
              <a:rPr lang="en-US" altLang="en-US" b="1" i="0" baseline="0" dirty="0" smtClean="0"/>
              <a:t> </a:t>
            </a:r>
            <a:r>
              <a:rPr lang="en-GB" sz="1200" u="none" strike="noStrike" kern="1200" dirty="0" smtClean="0">
                <a:solidFill>
                  <a:schemeClr val="tx1"/>
                </a:solidFill>
                <a:effectLst/>
                <a:latin typeface="+mn-lt"/>
                <a:ea typeface="+mn-ea"/>
                <a:cs typeface="+mn-cs"/>
              </a:rPr>
              <a:t>The presiding minister says to the people:</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1</a:t>
            </a:r>
            <a:r>
              <a:rPr lang="en-US" altLang="en-US" b="1" i="0" baseline="0" dirty="0" smtClean="0"/>
              <a:t> </a:t>
            </a:r>
            <a:r>
              <a:rPr lang="en-GB" sz="1200" u="none" strike="noStrike" kern="1200" dirty="0" smtClean="0">
                <a:solidFill>
                  <a:schemeClr val="tx1"/>
                </a:solidFill>
                <a:effectLst/>
                <a:latin typeface="+mn-lt"/>
                <a:ea typeface="+mn-ea"/>
                <a:cs typeface="+mn-cs"/>
              </a:rPr>
              <a:t>The presiding minister says to the people:</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42124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349)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2</a:t>
            </a:r>
            <a:r>
              <a:rPr lang="en-GB" altLang="en-US" b="1" dirty="0" smtClean="0"/>
              <a:t> </a:t>
            </a:r>
            <a:r>
              <a:rPr lang="en-GB" sz="1200" u="none" strike="noStrike" kern="1200" dirty="0" smtClean="0">
                <a:solidFill>
                  <a:schemeClr val="tx1"/>
                </a:solidFill>
                <a:effectLst/>
                <a:latin typeface="+mn-lt"/>
                <a:ea typeface="+mn-ea"/>
                <a:cs typeface="+mn-cs"/>
              </a:rPr>
              <a:t>The Local Lay-</a:t>
            </a:r>
            <a:r>
              <a:rPr lang="en-GB" sz="1200" i="1" u="none" strike="noStrike" kern="1200" dirty="0" smtClean="0">
                <a:solidFill>
                  <a:schemeClr val="tx1"/>
                </a:solidFill>
                <a:effectLst/>
                <a:latin typeface="+mn-lt"/>
                <a:ea typeface="+mn-ea"/>
                <a:cs typeface="+mn-cs"/>
              </a:rPr>
              <a:t>Pastor</a:t>
            </a:r>
            <a:r>
              <a:rPr lang="en-GB" sz="1200" u="none" strike="noStrike" kern="1200" dirty="0" smtClean="0">
                <a:solidFill>
                  <a:schemeClr val="tx1"/>
                </a:solidFill>
                <a:effectLst/>
                <a:latin typeface="+mn-lt"/>
                <a:ea typeface="+mn-ea"/>
                <a:cs typeface="+mn-cs"/>
              </a:rPr>
              <a:t> </a:t>
            </a:r>
            <a:r>
              <a:rPr lang="en-GB" sz="1200" i="1" u="none" strike="noStrike" kern="1200" dirty="0" smtClean="0">
                <a:solidFill>
                  <a:schemeClr val="tx1"/>
                </a:solidFill>
                <a:effectLst/>
                <a:latin typeface="+mn-lt"/>
                <a:ea typeface="+mn-ea"/>
                <a:cs typeface="+mn-cs"/>
              </a:rPr>
              <a:t>stands</a:t>
            </a:r>
            <a:r>
              <a:rPr lang="en-GB" sz="1200" u="none" strike="noStrike"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presiding minister says to the people:</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b="1" i="0" dirty="0" smtClean="0"/>
              <a:t>3</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4431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b="1" i="0" dirty="0" smtClean="0"/>
              <a:t>3</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54218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fontAlgn="base"/>
            <a:r>
              <a:rPr lang="en-US" altLang="en-US" b="1" i="0" dirty="0" smtClean="0"/>
              <a:t>4</a:t>
            </a:r>
            <a:r>
              <a:rPr lang="en-US" altLang="en-US" b="1" i="0" baseline="0" dirty="0" smtClean="0"/>
              <a:t> </a:t>
            </a:r>
            <a:r>
              <a:rPr lang="en-GB" sz="1200" u="none" strike="noStrike" kern="1200" dirty="0" smtClean="0">
                <a:solidFill>
                  <a:schemeClr val="tx1"/>
                </a:solidFill>
                <a:effectLst/>
                <a:latin typeface="+mn-lt"/>
                <a:ea typeface="+mn-ea"/>
                <a:cs typeface="+mn-cs"/>
              </a:rPr>
              <a:t>All stand.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presiding minister says to the Local Lay-</a:t>
            </a:r>
            <a:r>
              <a:rPr lang="en-GB" sz="1200" i="1" kern="1200" dirty="0" smtClean="0">
                <a:solidFill>
                  <a:schemeClr val="tx1"/>
                </a:solidFill>
                <a:effectLst/>
                <a:latin typeface="+mn-lt"/>
                <a:ea typeface="+mn-ea"/>
                <a:cs typeface="+mn-cs"/>
              </a:rPr>
              <a:t>Pastor</a:t>
            </a:r>
            <a:r>
              <a:rPr lang="en-GB" sz="1200" kern="1200" dirty="0" smtClean="0">
                <a:solidFill>
                  <a:schemeClr val="tx1"/>
                </a:solidFill>
                <a:effectLst/>
                <a:latin typeface="+mn-lt"/>
                <a:ea typeface="+mn-ea"/>
                <a:cs typeface="+mn-cs"/>
              </a:rPr>
              <a:t>:</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4583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C text slide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5117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COMMISSIONING</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0" dirty="0">
                <a:solidFill>
                  <a:srgbClr val="C00000"/>
                </a:solidFill>
                <a:latin typeface="Arial" panose="020B0604020202020204" pitchFamily="34" charset="0"/>
                <a:cs typeface="Arial" panose="020B0604020202020204" pitchFamily="34" charset="0"/>
              </a:rPr>
              <a:t>THE GATHERING OF THE PEOPLE OF GOD</a:t>
            </a:r>
            <a:endParaRPr lang="en-US" altLang="en-US" sz="1200" b="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93209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60114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9303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07292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COVENANT</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80469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89450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1471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theme" Target="../theme/theme5.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53435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2413481"/>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commissioning of worship leaders</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smtClean="0">
                <a:solidFill>
                  <a:prstClr val="black"/>
                </a:solidFill>
                <a:latin typeface="Arial" panose="020B0604020202020204" pitchFamily="34" charset="0"/>
                <a:cs typeface="Arial" panose="020B0604020202020204" pitchFamily="34" charset="0"/>
              </a:rPr>
              <a:t>All </a:t>
            </a:r>
            <a:r>
              <a:rPr lang="en-GB" sz="1600" dirty="0">
                <a:solidFill>
                  <a:prstClr val="black"/>
                </a:solidFill>
                <a:latin typeface="Arial" panose="020B0604020202020204" pitchFamily="34" charset="0"/>
                <a:cs typeface="Arial" panose="020B0604020202020204" pitchFamily="34" charset="0"/>
              </a:rPr>
              <a:t>material </a:t>
            </a:r>
            <a:r>
              <a:rPr lang="en-GB" sz="1600" dirty="0" smtClean="0">
                <a:solidFill>
                  <a:prstClr val="black"/>
                </a:solidFill>
                <a:latin typeface="Arial" panose="020B0604020202020204" pitchFamily="34" charset="0"/>
                <a:cs typeface="Arial" panose="020B0604020202020204" pitchFamily="34" charset="0"/>
              </a:rPr>
              <a:t>is </a:t>
            </a:r>
            <a:r>
              <a:rPr lang="en-GB" sz="1600" dirty="0">
                <a:solidFill>
                  <a:prstClr val="black"/>
                </a:solidFill>
                <a:latin typeface="Arial" panose="020B0604020202020204" pitchFamily="34" charset="0"/>
                <a:cs typeface="Arial" panose="020B0604020202020204" pitchFamily="34" charset="0"/>
              </a:rPr>
              <a:t>© Trustees for Methodist Church Purposes, </a:t>
            </a:r>
            <a:r>
              <a:rPr lang="en-GB" sz="1600" dirty="0" smtClean="0">
                <a:solidFill>
                  <a:prstClr val="black"/>
                </a:solidFill>
                <a:latin typeface="Arial" panose="020B0604020202020204" pitchFamily="34" charset="0"/>
                <a:cs typeface="Arial" panose="020B0604020202020204" pitchFamily="34" charset="0"/>
              </a:rPr>
              <a:t>2023.</a:t>
            </a:r>
            <a:endParaRPr lang="en-GB" sz="16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600" dirty="0">
                <a:latin typeface="+mn-lt"/>
              </a:rPr>
              <a:t>Do you believe that you are called by God to share in this Circuit’s mission and ministry as </a:t>
            </a:r>
            <a:r>
              <a:rPr lang="en-GB" sz="3600" i="1" dirty="0">
                <a:latin typeface="+mn-lt"/>
              </a:rPr>
              <a:t>a</a:t>
            </a:r>
            <a:r>
              <a:rPr lang="en-GB" sz="3600" dirty="0">
                <a:latin typeface="+mn-lt"/>
              </a:rPr>
              <a:t> Local Lay-</a:t>
            </a:r>
            <a:r>
              <a:rPr lang="en-GB" sz="3600" i="1" dirty="0">
                <a:latin typeface="+mn-lt"/>
              </a:rPr>
              <a:t>Pastor</a:t>
            </a:r>
            <a:r>
              <a:rPr lang="en-GB" sz="3600" dirty="0">
                <a:latin typeface="+mn-lt"/>
              </a:rPr>
              <a:t>?</a:t>
            </a:r>
          </a:p>
          <a:p>
            <a:endParaRPr lang="en-GB" sz="2400" dirty="0" smtClean="0">
              <a:solidFill>
                <a:srgbClr val="C00000"/>
              </a:solidFill>
              <a:latin typeface="+mn-lt"/>
            </a:endParaRPr>
          </a:p>
          <a:p>
            <a:r>
              <a:rPr lang="en-GB" sz="2400" dirty="0" smtClean="0">
                <a:solidFill>
                  <a:srgbClr val="C00000"/>
                </a:solidFill>
                <a:latin typeface="+mn-lt"/>
              </a:rPr>
              <a:t>Answer</a:t>
            </a:r>
            <a:r>
              <a:rPr lang="en-GB" sz="2400" dirty="0">
                <a:solidFill>
                  <a:srgbClr val="C00000"/>
                </a:solidFill>
                <a:latin typeface="+mn-lt"/>
              </a:rPr>
              <a:t>: </a:t>
            </a:r>
            <a:r>
              <a:rPr lang="en-GB" sz="3600" dirty="0">
                <a:latin typeface="+mn-lt"/>
              </a:rPr>
              <a:t>I do. </a:t>
            </a:r>
          </a:p>
          <a:p>
            <a:r>
              <a:rPr lang="en-GB" sz="2800" dirty="0">
                <a:latin typeface="+mn-lt"/>
              </a:rPr>
              <a:t> </a:t>
            </a:r>
          </a:p>
          <a:p>
            <a:r>
              <a:rPr lang="en-GB" sz="3600" dirty="0">
                <a:latin typeface="+mn-lt"/>
              </a:rPr>
              <a:t>Will you accept the discipline of the Church, and work with us in its mission and ministry?</a:t>
            </a:r>
          </a:p>
          <a:p>
            <a:r>
              <a:rPr lang="en-GB" dirty="0">
                <a:latin typeface="+mn-lt"/>
              </a:rPr>
              <a:t> </a:t>
            </a:r>
            <a:endParaRPr lang="en-GB" sz="1200" dirty="0">
              <a:solidFill>
                <a:srgbClr val="C00000"/>
              </a:solidFill>
              <a:latin typeface="+mn-lt"/>
            </a:endParaRPr>
          </a:p>
          <a:p>
            <a:r>
              <a:rPr lang="en-GB" sz="2400" dirty="0">
                <a:solidFill>
                  <a:srgbClr val="C00000"/>
                </a:solidFill>
                <a:latin typeface="+mn-lt"/>
              </a:rPr>
              <a:t>Answer: </a:t>
            </a:r>
            <a:r>
              <a:rPr lang="en-GB" sz="3600" dirty="0">
                <a:latin typeface="+mn-lt"/>
              </a:rPr>
              <a:t>With God’s help I will.</a:t>
            </a:r>
          </a:p>
          <a:p>
            <a:r>
              <a:rPr lang="en-GB" sz="3600" dirty="0">
                <a:latin typeface="+mn-lt"/>
              </a:rPr>
              <a:t> </a:t>
            </a:r>
            <a:endParaRPr lang="en-GB" sz="3600" dirty="0">
              <a:latin typeface="+mn-lt"/>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600" dirty="0" smtClean="0">
                <a:latin typeface="+mn-lt"/>
              </a:rPr>
              <a:t>Will </a:t>
            </a:r>
            <a:r>
              <a:rPr lang="en-GB" sz="3600" dirty="0">
                <a:latin typeface="+mn-lt"/>
              </a:rPr>
              <a:t>you faithfully fulfil the responsibilities entrusted to you by the Methodist Church in the office and ministry of a Local Lay-Pastor?</a:t>
            </a:r>
          </a:p>
          <a:p>
            <a:r>
              <a:rPr lang="en-GB" sz="2400" dirty="0">
                <a:solidFill>
                  <a:srgbClr val="C00000"/>
                </a:solidFill>
                <a:latin typeface="+mn-lt"/>
              </a:rPr>
              <a:t> </a:t>
            </a:r>
          </a:p>
          <a:p>
            <a:r>
              <a:rPr lang="en-GB" sz="2400" dirty="0">
                <a:solidFill>
                  <a:srgbClr val="C00000"/>
                </a:solidFill>
                <a:latin typeface="+mn-lt"/>
              </a:rPr>
              <a:t>Answer: </a:t>
            </a:r>
            <a:r>
              <a:rPr lang="en-GB" sz="3600" dirty="0">
                <a:latin typeface="+mn-lt"/>
              </a:rPr>
              <a:t>With God’s help I will.</a:t>
            </a:r>
          </a:p>
          <a:p>
            <a:r>
              <a:rPr lang="en-GB" sz="2400" dirty="0">
                <a:latin typeface="+mn-lt"/>
              </a:rPr>
              <a:t> </a:t>
            </a:r>
            <a:endParaRPr lang="en-GB" sz="3600" dirty="0">
              <a:latin typeface="+mn-lt"/>
            </a:endParaRPr>
          </a:p>
        </p:txBody>
      </p:sp>
    </p:spTree>
    <p:extLst>
      <p:ext uri="{BB962C8B-B14F-4D97-AF65-F5344CB8AC3E}">
        <p14:creationId xmlns:p14="http://schemas.microsoft.com/office/powerpoint/2010/main" val="2157955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600" dirty="0" smtClean="0">
                <a:latin typeface="+mn-lt"/>
              </a:rPr>
              <a:t>Will </a:t>
            </a:r>
            <a:r>
              <a:rPr lang="en-GB" sz="3600" dirty="0">
                <a:latin typeface="+mn-lt"/>
              </a:rPr>
              <a:t>you be a sign of God’s call to holy living, rooted in the Gospel and faithful in prayer, taking time to listen as well as to speak, to reflect and to retreat as well as to act?</a:t>
            </a:r>
          </a:p>
          <a:p>
            <a:r>
              <a:rPr lang="en-GB" sz="2400" dirty="0">
                <a:solidFill>
                  <a:srgbClr val="C00000"/>
                </a:solidFill>
                <a:latin typeface="+mn-lt"/>
              </a:rPr>
              <a:t> </a:t>
            </a:r>
          </a:p>
          <a:p>
            <a:r>
              <a:rPr lang="en-GB" sz="2400" dirty="0">
                <a:solidFill>
                  <a:srgbClr val="C00000"/>
                </a:solidFill>
                <a:latin typeface="+mn-lt"/>
              </a:rPr>
              <a:t>Answer: </a:t>
            </a:r>
            <a:r>
              <a:rPr lang="en-GB" sz="3600" dirty="0">
                <a:latin typeface="+mn-lt"/>
              </a:rPr>
              <a:t>With God’s help I will. </a:t>
            </a:r>
          </a:p>
          <a:p>
            <a:r>
              <a:rPr lang="en-GB" sz="3600" dirty="0">
                <a:latin typeface="+mn-lt"/>
              </a:rPr>
              <a:t> </a:t>
            </a:r>
            <a:endParaRPr lang="en-GB" sz="3600" dirty="0">
              <a:latin typeface="+mn-lt"/>
            </a:endParaRPr>
          </a:p>
        </p:txBody>
      </p:sp>
    </p:spTree>
    <p:extLst>
      <p:ext uri="{BB962C8B-B14F-4D97-AF65-F5344CB8AC3E}">
        <p14:creationId xmlns:p14="http://schemas.microsoft.com/office/powerpoint/2010/main" val="638373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600" dirty="0" smtClean="0">
                <a:latin typeface="+mn-lt"/>
              </a:rPr>
              <a:t>Will </a:t>
            </a:r>
            <a:r>
              <a:rPr lang="en-GB" sz="3600" dirty="0">
                <a:latin typeface="+mn-lt"/>
              </a:rPr>
              <a:t>you work with others to support the Christian community, so that together you may grow as disciples of Jesus Christ? </a:t>
            </a:r>
          </a:p>
          <a:p>
            <a:r>
              <a:rPr lang="en-GB" sz="2400" dirty="0">
                <a:solidFill>
                  <a:srgbClr val="C00000"/>
                </a:solidFill>
                <a:latin typeface="+mn-lt"/>
              </a:rPr>
              <a:t> </a:t>
            </a:r>
          </a:p>
          <a:p>
            <a:r>
              <a:rPr lang="en-GB" sz="2400" dirty="0">
                <a:solidFill>
                  <a:srgbClr val="C00000"/>
                </a:solidFill>
                <a:latin typeface="+mn-lt"/>
              </a:rPr>
              <a:t>Answer: </a:t>
            </a:r>
            <a:r>
              <a:rPr lang="en-GB" sz="3600" dirty="0">
                <a:latin typeface="+mn-lt"/>
              </a:rPr>
              <a:t>With God’s help I will.</a:t>
            </a:r>
            <a:endParaRPr lang="en-GB" sz="3600" dirty="0">
              <a:latin typeface="+mn-lt"/>
            </a:endParaRPr>
          </a:p>
        </p:txBody>
      </p:sp>
    </p:spTree>
    <p:extLst>
      <p:ext uri="{BB962C8B-B14F-4D97-AF65-F5344CB8AC3E}">
        <p14:creationId xmlns:p14="http://schemas.microsoft.com/office/powerpoint/2010/main" val="1145777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a:solidFill>
                  <a:srgbClr val="C00000"/>
                </a:solidFill>
                <a:latin typeface="+mn-lt"/>
              </a:rPr>
              <a:t>A Circuit Steward says to the </a:t>
            </a:r>
            <a:r>
              <a:rPr lang="en-GB" sz="2400" i="1" dirty="0">
                <a:solidFill>
                  <a:srgbClr val="C00000"/>
                </a:solidFill>
                <a:latin typeface="+mn-lt"/>
              </a:rPr>
              <a:t>presbyter</a:t>
            </a:r>
            <a:r>
              <a:rPr lang="en-GB" sz="2400" dirty="0">
                <a:solidFill>
                  <a:srgbClr val="C00000"/>
                </a:solidFill>
                <a:latin typeface="+mn-lt"/>
              </a:rPr>
              <a:t> exercising pastoral charge of the local </a:t>
            </a:r>
            <a:r>
              <a:rPr lang="en-GB" sz="2400" i="1" dirty="0">
                <a:solidFill>
                  <a:srgbClr val="C00000"/>
                </a:solidFill>
                <a:latin typeface="+mn-lt"/>
              </a:rPr>
              <a:t>church </a:t>
            </a:r>
            <a:r>
              <a:rPr lang="en-GB" sz="2400" dirty="0">
                <a:solidFill>
                  <a:srgbClr val="C00000"/>
                </a:solidFill>
                <a:latin typeface="+mn-lt"/>
              </a:rPr>
              <a:t>in which the</a:t>
            </a:r>
            <a:r>
              <a:rPr lang="en-GB" sz="2400" i="1" dirty="0">
                <a:solidFill>
                  <a:srgbClr val="C00000"/>
                </a:solidFill>
                <a:latin typeface="+mn-lt"/>
              </a:rPr>
              <a:t> </a:t>
            </a:r>
            <a:r>
              <a:rPr lang="en-GB" sz="2400" dirty="0">
                <a:solidFill>
                  <a:srgbClr val="C00000"/>
                </a:solidFill>
                <a:latin typeface="+mn-lt"/>
              </a:rPr>
              <a:t>Local Lay-</a:t>
            </a:r>
            <a:r>
              <a:rPr lang="en-GB" sz="2400" i="1" dirty="0">
                <a:solidFill>
                  <a:srgbClr val="C00000"/>
                </a:solidFill>
                <a:latin typeface="+mn-lt"/>
              </a:rPr>
              <a:t>Pastor</a:t>
            </a:r>
            <a:r>
              <a:rPr lang="en-GB" sz="2400" dirty="0">
                <a:solidFill>
                  <a:srgbClr val="C00000"/>
                </a:solidFill>
                <a:latin typeface="+mn-lt"/>
              </a:rPr>
              <a:t> </a:t>
            </a:r>
            <a:r>
              <a:rPr lang="en-GB" sz="2400" i="1" dirty="0">
                <a:solidFill>
                  <a:srgbClr val="C00000"/>
                </a:solidFill>
                <a:latin typeface="+mn-lt"/>
              </a:rPr>
              <a:t>has</a:t>
            </a:r>
            <a:r>
              <a:rPr lang="en-GB" sz="2400" dirty="0">
                <a:solidFill>
                  <a:srgbClr val="C00000"/>
                </a:solidFill>
                <a:latin typeface="+mn-lt"/>
              </a:rPr>
              <a:t> been appointed to serve:</a:t>
            </a:r>
          </a:p>
          <a:p>
            <a:r>
              <a:rPr lang="en-GB" sz="2400" dirty="0">
                <a:solidFill>
                  <a:srgbClr val="C00000"/>
                </a:solidFill>
                <a:latin typeface="+mn-lt"/>
              </a:rPr>
              <a:t> </a:t>
            </a:r>
          </a:p>
          <a:p>
            <a:r>
              <a:rPr lang="en-GB" sz="3600" i="1" dirty="0">
                <a:latin typeface="+mn-lt"/>
              </a:rPr>
              <a:t>A</a:t>
            </a:r>
            <a:r>
              <a:rPr lang="en-GB" sz="3600" dirty="0">
                <a:latin typeface="+mn-lt"/>
              </a:rPr>
              <a:t>, do you commit to work collaboratively as, together with </a:t>
            </a:r>
            <a:r>
              <a:rPr lang="en-GB" sz="3600" i="1" dirty="0">
                <a:latin typeface="+mn-lt"/>
              </a:rPr>
              <a:t>N</a:t>
            </a:r>
            <a:r>
              <a:rPr lang="en-GB" sz="3600" dirty="0">
                <a:latin typeface="+mn-lt"/>
              </a:rPr>
              <a:t>, you share in the mission and ministry of … </a:t>
            </a:r>
            <a:r>
              <a:rPr lang="en-GB" sz="3600" i="1" dirty="0">
                <a:latin typeface="+mn-lt"/>
              </a:rPr>
              <a:t>Church</a:t>
            </a:r>
            <a:r>
              <a:rPr lang="en-GB" sz="3600" dirty="0">
                <a:latin typeface="+mn-lt"/>
              </a:rPr>
              <a:t>?</a:t>
            </a:r>
          </a:p>
          <a:p>
            <a:r>
              <a:rPr lang="en-GB" sz="2400" dirty="0">
                <a:solidFill>
                  <a:srgbClr val="C00000"/>
                </a:solidFill>
                <a:latin typeface="+mn-lt"/>
              </a:rPr>
              <a:t> </a:t>
            </a:r>
          </a:p>
          <a:p>
            <a:r>
              <a:rPr lang="en-GB" sz="2400" dirty="0" smtClean="0">
                <a:solidFill>
                  <a:srgbClr val="C00000"/>
                </a:solidFill>
                <a:latin typeface="+mn-lt"/>
              </a:rPr>
              <a:t>Answer: </a:t>
            </a:r>
            <a:r>
              <a:rPr lang="en-GB" sz="3600" dirty="0">
                <a:latin typeface="+mn-lt"/>
              </a:rPr>
              <a:t>I do.</a:t>
            </a:r>
          </a:p>
          <a:p>
            <a:r>
              <a:rPr lang="en-GB" sz="3600" dirty="0">
                <a:latin typeface="+mn-lt"/>
              </a:rPr>
              <a:t> </a:t>
            </a:r>
            <a:endParaRPr lang="en-GB" sz="3600" dirty="0">
              <a:solidFill>
                <a:srgbClr val="C00000"/>
              </a:solidFill>
              <a:latin typeface="+mn-lt"/>
            </a:endParaRPr>
          </a:p>
        </p:txBody>
      </p:sp>
    </p:spTree>
    <p:extLst>
      <p:ext uri="{BB962C8B-B14F-4D97-AF65-F5344CB8AC3E}">
        <p14:creationId xmlns:p14="http://schemas.microsoft.com/office/powerpoint/2010/main" val="1899643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2400" dirty="0" smtClean="0">
                <a:solidFill>
                  <a:srgbClr val="C00000"/>
                </a:solidFill>
                <a:latin typeface="+mn-lt"/>
              </a:rPr>
              <a:t>The </a:t>
            </a:r>
            <a:r>
              <a:rPr lang="en-GB" sz="2400" dirty="0">
                <a:solidFill>
                  <a:srgbClr val="C00000"/>
                </a:solidFill>
                <a:latin typeface="+mn-lt"/>
              </a:rPr>
              <a:t>Circuit Steward says to the Local Lay-</a:t>
            </a:r>
            <a:r>
              <a:rPr lang="en-GB" sz="2400" i="1" dirty="0">
                <a:solidFill>
                  <a:srgbClr val="C00000"/>
                </a:solidFill>
                <a:latin typeface="+mn-lt"/>
              </a:rPr>
              <a:t>Pastor</a:t>
            </a:r>
            <a:r>
              <a:rPr lang="en-GB" sz="2400" dirty="0">
                <a:solidFill>
                  <a:srgbClr val="C00000"/>
                </a:solidFill>
                <a:latin typeface="+mn-lt"/>
              </a:rPr>
              <a:t>:</a:t>
            </a:r>
          </a:p>
          <a:p>
            <a:r>
              <a:rPr lang="en-GB" sz="2400" dirty="0">
                <a:solidFill>
                  <a:srgbClr val="C00000"/>
                </a:solidFill>
                <a:latin typeface="+mn-lt"/>
              </a:rPr>
              <a:t> </a:t>
            </a:r>
          </a:p>
          <a:p>
            <a:r>
              <a:rPr lang="en-GB" sz="3600" i="1" dirty="0">
                <a:latin typeface="+mn-lt"/>
              </a:rPr>
              <a:t>N</a:t>
            </a:r>
            <a:r>
              <a:rPr lang="en-GB" sz="3600" dirty="0">
                <a:latin typeface="+mn-lt"/>
              </a:rPr>
              <a:t>, do you commit to work collaboratively as, together with </a:t>
            </a:r>
            <a:r>
              <a:rPr lang="en-GB" sz="3600" i="1" dirty="0">
                <a:latin typeface="+mn-lt"/>
              </a:rPr>
              <a:t>A</a:t>
            </a:r>
            <a:r>
              <a:rPr lang="en-GB" sz="3600" dirty="0">
                <a:latin typeface="+mn-lt"/>
              </a:rPr>
              <a:t>, you share in the mission and ministry of … </a:t>
            </a:r>
            <a:r>
              <a:rPr lang="en-GB" sz="3600" i="1" dirty="0">
                <a:latin typeface="+mn-lt"/>
              </a:rPr>
              <a:t>Church</a:t>
            </a:r>
            <a:r>
              <a:rPr lang="en-GB" sz="3600" dirty="0">
                <a:latin typeface="+mn-lt"/>
              </a:rPr>
              <a:t>?</a:t>
            </a:r>
          </a:p>
          <a:p>
            <a:r>
              <a:rPr lang="en-GB" sz="2400" dirty="0">
                <a:solidFill>
                  <a:srgbClr val="C00000"/>
                </a:solidFill>
                <a:latin typeface="+mn-lt"/>
              </a:rPr>
              <a:t> </a:t>
            </a:r>
          </a:p>
          <a:p>
            <a:r>
              <a:rPr lang="en-GB" sz="2400" dirty="0">
                <a:solidFill>
                  <a:srgbClr val="C00000"/>
                </a:solidFill>
                <a:latin typeface="+mn-lt"/>
              </a:rPr>
              <a:t>Answer: </a:t>
            </a:r>
            <a:r>
              <a:rPr lang="en-GB" sz="3600" dirty="0">
                <a:latin typeface="+mn-lt"/>
              </a:rPr>
              <a:t>I do.</a:t>
            </a:r>
          </a:p>
          <a:p>
            <a:r>
              <a:rPr lang="en-GB" sz="3600" dirty="0">
                <a:latin typeface="+mn-lt"/>
              </a:rPr>
              <a:t> </a:t>
            </a:r>
            <a:endParaRPr lang="en-GB" sz="3600" dirty="0">
              <a:solidFill>
                <a:srgbClr val="C00000"/>
              </a:solidFill>
              <a:latin typeface="+mn-lt"/>
            </a:endParaRPr>
          </a:p>
        </p:txBody>
      </p:sp>
    </p:spTree>
    <p:extLst>
      <p:ext uri="{BB962C8B-B14F-4D97-AF65-F5344CB8AC3E}">
        <p14:creationId xmlns:p14="http://schemas.microsoft.com/office/powerpoint/2010/main" val="940546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smtClean="0">
                <a:solidFill>
                  <a:srgbClr val="C00000"/>
                </a:solidFill>
                <a:latin typeface="+mn-lt"/>
              </a:rPr>
              <a:t>The </a:t>
            </a:r>
            <a:r>
              <a:rPr lang="en-GB" sz="2400" dirty="0">
                <a:solidFill>
                  <a:srgbClr val="C00000"/>
                </a:solidFill>
                <a:latin typeface="+mn-lt"/>
              </a:rPr>
              <a:t>presiding minister says:</a:t>
            </a:r>
          </a:p>
          <a:p>
            <a:r>
              <a:rPr lang="en-GB" sz="2400" dirty="0">
                <a:latin typeface="+mn-lt"/>
              </a:rPr>
              <a:t> </a:t>
            </a:r>
          </a:p>
          <a:p>
            <a:r>
              <a:rPr lang="en-GB" sz="3600" dirty="0">
                <a:latin typeface="+mn-lt"/>
              </a:rPr>
              <a:t>Let us pray.</a:t>
            </a:r>
          </a:p>
          <a:p>
            <a:r>
              <a:rPr lang="en-GB" sz="3600" dirty="0">
                <a:latin typeface="+mn-lt"/>
              </a:rPr>
              <a:t> </a:t>
            </a:r>
          </a:p>
          <a:p>
            <a:r>
              <a:rPr lang="en-GB" sz="3600" dirty="0">
                <a:latin typeface="+mn-lt"/>
              </a:rPr>
              <a:t>Faithful God, we thank you</a:t>
            </a:r>
          </a:p>
          <a:p>
            <a:r>
              <a:rPr lang="en-GB" sz="3600" dirty="0">
                <a:latin typeface="+mn-lt"/>
              </a:rPr>
              <a:t>that </a:t>
            </a:r>
            <a:r>
              <a:rPr lang="en-GB" sz="3600" i="1" dirty="0">
                <a:latin typeface="+mn-lt"/>
              </a:rPr>
              <a:t>N has</a:t>
            </a:r>
            <a:r>
              <a:rPr lang="en-GB" sz="3600" dirty="0">
                <a:latin typeface="+mn-lt"/>
              </a:rPr>
              <a:t> offered </a:t>
            </a:r>
            <a:r>
              <a:rPr lang="en-GB" sz="3600" i="1" dirty="0">
                <a:latin typeface="+mn-lt"/>
              </a:rPr>
              <a:t>herself/himself/themselves</a:t>
            </a:r>
            <a:endParaRPr lang="en-GB" sz="3600" dirty="0">
              <a:latin typeface="+mn-lt"/>
            </a:endParaRPr>
          </a:p>
          <a:p>
            <a:r>
              <a:rPr lang="en-GB" sz="3600" dirty="0">
                <a:latin typeface="+mn-lt"/>
              </a:rPr>
              <a:t>as </a:t>
            </a:r>
            <a:r>
              <a:rPr lang="en-GB" sz="3600" i="1" dirty="0">
                <a:latin typeface="+mn-lt"/>
              </a:rPr>
              <a:t>a</a:t>
            </a:r>
            <a:r>
              <a:rPr lang="en-GB" sz="3600" dirty="0">
                <a:latin typeface="+mn-lt"/>
              </a:rPr>
              <a:t> Local Lay-</a:t>
            </a:r>
            <a:r>
              <a:rPr lang="en-GB" sz="3600" i="1" dirty="0">
                <a:latin typeface="+mn-lt"/>
              </a:rPr>
              <a:t>Pastor</a:t>
            </a:r>
            <a:r>
              <a:rPr lang="en-GB" sz="3600" dirty="0">
                <a:latin typeface="+mn-lt"/>
              </a:rPr>
              <a:t> in your Church</a:t>
            </a:r>
            <a:r>
              <a:rPr lang="en-GB" sz="3600" dirty="0" smtClean="0">
                <a:latin typeface="+mn-lt"/>
              </a:rPr>
              <a:t>.</a:t>
            </a:r>
            <a:endParaRPr lang="en-GB" sz="3600" dirty="0">
              <a:latin typeface="+mn-lt"/>
            </a:endParaRPr>
          </a:p>
        </p:txBody>
      </p:sp>
    </p:spTree>
    <p:extLst>
      <p:ext uri="{BB962C8B-B14F-4D97-AF65-F5344CB8AC3E}">
        <p14:creationId xmlns:p14="http://schemas.microsoft.com/office/powerpoint/2010/main" val="2352199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600" dirty="0" smtClean="0">
                <a:latin typeface="+mn-lt"/>
              </a:rPr>
              <a:t>Uphold </a:t>
            </a:r>
            <a:r>
              <a:rPr lang="en-GB" sz="3600" i="1" dirty="0">
                <a:latin typeface="+mn-lt"/>
              </a:rPr>
              <a:t>her/him/them</a:t>
            </a:r>
            <a:r>
              <a:rPr lang="en-GB" sz="3600" dirty="0">
                <a:latin typeface="+mn-lt"/>
              </a:rPr>
              <a:t> by your grace</a:t>
            </a:r>
          </a:p>
          <a:p>
            <a:r>
              <a:rPr lang="en-GB" sz="3600" dirty="0">
                <a:latin typeface="+mn-lt"/>
              </a:rPr>
              <a:t>and enable </a:t>
            </a:r>
            <a:r>
              <a:rPr lang="en-GB" sz="3600" i="1" dirty="0">
                <a:latin typeface="+mn-lt"/>
              </a:rPr>
              <a:t>her/him/them</a:t>
            </a:r>
            <a:r>
              <a:rPr lang="en-GB" sz="3600" dirty="0">
                <a:latin typeface="+mn-lt"/>
              </a:rPr>
              <a:t> by your Spirit,</a:t>
            </a:r>
          </a:p>
          <a:p>
            <a:r>
              <a:rPr lang="en-GB" sz="3600" dirty="0">
                <a:latin typeface="+mn-lt"/>
              </a:rPr>
              <a:t>that through </a:t>
            </a:r>
            <a:r>
              <a:rPr lang="en-GB" sz="3600" i="1" dirty="0">
                <a:latin typeface="+mn-lt"/>
              </a:rPr>
              <a:t>her/his/their</a:t>
            </a:r>
            <a:r>
              <a:rPr lang="en-GB" sz="3600" dirty="0">
                <a:latin typeface="+mn-lt"/>
              </a:rPr>
              <a:t> ministry</a:t>
            </a:r>
          </a:p>
          <a:p>
            <a:r>
              <a:rPr lang="en-GB" sz="3600" dirty="0">
                <a:latin typeface="+mn-lt"/>
              </a:rPr>
              <a:t>your love may be shared</a:t>
            </a:r>
          </a:p>
          <a:p>
            <a:r>
              <a:rPr lang="en-GB" sz="3600" dirty="0">
                <a:latin typeface="+mn-lt"/>
              </a:rPr>
              <a:t>and your name may be glorified;</a:t>
            </a:r>
          </a:p>
          <a:p>
            <a:r>
              <a:rPr lang="en-GB" sz="3600" dirty="0">
                <a:latin typeface="+mn-lt"/>
              </a:rPr>
              <a:t>through Jesus Christ our Lord.  </a:t>
            </a:r>
            <a:r>
              <a:rPr lang="en-GB" sz="3600" b="1" dirty="0">
                <a:latin typeface="+mn-lt"/>
              </a:rPr>
              <a:t>Amen.</a:t>
            </a:r>
            <a:endParaRPr lang="en-GB" sz="3600" dirty="0">
              <a:latin typeface="+mn-lt"/>
            </a:endParaRPr>
          </a:p>
          <a:p>
            <a:r>
              <a:rPr lang="en-GB" sz="3600" dirty="0">
                <a:latin typeface="+mn-lt"/>
              </a:rPr>
              <a:t> </a:t>
            </a:r>
            <a:endParaRPr lang="en-GB" sz="3600" dirty="0">
              <a:solidFill>
                <a:srgbClr val="C00000"/>
              </a:solidFill>
              <a:latin typeface="+mn-lt"/>
            </a:endParaRPr>
          </a:p>
        </p:txBody>
      </p:sp>
    </p:spTree>
    <p:extLst>
      <p:ext uri="{BB962C8B-B14F-4D97-AF65-F5344CB8AC3E}">
        <p14:creationId xmlns:p14="http://schemas.microsoft.com/office/powerpoint/2010/main" val="1721574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smtClean="0">
                <a:solidFill>
                  <a:srgbClr val="C00000"/>
                </a:solidFill>
                <a:latin typeface="+mn-lt"/>
              </a:rPr>
              <a:t>A </a:t>
            </a:r>
            <a:r>
              <a:rPr lang="en-GB" sz="2400" dirty="0">
                <a:solidFill>
                  <a:srgbClr val="C00000"/>
                </a:solidFill>
                <a:latin typeface="+mn-lt"/>
              </a:rPr>
              <a:t>Circuit Steward says to the people:</a:t>
            </a:r>
          </a:p>
          <a:p>
            <a:r>
              <a:rPr lang="en-GB" sz="2400" dirty="0">
                <a:latin typeface="+mn-lt"/>
              </a:rPr>
              <a:t> </a:t>
            </a:r>
          </a:p>
          <a:p>
            <a:r>
              <a:rPr lang="en-GB" sz="3600" dirty="0">
                <a:latin typeface="+mn-lt"/>
              </a:rPr>
              <a:t>People of God,</a:t>
            </a:r>
          </a:p>
          <a:p>
            <a:r>
              <a:rPr lang="en-GB" sz="3600" dirty="0">
                <a:latin typeface="+mn-lt"/>
              </a:rPr>
              <a:t>will you welcome </a:t>
            </a:r>
            <a:r>
              <a:rPr lang="en-GB" sz="3600" i="1" dirty="0">
                <a:latin typeface="+mn-lt"/>
              </a:rPr>
              <a:t>N</a:t>
            </a:r>
            <a:endParaRPr lang="en-GB" sz="3600" dirty="0">
              <a:latin typeface="+mn-lt"/>
            </a:endParaRPr>
          </a:p>
          <a:p>
            <a:r>
              <a:rPr lang="en-GB" sz="3600" dirty="0">
                <a:latin typeface="+mn-lt"/>
              </a:rPr>
              <a:t>and will you offer </a:t>
            </a:r>
            <a:r>
              <a:rPr lang="en-GB" sz="3600" i="1" dirty="0">
                <a:latin typeface="+mn-lt"/>
              </a:rPr>
              <a:t>her/him/them</a:t>
            </a:r>
            <a:endParaRPr lang="en-GB" sz="3600" dirty="0">
              <a:latin typeface="+mn-lt"/>
            </a:endParaRPr>
          </a:p>
          <a:p>
            <a:r>
              <a:rPr lang="en-GB" sz="3600" dirty="0">
                <a:latin typeface="+mn-lt"/>
              </a:rPr>
              <a:t>your friendship, support and prayers</a:t>
            </a:r>
          </a:p>
          <a:p>
            <a:r>
              <a:rPr lang="en-GB" sz="3600" dirty="0">
                <a:latin typeface="+mn-lt"/>
              </a:rPr>
              <a:t>as we join together in the work</a:t>
            </a:r>
          </a:p>
          <a:p>
            <a:r>
              <a:rPr lang="en-GB" sz="3600" dirty="0">
                <a:latin typeface="+mn-lt"/>
              </a:rPr>
              <a:t>to which God has called us?</a:t>
            </a:r>
          </a:p>
          <a:p>
            <a:r>
              <a:rPr lang="en-GB" sz="2400" dirty="0">
                <a:latin typeface="+mn-lt"/>
              </a:rPr>
              <a:t> </a:t>
            </a:r>
          </a:p>
          <a:p>
            <a:r>
              <a:rPr lang="en-GB" sz="3600" b="1" dirty="0">
                <a:latin typeface="+mn-lt"/>
              </a:rPr>
              <a:t>With God’s help, we will</a:t>
            </a:r>
            <a:r>
              <a:rPr lang="en-GB" sz="3600" dirty="0">
                <a:latin typeface="+mn-lt"/>
              </a:rPr>
              <a:t>. </a:t>
            </a:r>
          </a:p>
          <a:p>
            <a:r>
              <a:rPr lang="en-GB" sz="3600" dirty="0">
                <a:latin typeface="+mn-lt"/>
              </a:rPr>
              <a:t> </a:t>
            </a:r>
            <a:endParaRPr lang="en-GB" sz="3600" dirty="0">
              <a:solidFill>
                <a:srgbClr val="C00000"/>
              </a:solidFill>
              <a:latin typeface="+mn-lt"/>
            </a:endParaRPr>
          </a:p>
        </p:txBody>
      </p:sp>
    </p:spTree>
    <p:extLst>
      <p:ext uri="{BB962C8B-B14F-4D97-AF65-F5344CB8AC3E}">
        <p14:creationId xmlns:p14="http://schemas.microsoft.com/office/powerpoint/2010/main" val="372909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i="1" dirty="0" smtClean="0">
                <a:solidFill>
                  <a:srgbClr val="C00000"/>
                </a:solidFill>
                <a:latin typeface="+mn-lt"/>
              </a:rPr>
              <a:t>A</a:t>
            </a:r>
            <a:r>
              <a:rPr lang="en-GB" sz="2400" dirty="0" smtClean="0">
                <a:solidFill>
                  <a:srgbClr val="C00000"/>
                </a:solidFill>
                <a:latin typeface="+mn-lt"/>
              </a:rPr>
              <a:t> </a:t>
            </a:r>
            <a:r>
              <a:rPr lang="en-GB" sz="2400" i="1" dirty="0">
                <a:solidFill>
                  <a:srgbClr val="C00000"/>
                </a:solidFill>
                <a:latin typeface="+mn-lt"/>
              </a:rPr>
              <a:t>representative</a:t>
            </a:r>
            <a:r>
              <a:rPr lang="en-GB" sz="2400" dirty="0">
                <a:solidFill>
                  <a:srgbClr val="C00000"/>
                </a:solidFill>
                <a:latin typeface="+mn-lt"/>
              </a:rPr>
              <a:t> of the local </a:t>
            </a:r>
            <a:r>
              <a:rPr lang="en-GB" sz="2400" i="1" dirty="0">
                <a:solidFill>
                  <a:srgbClr val="C00000"/>
                </a:solidFill>
                <a:latin typeface="+mn-lt"/>
              </a:rPr>
              <a:t>church</a:t>
            </a:r>
            <a:r>
              <a:rPr lang="en-GB" sz="2400" dirty="0">
                <a:solidFill>
                  <a:srgbClr val="C00000"/>
                </a:solidFill>
                <a:latin typeface="+mn-lt"/>
              </a:rPr>
              <a:t> in which the Local Lay-</a:t>
            </a:r>
            <a:r>
              <a:rPr lang="en-GB" sz="2400" i="1" dirty="0">
                <a:solidFill>
                  <a:srgbClr val="C00000"/>
                </a:solidFill>
                <a:latin typeface="+mn-lt"/>
              </a:rPr>
              <a:t>Pastor</a:t>
            </a:r>
            <a:r>
              <a:rPr lang="en-GB" sz="2400" dirty="0">
                <a:solidFill>
                  <a:srgbClr val="C00000"/>
                </a:solidFill>
                <a:latin typeface="+mn-lt"/>
              </a:rPr>
              <a:t> </a:t>
            </a:r>
            <a:r>
              <a:rPr lang="en-GB" sz="2400" i="1" dirty="0">
                <a:solidFill>
                  <a:srgbClr val="C00000"/>
                </a:solidFill>
                <a:latin typeface="+mn-lt"/>
              </a:rPr>
              <a:t>has</a:t>
            </a:r>
            <a:r>
              <a:rPr lang="en-GB" sz="2400" dirty="0">
                <a:solidFill>
                  <a:srgbClr val="C00000"/>
                </a:solidFill>
                <a:latin typeface="+mn-lt"/>
              </a:rPr>
              <a:t> been appointed to serve may say:</a:t>
            </a:r>
          </a:p>
          <a:p>
            <a:r>
              <a:rPr lang="en-GB" sz="2400" dirty="0">
                <a:latin typeface="+mn-lt"/>
              </a:rPr>
              <a:t> </a:t>
            </a:r>
          </a:p>
          <a:p>
            <a:r>
              <a:rPr lang="en-GB" sz="3600" dirty="0">
                <a:latin typeface="+mn-lt"/>
              </a:rPr>
              <a:t>I welcome you in the name of … Church.</a:t>
            </a:r>
          </a:p>
          <a:p>
            <a:r>
              <a:rPr lang="en-GB" sz="3600" dirty="0">
                <a:latin typeface="+mn-lt"/>
              </a:rPr>
              <a:t> </a:t>
            </a:r>
            <a:endParaRPr lang="en-GB" sz="2400" dirty="0">
              <a:solidFill>
                <a:srgbClr val="C00000"/>
              </a:solidFill>
              <a:latin typeface="+mn-lt"/>
            </a:endParaRPr>
          </a:p>
          <a:p>
            <a:pPr lvl="0" fontAlgn="base"/>
            <a:r>
              <a:rPr lang="en-GB" sz="2400" dirty="0">
                <a:solidFill>
                  <a:srgbClr val="C00000"/>
                </a:solidFill>
                <a:latin typeface="+mn-lt"/>
              </a:rPr>
              <a:t>Welcomes may then be given by circuit and ecumenical representatives, community and civic leaders, and other appropriate persons.</a:t>
            </a:r>
          </a:p>
          <a:p>
            <a:r>
              <a:rPr lang="en-GB" sz="2400" dirty="0">
                <a:solidFill>
                  <a:srgbClr val="C00000"/>
                </a:solidFill>
                <a:latin typeface="+mn-lt"/>
              </a:rPr>
              <a:t> </a:t>
            </a:r>
          </a:p>
        </p:txBody>
      </p:sp>
    </p:spTree>
    <p:extLst>
      <p:ext uri="{BB962C8B-B14F-4D97-AF65-F5344CB8AC3E}">
        <p14:creationId xmlns:p14="http://schemas.microsoft.com/office/powerpoint/2010/main" val="2755666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sz="4400" dirty="0"/>
              <a:t/>
            </a:r>
            <a:br>
              <a:rPr lang="en-GB" sz="4400" dirty="0"/>
            </a:br>
            <a:r>
              <a:rPr lang="en-US" sz="4400" dirty="0"/>
              <a:t/>
            </a:r>
            <a:br>
              <a:rPr lang="en-US" sz="4400" dirty="0"/>
            </a:br>
            <a:r>
              <a:rPr lang="en-US" sz="4400" b="1" dirty="0"/>
              <a:t>THE </a:t>
            </a:r>
            <a:r>
              <a:rPr lang="en-US" sz="4400" b="1" dirty="0" smtClean="0"/>
              <a:t>COMMISSIONING </a:t>
            </a:r>
            <a:r>
              <a:rPr lang="en-US" sz="4400" b="1" dirty="0"/>
              <a:t>OF </a:t>
            </a:r>
            <a:r>
              <a:rPr lang="en-US" sz="4400" b="1" dirty="0" smtClean="0"/>
              <a:t>LOCAL LAY-PASTORS</a:t>
            </a:r>
            <a:endParaRPr lang="en-GB" sz="4400" b="1" dirty="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smtClean="0">
                <a:solidFill>
                  <a:srgbClr val="C00000"/>
                </a:solidFill>
                <a:latin typeface="+mn-lt"/>
              </a:rPr>
              <a:t>Each </a:t>
            </a:r>
            <a:r>
              <a:rPr lang="en-GB" sz="2400" dirty="0">
                <a:solidFill>
                  <a:srgbClr val="C00000"/>
                </a:solidFill>
                <a:latin typeface="+mn-lt"/>
              </a:rPr>
              <a:t>newly-appointed Local Lay-Pastor may reply briefly in </a:t>
            </a:r>
            <a:r>
              <a:rPr lang="en-GB" sz="2400" i="1" dirty="0">
                <a:solidFill>
                  <a:srgbClr val="C00000"/>
                </a:solidFill>
                <a:latin typeface="+mn-lt"/>
              </a:rPr>
              <a:t>her/his/their</a:t>
            </a:r>
            <a:r>
              <a:rPr lang="en-GB" sz="2400" dirty="0">
                <a:solidFill>
                  <a:srgbClr val="C00000"/>
                </a:solidFill>
                <a:latin typeface="+mn-lt"/>
              </a:rPr>
              <a:t> own words and/or as follows: </a:t>
            </a:r>
          </a:p>
          <a:p>
            <a:r>
              <a:rPr lang="en-GB" sz="2800" dirty="0">
                <a:latin typeface="+mn-lt"/>
              </a:rPr>
              <a:t> </a:t>
            </a:r>
          </a:p>
          <a:p>
            <a:r>
              <a:rPr lang="en-GB" sz="3600" dirty="0">
                <a:latin typeface="+mn-lt"/>
              </a:rPr>
              <a:t>I thank you for your welcome.</a:t>
            </a:r>
          </a:p>
          <a:p>
            <a:r>
              <a:rPr lang="en-GB" sz="3600" dirty="0">
                <a:latin typeface="+mn-lt"/>
              </a:rPr>
              <a:t>I will work with you and pray for you.</a:t>
            </a:r>
          </a:p>
          <a:p>
            <a:r>
              <a:rPr lang="en-GB" sz="3600" dirty="0">
                <a:latin typeface="+mn-lt"/>
              </a:rPr>
              <a:t> </a:t>
            </a:r>
            <a:endParaRPr lang="en-GB" sz="3600" dirty="0">
              <a:solidFill>
                <a:srgbClr val="C00000"/>
              </a:solidFill>
              <a:latin typeface="+mn-lt"/>
            </a:endParaRPr>
          </a:p>
        </p:txBody>
      </p:sp>
    </p:spTree>
    <p:extLst>
      <p:ext uri="{BB962C8B-B14F-4D97-AF65-F5344CB8AC3E}">
        <p14:creationId xmlns:p14="http://schemas.microsoft.com/office/powerpoint/2010/main" val="3752957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sz="4400" dirty="0"/>
              <a:t/>
            </a:r>
            <a:br>
              <a:rPr lang="en-GB" sz="4400" dirty="0"/>
            </a:br>
            <a:r>
              <a:rPr lang="en-US" sz="4400" dirty="0"/>
              <a:t/>
            </a:r>
            <a:br>
              <a:rPr lang="en-US" sz="4400" dirty="0"/>
            </a:br>
            <a:r>
              <a:rPr lang="en-US" sz="4400" b="1" dirty="0"/>
              <a:t>THE </a:t>
            </a:r>
            <a:r>
              <a:rPr lang="en-US" sz="4400" b="1" dirty="0" smtClean="0"/>
              <a:t>COMMISSIONING </a:t>
            </a:r>
            <a:r>
              <a:rPr lang="en-US" sz="4400" b="1" dirty="0"/>
              <a:t>OF </a:t>
            </a:r>
            <a:r>
              <a:rPr lang="en-US" sz="4400" b="1" dirty="0" smtClean="0"/>
              <a:t>LOCAL LAY-PASTORS</a:t>
            </a:r>
            <a:endParaRPr lang="en-GB" sz="4400" b="1" dirty="0"/>
          </a:p>
        </p:txBody>
      </p:sp>
    </p:spTree>
    <p:extLst>
      <p:ext uri="{BB962C8B-B14F-4D97-AF65-F5344CB8AC3E}">
        <p14:creationId xmlns:p14="http://schemas.microsoft.com/office/powerpoint/2010/main" val="381851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a:solidFill>
                  <a:srgbClr val="C00000"/>
                </a:solidFill>
                <a:latin typeface="Arial" panose="020B0604020202020204" pitchFamily="34" charset="0"/>
                <a:cs typeface="Arial" panose="020B0604020202020204" pitchFamily="34" charset="0"/>
              </a:rPr>
              <a:t>The presiding minister says to the people:</a:t>
            </a:r>
          </a:p>
          <a:p>
            <a:r>
              <a:rPr lang="en-GB" sz="3600" dirty="0">
                <a:latin typeface="Arial" panose="020B0604020202020204" pitchFamily="34" charset="0"/>
                <a:cs typeface="Arial" panose="020B0604020202020204" pitchFamily="34" charset="0"/>
              </a:rPr>
              <a:t> </a:t>
            </a:r>
          </a:p>
          <a:p>
            <a:r>
              <a:rPr lang="en-GB" sz="3600" dirty="0">
                <a:latin typeface="Arial" panose="020B0604020202020204" pitchFamily="34" charset="0"/>
                <a:cs typeface="Arial" panose="020B0604020202020204" pitchFamily="34" charset="0"/>
              </a:rPr>
              <a:t>People of God, Local Lay-Pastors care for, enable, lead and represent one or more local churches and represent the wider Church to them. They provide a focused and recognised presence among a congregation or gathered community and in the wider community. </a:t>
            </a: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3600" dirty="0" smtClean="0">
                <a:latin typeface="Arial" panose="020B0604020202020204" pitchFamily="34" charset="0"/>
                <a:cs typeface="Arial" panose="020B0604020202020204" pitchFamily="34" charset="0"/>
              </a:rPr>
              <a:t>They </a:t>
            </a:r>
            <a:r>
              <a:rPr lang="en-GB" sz="3600" dirty="0">
                <a:latin typeface="Arial" panose="020B0604020202020204" pitchFamily="34" charset="0"/>
                <a:cs typeface="Arial" panose="020B0604020202020204" pitchFamily="34" charset="0"/>
              </a:rPr>
              <a:t>share with other lay officers, and with presbyters and deacons in enabling the Church’s mission for the sake of the world, each with their distinctive ministry and gifts.</a:t>
            </a:r>
          </a:p>
          <a:p>
            <a:endParaRPr lang="en-GB" sz="20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Local Lay-Pastors are appointed by and accountable to the Circuit Meeting. With the presbyter exercising pastoral charge and others, they share pastoral responsibility for the church or churches in which they are appointed to serve.</a:t>
            </a:r>
          </a:p>
        </p:txBody>
      </p:sp>
    </p:spTree>
    <p:extLst>
      <p:ext uri="{BB962C8B-B14F-4D97-AF65-F5344CB8AC3E}">
        <p14:creationId xmlns:p14="http://schemas.microsoft.com/office/powerpoint/2010/main" val="259416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COMMISSIONING</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a:solidFill>
                  <a:srgbClr val="C00000"/>
                </a:solidFill>
                <a:latin typeface="+mn-lt"/>
              </a:rPr>
              <a:t>The Local Lay-</a:t>
            </a:r>
            <a:r>
              <a:rPr lang="en-GB" sz="2400" i="1" dirty="0">
                <a:solidFill>
                  <a:srgbClr val="C00000"/>
                </a:solidFill>
                <a:latin typeface="+mn-lt"/>
              </a:rPr>
              <a:t>Pastor</a:t>
            </a:r>
            <a:r>
              <a:rPr lang="en-GB" sz="2400" dirty="0">
                <a:solidFill>
                  <a:srgbClr val="C00000"/>
                </a:solidFill>
                <a:latin typeface="+mn-lt"/>
              </a:rPr>
              <a:t> </a:t>
            </a:r>
            <a:r>
              <a:rPr lang="en-GB" sz="2400" i="1" dirty="0">
                <a:solidFill>
                  <a:srgbClr val="C00000"/>
                </a:solidFill>
                <a:latin typeface="+mn-lt"/>
              </a:rPr>
              <a:t>stands</a:t>
            </a:r>
            <a:r>
              <a:rPr lang="en-GB" sz="2400" dirty="0">
                <a:solidFill>
                  <a:srgbClr val="C00000"/>
                </a:solidFill>
                <a:latin typeface="+mn-lt"/>
              </a:rPr>
              <a:t>.</a:t>
            </a:r>
          </a:p>
          <a:p>
            <a:r>
              <a:rPr lang="en-GB" sz="2400" dirty="0">
                <a:solidFill>
                  <a:srgbClr val="C00000"/>
                </a:solidFill>
                <a:latin typeface="+mn-lt"/>
              </a:rPr>
              <a:t> </a:t>
            </a:r>
          </a:p>
          <a:p>
            <a:r>
              <a:rPr lang="en-GB" sz="2400" dirty="0">
                <a:solidFill>
                  <a:srgbClr val="C00000"/>
                </a:solidFill>
                <a:latin typeface="+mn-lt"/>
              </a:rPr>
              <a:t>The presiding minister says to the people</a:t>
            </a:r>
            <a:r>
              <a:rPr lang="en-GB" sz="2400" dirty="0" smtClean="0">
                <a:solidFill>
                  <a:srgbClr val="C00000"/>
                </a:solidFill>
                <a:latin typeface="+mn-lt"/>
              </a:rPr>
              <a:t>:</a:t>
            </a:r>
          </a:p>
          <a:p>
            <a:endParaRPr lang="en-GB" sz="2400" dirty="0" smtClean="0">
              <a:solidFill>
                <a:srgbClr val="C00000"/>
              </a:solidFill>
              <a:latin typeface="+mn-lt"/>
            </a:endParaRPr>
          </a:p>
          <a:p>
            <a:r>
              <a:rPr lang="en-GB" sz="3600" dirty="0" smtClean="0">
                <a:latin typeface="+mn-lt"/>
              </a:rPr>
              <a:t>I </a:t>
            </a:r>
            <a:r>
              <a:rPr lang="en-GB" sz="3600" dirty="0">
                <a:latin typeface="+mn-lt"/>
              </a:rPr>
              <a:t>present to you </a:t>
            </a:r>
            <a:r>
              <a:rPr lang="en-GB" sz="3600" i="1" dirty="0">
                <a:latin typeface="+mn-lt"/>
              </a:rPr>
              <a:t>N</a:t>
            </a:r>
            <a:r>
              <a:rPr lang="en-GB" sz="3600" dirty="0">
                <a:latin typeface="+mn-lt"/>
              </a:rPr>
              <a:t>, whom the Circuit has appointed to serve as </a:t>
            </a:r>
            <a:r>
              <a:rPr lang="en-GB" sz="3600" i="1" dirty="0">
                <a:latin typeface="+mn-lt"/>
              </a:rPr>
              <a:t>a</a:t>
            </a:r>
            <a:r>
              <a:rPr lang="en-GB" sz="3600" dirty="0">
                <a:latin typeface="+mn-lt"/>
              </a:rPr>
              <a:t> Local Lay-</a:t>
            </a:r>
            <a:r>
              <a:rPr lang="en-GB" sz="3600" i="1" dirty="0">
                <a:latin typeface="+mn-lt"/>
              </a:rPr>
              <a:t>Pastor</a:t>
            </a:r>
            <a:r>
              <a:rPr lang="en-GB" sz="3600" dirty="0">
                <a:latin typeface="+mn-lt"/>
              </a:rPr>
              <a:t> in … </a:t>
            </a:r>
            <a:r>
              <a:rPr lang="en-GB" sz="3600" i="1" dirty="0">
                <a:latin typeface="+mn-lt"/>
              </a:rPr>
              <a:t>Church</a:t>
            </a:r>
            <a:r>
              <a:rPr lang="en-GB" sz="3600" dirty="0">
                <a:latin typeface="+mn-lt"/>
              </a:rPr>
              <a:t>. </a:t>
            </a:r>
            <a:r>
              <a:rPr lang="en-GB" sz="3600" i="1" dirty="0">
                <a:latin typeface="+mn-lt"/>
              </a:rPr>
              <a:t>N</a:t>
            </a:r>
            <a:r>
              <a:rPr lang="en-GB" sz="3600" dirty="0">
                <a:latin typeface="+mn-lt"/>
              </a:rPr>
              <a:t>’s work is especially in the areas of …</a:t>
            </a:r>
          </a:p>
          <a:p>
            <a:r>
              <a:rPr lang="en-GB" sz="2400" dirty="0">
                <a:solidFill>
                  <a:srgbClr val="C00000"/>
                </a:solidFill>
                <a:latin typeface="+mn-lt"/>
              </a:rPr>
              <a:t> </a:t>
            </a:r>
          </a:p>
          <a:p>
            <a:r>
              <a:rPr lang="en-GB" sz="2400" dirty="0">
                <a:solidFill>
                  <a:srgbClr val="C00000"/>
                </a:solidFill>
                <a:latin typeface="+mn-lt"/>
              </a:rPr>
              <a:t>Here the presiding minister will summarise the </a:t>
            </a:r>
            <a:r>
              <a:rPr lang="en-GB" sz="2400" i="1" dirty="0">
                <a:solidFill>
                  <a:srgbClr val="C00000"/>
                </a:solidFill>
                <a:latin typeface="+mn-lt"/>
              </a:rPr>
              <a:t>role</a:t>
            </a:r>
            <a:r>
              <a:rPr lang="en-GB" sz="2400" dirty="0">
                <a:solidFill>
                  <a:srgbClr val="C00000"/>
                </a:solidFill>
                <a:latin typeface="+mn-lt"/>
              </a:rPr>
              <a:t> of the Local Lay-</a:t>
            </a:r>
            <a:r>
              <a:rPr lang="en-GB" sz="2400" i="1" dirty="0">
                <a:solidFill>
                  <a:srgbClr val="C00000"/>
                </a:solidFill>
                <a:latin typeface="+mn-lt"/>
              </a:rPr>
              <a:t>Pastor</a:t>
            </a:r>
            <a:r>
              <a:rPr lang="en-GB" sz="2400" dirty="0">
                <a:solidFill>
                  <a:srgbClr val="C00000"/>
                </a:solidFill>
                <a:latin typeface="+mn-lt"/>
              </a:rPr>
              <a:t> using words and/or symbols appropriate to the congregation.</a:t>
            </a: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1021597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3600" dirty="0">
                <a:latin typeface="+mn-lt"/>
              </a:rPr>
              <a:t>Let us pray.</a:t>
            </a:r>
          </a:p>
          <a:p>
            <a:r>
              <a:rPr lang="en-GB" sz="3600" dirty="0">
                <a:latin typeface="+mn-lt"/>
              </a:rPr>
              <a:t> </a:t>
            </a:r>
          </a:p>
          <a:p>
            <a:r>
              <a:rPr lang="en-GB" sz="3600" dirty="0">
                <a:latin typeface="+mn-lt"/>
              </a:rPr>
              <a:t>Eternal God, in your love</a:t>
            </a:r>
          </a:p>
          <a:p>
            <a:r>
              <a:rPr lang="en-GB" sz="3600" dirty="0">
                <a:latin typeface="+mn-lt"/>
              </a:rPr>
              <a:t>you pour out upon us gifts of your Spirit</a:t>
            </a:r>
          </a:p>
          <a:p>
            <a:r>
              <a:rPr lang="en-GB" sz="3600" dirty="0">
                <a:latin typeface="+mn-lt"/>
              </a:rPr>
              <a:t>for the service of the Gospel:</a:t>
            </a:r>
          </a:p>
          <a:p>
            <a:r>
              <a:rPr lang="en-GB" sz="3600" dirty="0">
                <a:latin typeface="+mn-lt"/>
              </a:rPr>
              <a:t>look now on your </a:t>
            </a:r>
            <a:r>
              <a:rPr lang="en-GB" sz="3600" i="1" dirty="0">
                <a:latin typeface="+mn-lt"/>
              </a:rPr>
              <a:t>servant, N,</a:t>
            </a:r>
            <a:endParaRPr lang="en-GB" sz="3600" dirty="0">
              <a:latin typeface="+mn-lt"/>
            </a:endParaRPr>
          </a:p>
          <a:p>
            <a:r>
              <a:rPr lang="en-GB" sz="3600" dirty="0">
                <a:latin typeface="+mn-lt"/>
              </a:rPr>
              <a:t>whom we are to commission in your Name</a:t>
            </a:r>
          </a:p>
          <a:p>
            <a:r>
              <a:rPr lang="en-GB" sz="3600" dirty="0">
                <a:latin typeface="+mn-lt"/>
              </a:rPr>
              <a:t>for the office and ministry of a Local Lay-Pastor</a:t>
            </a:r>
            <a:r>
              <a:rPr lang="en-GB" sz="3600" dirty="0" smtClean="0">
                <a:latin typeface="+mn-lt"/>
              </a:rPr>
              <a:t>;</a:t>
            </a:r>
            <a:endParaRPr lang="en-GB" sz="3600" dirty="0">
              <a:latin typeface="+mn-lt"/>
            </a:endParaRPr>
          </a:p>
        </p:txBody>
      </p:sp>
    </p:spTree>
    <p:extLst>
      <p:ext uri="{BB962C8B-B14F-4D97-AF65-F5344CB8AC3E}">
        <p14:creationId xmlns:p14="http://schemas.microsoft.com/office/powerpoint/2010/main" val="2583341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1021597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600" dirty="0" smtClean="0">
                <a:latin typeface="+mn-lt"/>
              </a:rPr>
              <a:t>may </a:t>
            </a:r>
            <a:r>
              <a:rPr lang="en-GB" sz="3600" i="1" dirty="0">
                <a:latin typeface="+mn-lt"/>
              </a:rPr>
              <a:t>she/he/they</a:t>
            </a:r>
            <a:r>
              <a:rPr lang="en-GB" sz="3600" dirty="0">
                <a:latin typeface="+mn-lt"/>
              </a:rPr>
              <a:t> make your grace and glory </a:t>
            </a:r>
            <a:r>
              <a:rPr lang="en-GB" sz="3600" dirty="0" smtClean="0">
                <a:latin typeface="+mn-lt"/>
              </a:rPr>
              <a:t>	known</a:t>
            </a:r>
            <a:endParaRPr lang="en-GB" sz="3600" dirty="0">
              <a:latin typeface="+mn-lt"/>
            </a:endParaRPr>
          </a:p>
          <a:p>
            <a:r>
              <a:rPr lang="en-GB" sz="3600" dirty="0">
                <a:latin typeface="+mn-lt"/>
              </a:rPr>
              <a:t>among those people to whom </a:t>
            </a:r>
            <a:r>
              <a:rPr lang="en-GB" sz="3600" i="1" dirty="0">
                <a:latin typeface="+mn-lt"/>
              </a:rPr>
              <a:t>she/he/they is/are</a:t>
            </a:r>
            <a:r>
              <a:rPr lang="en-GB" sz="3600" dirty="0">
                <a:latin typeface="+mn-lt"/>
              </a:rPr>
              <a:t> </a:t>
            </a:r>
            <a:r>
              <a:rPr lang="en-GB" sz="3600" dirty="0" smtClean="0">
                <a:latin typeface="+mn-lt"/>
              </a:rPr>
              <a:t>	called </a:t>
            </a:r>
            <a:r>
              <a:rPr lang="en-GB" sz="3600" dirty="0">
                <a:latin typeface="+mn-lt"/>
              </a:rPr>
              <a:t>and sent;</a:t>
            </a:r>
          </a:p>
          <a:p>
            <a:r>
              <a:rPr lang="en-GB" sz="3600" dirty="0">
                <a:latin typeface="+mn-lt"/>
              </a:rPr>
              <a:t>through Jesus Christ our Lord.  </a:t>
            </a:r>
            <a:r>
              <a:rPr lang="en-GB" sz="3600" b="1" dirty="0">
                <a:latin typeface="+mn-lt"/>
              </a:rPr>
              <a:t>Amen. </a:t>
            </a:r>
            <a:endParaRPr lang="en-GB" sz="3600" dirty="0">
              <a:latin typeface="+mn-lt"/>
            </a:endParaRPr>
          </a:p>
        </p:txBody>
      </p:sp>
    </p:spTree>
    <p:extLst>
      <p:ext uri="{BB962C8B-B14F-4D97-AF65-F5344CB8AC3E}">
        <p14:creationId xmlns:p14="http://schemas.microsoft.com/office/powerpoint/2010/main" val="1729925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96091" y="519290"/>
            <a:ext cx="94656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fontAlgn="base"/>
            <a:r>
              <a:rPr lang="en-GB" sz="2400" dirty="0">
                <a:solidFill>
                  <a:srgbClr val="C00000"/>
                </a:solidFill>
                <a:latin typeface="+mn-lt"/>
              </a:rPr>
              <a:t>All stand.</a:t>
            </a:r>
          </a:p>
          <a:p>
            <a:r>
              <a:rPr lang="en-GB" sz="2400" dirty="0">
                <a:solidFill>
                  <a:srgbClr val="C00000"/>
                </a:solidFill>
                <a:latin typeface="+mn-lt"/>
              </a:rPr>
              <a:t> </a:t>
            </a:r>
          </a:p>
          <a:p>
            <a:r>
              <a:rPr lang="en-GB" sz="2400" dirty="0">
                <a:solidFill>
                  <a:srgbClr val="C00000"/>
                </a:solidFill>
                <a:latin typeface="+mn-lt"/>
              </a:rPr>
              <a:t>The presiding minister says to the Local Lay-</a:t>
            </a:r>
            <a:r>
              <a:rPr lang="en-GB" sz="2400" i="1" dirty="0">
                <a:solidFill>
                  <a:srgbClr val="C00000"/>
                </a:solidFill>
                <a:latin typeface="+mn-lt"/>
              </a:rPr>
              <a:t>Pastor</a:t>
            </a:r>
            <a:r>
              <a:rPr lang="en-GB" sz="2400" dirty="0">
                <a:solidFill>
                  <a:srgbClr val="C00000"/>
                </a:solidFill>
                <a:latin typeface="+mn-lt"/>
              </a:rPr>
              <a:t>:</a:t>
            </a:r>
          </a:p>
          <a:p>
            <a:r>
              <a:rPr lang="en-GB" sz="3600" dirty="0">
                <a:latin typeface="+mn-lt"/>
              </a:rPr>
              <a:t> </a:t>
            </a:r>
          </a:p>
          <a:p>
            <a:r>
              <a:rPr lang="en-GB" sz="3600" i="1" dirty="0">
                <a:latin typeface="+mn-lt"/>
              </a:rPr>
              <a:t>N,</a:t>
            </a:r>
            <a:r>
              <a:rPr lang="en-GB" sz="3600" dirty="0">
                <a:latin typeface="+mn-lt"/>
              </a:rPr>
              <a:t> we rejoice that you are to exercise this ministry as part of the life and mission of the Church. As you know, the demands of this ministry upon you and those close to you are great, yet in it all, the Holy Spirit will sustain you in the rhythms of grace.</a:t>
            </a:r>
          </a:p>
        </p:txBody>
      </p:sp>
    </p:spTree>
    <p:extLst>
      <p:ext uri="{BB962C8B-B14F-4D97-AF65-F5344CB8AC3E}">
        <p14:creationId xmlns:p14="http://schemas.microsoft.com/office/powerpoint/2010/main" val="1064669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1135</TotalTime>
  <Words>1382</Words>
  <Application>Microsoft Office PowerPoint</Application>
  <PresentationFormat>Widescreen</PresentationFormat>
  <Paragraphs>171</Paragraphs>
  <Slides>21</Slides>
  <Notes>21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21</vt:i4>
      </vt:variant>
    </vt:vector>
  </HeadingPairs>
  <TitlesOfParts>
    <vt:vector size="32"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  THE COMMISSIONING OF LOCAL LAY-PASTORS</vt:lpstr>
      <vt:lpstr>PowerPoint Presentation</vt:lpstr>
      <vt:lpstr>PowerPoint Presentation</vt:lpstr>
      <vt:lpstr>THE COMMISSIONING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COMMISSIONING OF LOCAL LAY-PASTORS</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52</cp:revision>
  <dcterms:created xsi:type="dcterms:W3CDTF">2022-11-15T14:42:56Z</dcterms:created>
  <dcterms:modified xsi:type="dcterms:W3CDTF">2023-09-01T15:08:23Z</dcterms:modified>
</cp:coreProperties>
</file>