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777" r:id="rId2"/>
    <p:sldMasterId id="2147483825" r:id="rId3"/>
  </p:sldMasterIdLst>
  <p:notesMasterIdLst>
    <p:notesMasterId r:id="rId14"/>
  </p:notesMasterIdLst>
  <p:handoutMasterIdLst>
    <p:handoutMasterId r:id="rId15"/>
  </p:handoutMasterIdLst>
  <p:sldIdLst>
    <p:sldId id="297" r:id="rId4"/>
    <p:sldId id="257" r:id="rId5"/>
    <p:sldId id="298" r:id="rId6"/>
    <p:sldId id="299" r:id="rId7"/>
    <p:sldId id="300" r:id="rId8"/>
    <p:sldId id="301" r:id="rId9"/>
    <p:sldId id="302" r:id="rId10"/>
    <p:sldId id="303" r:id="rId11"/>
    <p:sldId id="304" r:id="rId12"/>
    <p:sldId id="305" r:id="rId13"/>
  </p:sldIdLst>
  <p:sldSz cx="9144000" cy="6858000" type="screen4x3"/>
  <p:notesSz cx="6858000" cy="9144000"/>
  <p:defaultTextStyle>
    <a:defPPr>
      <a:defRPr lang="en-US"/>
    </a:defPPr>
    <a:lvl1pPr algn="l" rtl="0" fontAlgn="base">
      <a:spcBef>
        <a:spcPct val="0"/>
      </a:spcBef>
      <a:spcAft>
        <a:spcPct val="0"/>
      </a:spcAft>
      <a:defRPr sz="2400" kern="1200">
        <a:solidFill>
          <a:srgbClr val="000000"/>
        </a:solidFill>
        <a:latin typeface="Arial" pitchFamily="34" charset="0"/>
        <a:ea typeface="ヒラギノ角ゴ ProN W3"/>
        <a:cs typeface="ヒラギノ角ゴ ProN W3"/>
        <a:sym typeface="Arial" pitchFamily="34" charset="0"/>
      </a:defRPr>
    </a:lvl1pPr>
    <a:lvl2pPr marL="457200" algn="l" rtl="0" fontAlgn="base">
      <a:spcBef>
        <a:spcPct val="0"/>
      </a:spcBef>
      <a:spcAft>
        <a:spcPct val="0"/>
      </a:spcAft>
      <a:defRPr sz="2400" kern="1200">
        <a:solidFill>
          <a:srgbClr val="000000"/>
        </a:solidFill>
        <a:latin typeface="Arial" pitchFamily="34" charset="0"/>
        <a:ea typeface="ヒラギノ角ゴ ProN W3"/>
        <a:cs typeface="ヒラギノ角ゴ ProN W3"/>
        <a:sym typeface="Arial" pitchFamily="34" charset="0"/>
      </a:defRPr>
    </a:lvl2pPr>
    <a:lvl3pPr marL="914400" algn="l" rtl="0" fontAlgn="base">
      <a:spcBef>
        <a:spcPct val="0"/>
      </a:spcBef>
      <a:spcAft>
        <a:spcPct val="0"/>
      </a:spcAft>
      <a:defRPr sz="2400" kern="1200">
        <a:solidFill>
          <a:srgbClr val="000000"/>
        </a:solidFill>
        <a:latin typeface="Arial" pitchFamily="34" charset="0"/>
        <a:ea typeface="ヒラギノ角ゴ ProN W3"/>
        <a:cs typeface="ヒラギノ角ゴ ProN W3"/>
        <a:sym typeface="Arial" pitchFamily="34" charset="0"/>
      </a:defRPr>
    </a:lvl3pPr>
    <a:lvl4pPr marL="1371600" algn="l" rtl="0" fontAlgn="base">
      <a:spcBef>
        <a:spcPct val="0"/>
      </a:spcBef>
      <a:spcAft>
        <a:spcPct val="0"/>
      </a:spcAft>
      <a:defRPr sz="2400" kern="1200">
        <a:solidFill>
          <a:srgbClr val="000000"/>
        </a:solidFill>
        <a:latin typeface="Arial" pitchFamily="34" charset="0"/>
        <a:ea typeface="ヒラギノ角ゴ ProN W3"/>
        <a:cs typeface="ヒラギノ角ゴ ProN W3"/>
        <a:sym typeface="Arial" pitchFamily="34" charset="0"/>
      </a:defRPr>
    </a:lvl4pPr>
    <a:lvl5pPr marL="1828800" algn="l" rtl="0" fontAlgn="base">
      <a:spcBef>
        <a:spcPct val="0"/>
      </a:spcBef>
      <a:spcAft>
        <a:spcPct val="0"/>
      </a:spcAft>
      <a:defRPr sz="2400" kern="1200">
        <a:solidFill>
          <a:srgbClr val="000000"/>
        </a:solidFill>
        <a:latin typeface="Arial" pitchFamily="34" charset="0"/>
        <a:ea typeface="ヒラギノ角ゴ ProN W3"/>
        <a:cs typeface="ヒラギノ角ゴ ProN W3"/>
        <a:sym typeface="Arial" pitchFamily="34" charset="0"/>
      </a:defRPr>
    </a:lvl5pPr>
    <a:lvl6pPr marL="2286000" algn="l" defTabSz="914400" rtl="0" eaLnBrk="1" latinLnBrk="0" hangingPunct="1">
      <a:defRPr sz="2400" kern="1200">
        <a:solidFill>
          <a:srgbClr val="000000"/>
        </a:solidFill>
        <a:latin typeface="Arial" pitchFamily="34" charset="0"/>
        <a:ea typeface="ヒラギノ角ゴ ProN W3"/>
        <a:cs typeface="ヒラギノ角ゴ ProN W3"/>
        <a:sym typeface="Arial" pitchFamily="34" charset="0"/>
      </a:defRPr>
    </a:lvl6pPr>
    <a:lvl7pPr marL="2743200" algn="l" defTabSz="914400" rtl="0" eaLnBrk="1" latinLnBrk="0" hangingPunct="1">
      <a:defRPr sz="2400" kern="1200">
        <a:solidFill>
          <a:srgbClr val="000000"/>
        </a:solidFill>
        <a:latin typeface="Arial" pitchFamily="34" charset="0"/>
        <a:ea typeface="ヒラギノ角ゴ ProN W3"/>
        <a:cs typeface="ヒラギノ角ゴ ProN W3"/>
        <a:sym typeface="Arial" pitchFamily="34" charset="0"/>
      </a:defRPr>
    </a:lvl7pPr>
    <a:lvl8pPr marL="3200400" algn="l" defTabSz="914400" rtl="0" eaLnBrk="1" latinLnBrk="0" hangingPunct="1">
      <a:defRPr sz="2400" kern="1200">
        <a:solidFill>
          <a:srgbClr val="000000"/>
        </a:solidFill>
        <a:latin typeface="Arial" pitchFamily="34" charset="0"/>
        <a:ea typeface="ヒラギノ角ゴ ProN W3"/>
        <a:cs typeface="ヒラギノ角ゴ ProN W3"/>
        <a:sym typeface="Arial" pitchFamily="34" charset="0"/>
      </a:defRPr>
    </a:lvl8pPr>
    <a:lvl9pPr marL="3657600" algn="l" defTabSz="914400" rtl="0" eaLnBrk="1" latinLnBrk="0" hangingPunct="1">
      <a:defRPr sz="2400" kern="1200">
        <a:solidFill>
          <a:srgbClr val="000000"/>
        </a:solidFill>
        <a:latin typeface="Arial" pitchFamily="34" charset="0"/>
        <a:ea typeface="ヒラギノ角ゴ ProN W3"/>
        <a:cs typeface="ヒラギノ角ゴ ProN W3"/>
        <a:sym typeface="Arial" pitchFamily="34" charset="0"/>
      </a:defRPr>
    </a:lvl9pPr>
  </p:defaultTextStyle>
  <p:extLst>
    <p:ext uri="{EFAFB233-063F-42B5-8137-9DF3F51BA10A}">
      <p15:sldGuideLst xmlns:p15="http://schemas.microsoft.com/office/powerpoint/2012/main">
        <p15:guide id="1" orient="horz" pos="983">
          <p15:clr>
            <a:srgbClr val="A4A3A4"/>
          </p15:clr>
        </p15:guide>
        <p15:guide id="2" pos="476">
          <p15:clr>
            <a:srgbClr val="A4A3A4"/>
          </p15:clr>
        </p15:guide>
        <p15:guide id="3" pos="39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06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65256" autoAdjust="0"/>
  </p:normalViewPr>
  <p:slideViewPr>
    <p:cSldViewPr>
      <p:cViewPr varScale="1">
        <p:scale>
          <a:sx n="55" d="100"/>
          <a:sy n="55" d="100"/>
        </p:scale>
        <p:origin x="732" y="44"/>
      </p:cViewPr>
      <p:guideLst>
        <p:guide orient="horz" pos="983"/>
        <p:guide pos="476"/>
        <p:guide pos="3932"/>
      </p:guideLst>
    </p:cSldViewPr>
  </p:slideViewPr>
  <p:outlineViewPr>
    <p:cViewPr>
      <p:scale>
        <a:sx n="33" d="100"/>
        <a:sy n="33" d="100"/>
      </p:scale>
      <p:origin x="0" y="432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ヒラギノ角ゴ ProN W3" charset="0"/>
                <a:cs typeface="ヒラギノ角ゴ ProN W3" charset="0"/>
                <a:sym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ea typeface="ヒラギノ角ゴ ProN W3" charset="0"/>
                <a:cs typeface="ヒラギノ角ゴ ProN W3" charset="0"/>
                <a:sym typeface="Arial" charset="0"/>
              </a:defRPr>
            </a:lvl1pPr>
          </a:lstStyle>
          <a:p>
            <a:pPr>
              <a:defRPr/>
            </a:pPr>
            <a:fld id="{19B98F54-D8EB-4DA6-9A80-E61527E9723F}" type="datetimeFigureOut">
              <a:rPr lang="en-US"/>
              <a:pPr>
                <a:defRPr/>
              </a:pPr>
              <a:t>10/15/2019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ヒラギノ角ゴ ProN W3" charset="0"/>
                <a:cs typeface="ヒラギノ角ゴ ProN W3" charset="0"/>
                <a:sym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ヒラギノ角ゴ ProN W3" charset="0"/>
                <a:cs typeface="ヒラギノ角ゴ ProN W3" charset="0"/>
                <a:sym typeface="Arial" charset="0"/>
              </a:defRPr>
            </a:lvl1pPr>
          </a:lstStyle>
          <a:p>
            <a:pPr>
              <a:defRPr/>
            </a:pPr>
            <a:fld id="{17A09FDA-1E1E-4BAB-A04F-4D094F408D7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p:spPr>
      </p:sp>
      <p:sp>
        <p:nvSpPr>
          <p:cNvPr id="5122" name="Rectangle 2"/>
          <p:cNvSpPr>
            <a:spLocks noGrp="1" noChangeArrowheads="1"/>
          </p:cNvSpPr>
          <p:nvPr>
            <p:ph type="body" sz="quarter" idx="1"/>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Arial" charset="0"/>
        <a:ea typeface="+mn-ea"/>
        <a:cs typeface="+mn-cs"/>
      </a:defRPr>
    </a:lvl1pPr>
    <a:lvl2pPr marL="457200" algn="l" rtl="0" eaLnBrk="0" fontAlgn="base" hangingPunct="0">
      <a:spcBef>
        <a:spcPct val="0"/>
      </a:spcBef>
      <a:spcAft>
        <a:spcPct val="0"/>
      </a:spcAft>
      <a:defRPr sz="1200" kern="1200">
        <a:solidFill>
          <a:schemeClr val="tx1"/>
        </a:solidFill>
        <a:latin typeface="Arial" charset="0"/>
        <a:ea typeface="+mn-ea"/>
        <a:cs typeface="+mn-cs"/>
      </a:defRPr>
    </a:lvl2pPr>
    <a:lvl3pPr marL="914400" algn="l" rtl="0" eaLnBrk="0" fontAlgn="base" hangingPunct="0">
      <a:spcBef>
        <a:spcPct val="0"/>
      </a:spcBef>
      <a:spcAft>
        <a:spcPct val="0"/>
      </a:spcAft>
      <a:defRPr sz="1200" kern="1200">
        <a:solidFill>
          <a:schemeClr val="tx1"/>
        </a:solidFill>
        <a:latin typeface="Arial" charset="0"/>
        <a:ea typeface="+mn-ea"/>
        <a:cs typeface="+mn-cs"/>
      </a:defRPr>
    </a:lvl3pPr>
    <a:lvl4pPr marL="1371600" algn="l" rtl="0" eaLnBrk="0" fontAlgn="base" hangingPunct="0">
      <a:spcBef>
        <a:spcPct val="0"/>
      </a:spcBef>
      <a:spcAft>
        <a:spcPct val="0"/>
      </a:spcAft>
      <a:defRPr sz="1200" kern="1200">
        <a:solidFill>
          <a:schemeClr val="tx1"/>
        </a:solidFill>
        <a:latin typeface="Arial" charset="0"/>
        <a:ea typeface="+mn-ea"/>
        <a:cs typeface="+mn-cs"/>
      </a:defRPr>
    </a:lvl4pPr>
    <a:lvl5pPr marL="1828800" algn="l"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eaLnBrk="1" hangingPunct="1"/>
            <a:r>
              <a:rPr lang="en-GB" sz="1000" dirty="0">
                <a:latin typeface="Arial" pitchFamily="34" charset="0"/>
                <a:cs typeface="Arial" pitchFamily="34" charset="0"/>
              </a:rPr>
              <a:t>The contents of </a:t>
            </a:r>
            <a:r>
              <a:rPr lang="en-GB" sz="1000" i="1" dirty="0">
                <a:latin typeface="Arial" pitchFamily="34" charset="0"/>
                <a:cs typeface="Arial" pitchFamily="34" charset="0"/>
              </a:rPr>
              <a:t>Singing the Faith</a:t>
            </a:r>
            <a:r>
              <a:rPr lang="en-GB" sz="1000" dirty="0">
                <a:latin typeface="Arial" pitchFamily="34" charset="0"/>
                <a:cs typeface="Arial" pitchFamily="34" charset="0"/>
              </a:rPr>
              <a:t> have been chosen from the extraordinary and sometimes bewildering variety of worship music now available. The Music Resources Group reviewed over one hundred collections published since 1983 (when </a:t>
            </a:r>
            <a:r>
              <a:rPr lang="en-GB" sz="1000" i="1" dirty="0">
                <a:latin typeface="Arial" pitchFamily="34" charset="0"/>
                <a:cs typeface="Arial" pitchFamily="34" charset="0"/>
              </a:rPr>
              <a:t>Hymns &amp; Psalms</a:t>
            </a:r>
            <a:r>
              <a:rPr lang="en-GB" sz="1000" dirty="0">
                <a:latin typeface="Arial" pitchFamily="34" charset="0"/>
                <a:cs typeface="Arial" pitchFamily="34" charset="0"/>
              </a:rPr>
              <a:t> was launched), examined</a:t>
            </a:r>
            <a:r>
              <a:rPr lang="en-GB" sz="1000" baseline="0" dirty="0">
                <a:latin typeface="Arial" pitchFamily="34" charset="0"/>
                <a:cs typeface="Arial" pitchFamily="34" charset="0"/>
              </a:rPr>
              <a:t> </a:t>
            </a:r>
            <a:r>
              <a:rPr lang="en-GB" sz="1000" dirty="0">
                <a:latin typeface="Arial" pitchFamily="34" charset="0"/>
                <a:cs typeface="Arial" pitchFamily="34" charset="0"/>
              </a:rPr>
              <a:t>thousands of texts, and weighed the merits of each. Their long and thoughtful consideration ensures that you now have a collection that reflects the rich diversity of worship material available today – conveniently brought together all in one place. </a:t>
            </a:r>
          </a:p>
          <a:p>
            <a:pPr eaLnBrk="1" hangingPunct="1"/>
            <a:endParaRPr lang="en-GB" sz="1000" dirty="0">
              <a:latin typeface="Arial" pitchFamily="34" charset="0"/>
              <a:cs typeface="Arial" pitchFamily="34" charset="0"/>
            </a:endParaRPr>
          </a:p>
          <a:p>
            <a:pPr>
              <a:spcBef>
                <a:spcPts val="600"/>
              </a:spcBef>
              <a:buFontTx/>
              <a:buChar char="•"/>
            </a:pPr>
            <a:r>
              <a:rPr lang="en-GB" sz="1000" dirty="0">
                <a:latin typeface="Arial" pitchFamily="34" charset="0"/>
                <a:cs typeface="Arial" pitchFamily="34" charset="0"/>
              </a:rPr>
              <a:t>  Carefully balances classic and contemporary styles, including: Charles Wesley, Bernadette Farrell, Fred Pratt Green, Ruth Duck, Shirley Erena Murray, John Bell and</a:t>
            </a:r>
            <a:r>
              <a:rPr lang="en-GB" sz="1000" baseline="0" dirty="0">
                <a:latin typeface="Arial" pitchFamily="34" charset="0"/>
                <a:cs typeface="Arial" pitchFamily="34" charset="0"/>
              </a:rPr>
              <a:t> </a:t>
            </a:r>
            <a:r>
              <a:rPr lang="en-GB" sz="1000" dirty="0">
                <a:latin typeface="Arial" pitchFamily="34" charset="0"/>
                <a:cs typeface="Arial" pitchFamily="34" charset="0"/>
              </a:rPr>
              <a:t>Graham Maule, to Matt Redman, Tim Hughes, Stuart Townend, Keith and </a:t>
            </a:r>
            <a:r>
              <a:rPr lang="en-GB" sz="1000" dirty="0" err="1">
                <a:latin typeface="Arial" pitchFamily="34" charset="0"/>
                <a:cs typeface="Arial" pitchFamily="34" charset="0"/>
              </a:rPr>
              <a:t>Kristyn</a:t>
            </a:r>
            <a:r>
              <a:rPr lang="en-GB" sz="1000" dirty="0">
                <a:latin typeface="Arial" pitchFamily="34" charset="0"/>
                <a:cs typeface="Arial" pitchFamily="34" charset="0"/>
              </a:rPr>
              <a:t> Getty </a:t>
            </a:r>
          </a:p>
          <a:p>
            <a:pPr>
              <a:spcBef>
                <a:spcPts val="600"/>
              </a:spcBef>
              <a:buFontTx/>
              <a:buChar char="•"/>
            </a:pPr>
            <a:r>
              <a:rPr lang="en-GB" sz="1000" baseline="0" dirty="0">
                <a:latin typeface="Arial" pitchFamily="34" charset="0"/>
                <a:cs typeface="Arial" pitchFamily="34" charset="0"/>
              </a:rPr>
              <a:t>  </a:t>
            </a:r>
            <a:r>
              <a:rPr lang="en-GB" sz="1000" dirty="0">
                <a:latin typeface="Arial" pitchFamily="34" charset="0"/>
                <a:cs typeface="Arial" pitchFamily="34" charset="0"/>
              </a:rPr>
              <a:t>The contents are drawn from a wide range of sources including </a:t>
            </a:r>
            <a:r>
              <a:rPr lang="en-GB" sz="1000" i="1" dirty="0">
                <a:latin typeface="Arial" pitchFamily="34" charset="0"/>
                <a:cs typeface="Arial" pitchFamily="34" charset="0"/>
              </a:rPr>
              <a:t>Hymns &amp; Psalms</a:t>
            </a:r>
            <a:r>
              <a:rPr lang="en-GB" sz="1000" dirty="0">
                <a:latin typeface="Arial" pitchFamily="34" charset="0"/>
                <a:cs typeface="Arial" pitchFamily="34" charset="0"/>
              </a:rPr>
              <a:t>, </a:t>
            </a:r>
            <a:r>
              <a:rPr lang="en-GB" sz="1000" i="1" dirty="0">
                <a:latin typeface="Arial" pitchFamily="34" charset="0"/>
                <a:cs typeface="Arial" pitchFamily="34" charset="0"/>
              </a:rPr>
              <a:t>Songs of Fellowship</a:t>
            </a:r>
            <a:r>
              <a:rPr lang="en-GB" sz="1000" dirty="0">
                <a:latin typeface="Arial" pitchFamily="34" charset="0"/>
                <a:cs typeface="Arial" pitchFamily="34" charset="0"/>
              </a:rPr>
              <a:t>, </a:t>
            </a:r>
            <a:r>
              <a:rPr lang="en-GB" sz="1000" i="1" dirty="0">
                <a:latin typeface="Arial" pitchFamily="34" charset="0"/>
                <a:cs typeface="Arial" pitchFamily="34" charset="0"/>
              </a:rPr>
              <a:t>Complete Mission Praise</a:t>
            </a:r>
            <a:r>
              <a:rPr lang="en-GB" sz="1000" dirty="0">
                <a:latin typeface="Arial" pitchFamily="34" charset="0"/>
                <a:cs typeface="Arial" pitchFamily="34" charset="0"/>
              </a:rPr>
              <a:t>, </a:t>
            </a:r>
            <a:r>
              <a:rPr lang="en-GB" sz="1000" i="1" dirty="0">
                <a:latin typeface="Arial" pitchFamily="34" charset="0"/>
                <a:cs typeface="Arial" pitchFamily="34" charset="0"/>
              </a:rPr>
              <a:t>Church Hymnary 4</a:t>
            </a:r>
            <a:r>
              <a:rPr lang="en-GB" sz="1000" dirty="0">
                <a:latin typeface="Arial" pitchFamily="34" charset="0"/>
                <a:cs typeface="Arial" pitchFamily="34" charset="0"/>
              </a:rPr>
              <a:t>, </a:t>
            </a:r>
            <a:r>
              <a:rPr lang="en-GB" sz="1000" i="1" dirty="0">
                <a:latin typeface="Arial" pitchFamily="34" charset="0"/>
                <a:cs typeface="Arial" pitchFamily="34" charset="0"/>
              </a:rPr>
              <a:t>Common Ground</a:t>
            </a:r>
            <a:r>
              <a:rPr lang="en-GB" sz="1000" dirty="0">
                <a:latin typeface="Arial" pitchFamily="34" charset="0"/>
                <a:cs typeface="Arial" pitchFamily="34" charset="0"/>
              </a:rPr>
              <a:t>, </a:t>
            </a:r>
            <a:r>
              <a:rPr lang="en-GB" sz="1000" i="1" dirty="0">
                <a:latin typeface="Arial" pitchFamily="34" charset="0"/>
                <a:cs typeface="Arial" pitchFamily="34" charset="0"/>
              </a:rPr>
              <a:t>The Source</a:t>
            </a:r>
            <a:r>
              <a:rPr lang="en-GB" sz="1000" dirty="0">
                <a:latin typeface="Arial" pitchFamily="34" charset="0"/>
                <a:cs typeface="Arial" pitchFamily="34" charset="0"/>
              </a:rPr>
              <a:t>, </a:t>
            </a:r>
            <a:r>
              <a:rPr lang="en-GB" sz="1000" i="1" dirty="0" err="1">
                <a:latin typeface="Arial" pitchFamily="34" charset="0"/>
                <a:cs typeface="Arial" pitchFamily="34" charset="0"/>
              </a:rPr>
              <a:t>Kidsource</a:t>
            </a:r>
            <a:r>
              <a:rPr lang="en-GB" sz="1000" dirty="0">
                <a:latin typeface="Arial" pitchFamily="34" charset="0"/>
                <a:cs typeface="Arial" pitchFamily="34" charset="0"/>
              </a:rPr>
              <a:t>, </a:t>
            </a:r>
            <a:r>
              <a:rPr lang="en-GB" sz="1000" i="1" dirty="0">
                <a:latin typeface="Arial" pitchFamily="34" charset="0"/>
                <a:cs typeface="Arial" pitchFamily="34" charset="0"/>
              </a:rPr>
              <a:t>Out of the Ark Music</a:t>
            </a:r>
            <a:r>
              <a:rPr lang="en-GB" sz="1000" dirty="0">
                <a:latin typeface="Arial" pitchFamily="34" charset="0"/>
                <a:cs typeface="Arial" pitchFamily="34" charset="0"/>
              </a:rPr>
              <a:t>, </a:t>
            </a:r>
            <a:r>
              <a:rPr lang="en-GB" sz="1000" i="1" dirty="0">
                <a:latin typeface="Arial" pitchFamily="34" charset="0"/>
                <a:cs typeface="Arial" pitchFamily="34" charset="0"/>
              </a:rPr>
              <a:t>Sing Glory</a:t>
            </a:r>
            <a:r>
              <a:rPr lang="en-GB" sz="1000" dirty="0">
                <a:latin typeface="Arial" pitchFamily="34" charset="0"/>
                <a:cs typeface="Arial" pitchFamily="34" charset="0"/>
              </a:rPr>
              <a:t>, </a:t>
            </a:r>
            <a:r>
              <a:rPr lang="en-GB" sz="1000" i="1" dirty="0">
                <a:latin typeface="Arial" pitchFamily="34" charset="0"/>
                <a:cs typeface="Arial" pitchFamily="34" charset="0"/>
              </a:rPr>
              <a:t>Songs for the New Millennium</a:t>
            </a:r>
            <a:r>
              <a:rPr lang="en-GB" sz="1000" dirty="0">
                <a:latin typeface="Arial" pitchFamily="34" charset="0"/>
                <a:cs typeface="Arial" pitchFamily="34" charset="0"/>
              </a:rPr>
              <a:t> and</a:t>
            </a:r>
            <a:r>
              <a:rPr lang="en-GB" sz="1000" baseline="0" dirty="0">
                <a:latin typeface="Arial" pitchFamily="34" charset="0"/>
                <a:cs typeface="Arial" pitchFamily="34" charset="0"/>
              </a:rPr>
              <a:t> others</a:t>
            </a:r>
            <a:endParaRPr lang="en-GB" sz="1000" dirty="0">
              <a:latin typeface="Arial" pitchFamily="34" charset="0"/>
              <a:cs typeface="Arial" pitchFamily="34" charset="0"/>
            </a:endParaRPr>
          </a:p>
          <a:p>
            <a:pPr>
              <a:spcBef>
                <a:spcPts val="600"/>
              </a:spcBef>
              <a:buFontTx/>
              <a:buChar char="•"/>
            </a:pPr>
            <a:r>
              <a:rPr lang="en-GB" sz="1000" dirty="0">
                <a:latin typeface="Arial" pitchFamily="34" charset="0"/>
                <a:cs typeface="Arial" pitchFamily="34" charset="0"/>
              </a:rPr>
              <a:t>  Crosses ecumenical boundaries with material from, for example, the Iona and Taizé traditions as well as the world-wide Church – from </a:t>
            </a:r>
            <a:r>
              <a:rPr lang="en-US" sz="1000" dirty="0">
                <a:latin typeface="Arial" pitchFamily="34" charset="0"/>
                <a:cs typeface="Arial" pitchFamily="34" charset="0"/>
              </a:rPr>
              <a:t>Africa, North and South America, Asia and Australasia, as well as Europe</a:t>
            </a:r>
            <a:r>
              <a:rPr lang="en-GB" sz="1000" dirty="0">
                <a:latin typeface="Arial" pitchFamily="34" charset="0"/>
                <a:cs typeface="Arial" pitchFamily="34" charset="0"/>
              </a:rPr>
              <a:t> </a:t>
            </a:r>
          </a:p>
          <a:p>
            <a:pPr>
              <a:spcBef>
                <a:spcPts val="600"/>
              </a:spcBef>
              <a:buFontTx/>
              <a:buChar char="•"/>
            </a:pPr>
            <a:r>
              <a:rPr lang="en-GB" sz="1000" dirty="0">
                <a:latin typeface="Arial" pitchFamily="34" charset="0"/>
                <a:cs typeface="Arial" pitchFamily="34" charset="0"/>
              </a:rPr>
              <a:t>  Includes liturgical settings, canticles and psalms</a:t>
            </a:r>
          </a:p>
          <a:p>
            <a:endParaRPr lang="en-US" sz="1000" dirty="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pPr eaLnBrk="1" hangingPunct="1"/>
            <a:r>
              <a:rPr lang="en-GB" sz="1000" dirty="0">
                <a:latin typeface="Arial" pitchFamily="34" charset="0"/>
                <a:cs typeface="Arial" pitchFamily="34" charset="0"/>
              </a:rPr>
              <a:t>The guiding principle of the Music Resources Group has been to ensure that all items are suitable for congregational singing and that tunes are presented and arranged so that they are accessible to musicians of varying abilities while maintaining the integrity of the original composition. </a:t>
            </a:r>
          </a:p>
          <a:p>
            <a:pPr eaLnBrk="1" hangingPunct="1"/>
            <a:endParaRPr lang="en-GB" sz="1000" dirty="0">
              <a:latin typeface="Arial" pitchFamily="34" charset="0"/>
              <a:cs typeface="Arial" pitchFamily="34" charset="0"/>
            </a:endParaRPr>
          </a:p>
          <a:p>
            <a:pPr>
              <a:spcBef>
                <a:spcPts val="600"/>
              </a:spcBef>
              <a:buFontTx/>
              <a:buChar char="•"/>
            </a:pPr>
            <a:r>
              <a:rPr lang="en-GB" sz="1000" dirty="0">
                <a:latin typeface="Arial" pitchFamily="34" charset="0"/>
                <a:ea typeface="DejaVu LGC Sans"/>
                <a:cs typeface="Arial" pitchFamily="34" charset="0"/>
              </a:rPr>
              <a:t>  Well-known associations of texts and tunes have been preserved</a:t>
            </a:r>
          </a:p>
          <a:p>
            <a:pPr>
              <a:spcBef>
                <a:spcPts val="600"/>
              </a:spcBef>
              <a:buFontTx/>
              <a:buChar char="•"/>
            </a:pPr>
            <a:r>
              <a:rPr lang="en-GB" sz="1000" dirty="0">
                <a:latin typeface="Arial" pitchFamily="34" charset="0"/>
                <a:ea typeface="DejaVu LGC Sans"/>
                <a:cs typeface="Arial" pitchFamily="34" charset="0"/>
              </a:rPr>
              <a:t>  Descants to a number of popular hymns have been provided</a:t>
            </a:r>
          </a:p>
          <a:p>
            <a:pPr>
              <a:spcBef>
                <a:spcPts val="600"/>
              </a:spcBef>
              <a:buFontTx/>
              <a:buChar char="•"/>
            </a:pPr>
            <a:r>
              <a:rPr lang="en-GB" sz="1000" dirty="0">
                <a:latin typeface="Arial" pitchFamily="34" charset="0"/>
                <a:ea typeface="DejaVu LGC Sans"/>
                <a:cs typeface="Arial" pitchFamily="34" charset="0"/>
              </a:rPr>
              <a:t>  Over 100 new arrangements for modern songs and hymns have been made</a:t>
            </a:r>
          </a:p>
          <a:p>
            <a:pPr>
              <a:spcBef>
                <a:spcPts val="600"/>
              </a:spcBef>
              <a:buFontTx/>
              <a:buChar char="•"/>
            </a:pPr>
            <a:r>
              <a:rPr lang="en-GB" sz="1000" dirty="0">
                <a:latin typeface="Arial" pitchFamily="34" charset="0"/>
                <a:ea typeface="DejaVu LGC Sans"/>
                <a:cs typeface="Arial" pitchFamily="34" charset="0"/>
              </a:rPr>
              <a:t>  Over 40 newly-composed tunes have been included with the aim of providing stylistic variety</a:t>
            </a:r>
            <a:endParaRPr lang="en-GB" sz="1000" dirty="0">
              <a:latin typeface="Arial" pitchFamily="34" charset="0"/>
              <a:cs typeface="Arial" pitchFamily="34" charset="0"/>
            </a:endParaRPr>
          </a:p>
          <a:p>
            <a:endParaRPr lang="en-US" sz="1000" dirty="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eaLnBrk="1" hangingPunct="1"/>
            <a:r>
              <a:rPr lang="en-GB" sz="1000" dirty="0">
                <a:latin typeface="Arial" pitchFamily="34" charset="0"/>
                <a:cs typeface="Arial" pitchFamily="34" charset="0"/>
              </a:rPr>
              <a:t>The hymns and songs have been chosen not just as instruments of worship but for the teaching they contain. They embody the depth and breadth of  Methodist theology today. </a:t>
            </a:r>
          </a:p>
          <a:p>
            <a:pPr eaLnBrk="1" hangingPunct="1"/>
            <a:endParaRPr lang="en-GB" sz="1000" dirty="0">
              <a:latin typeface="Arial" pitchFamily="34" charset="0"/>
              <a:cs typeface="Arial" pitchFamily="34" charset="0"/>
            </a:endParaRPr>
          </a:p>
          <a:p>
            <a:pPr>
              <a:spcBef>
                <a:spcPts val="600"/>
              </a:spcBef>
              <a:buFontTx/>
              <a:buChar char="•"/>
            </a:pPr>
            <a:r>
              <a:rPr lang="en-GB" sz="1000" dirty="0">
                <a:latin typeface="Arial" pitchFamily="34" charset="0"/>
                <a:cs typeface="Arial" pitchFamily="34" charset="0"/>
              </a:rPr>
              <a:t>  The collection has been meticulously scrutinised by the Faith &amp; Order Committee and Network on behalf of the Methodist Conference. </a:t>
            </a:r>
            <a:endParaRPr lang="en-US" sz="1000" dirty="0">
              <a:latin typeface="Arial" pitchFamily="34" charset="0"/>
              <a:ea typeface="DejaVu LGC Sans"/>
              <a:cs typeface="Arial" pitchFamily="34" charset="0"/>
            </a:endParaRPr>
          </a:p>
          <a:p>
            <a:pPr>
              <a:spcBef>
                <a:spcPts val="600"/>
              </a:spcBef>
              <a:buFontTx/>
              <a:buChar char="•"/>
            </a:pPr>
            <a:r>
              <a:rPr lang="en-US" sz="1000" dirty="0">
                <a:latin typeface="Arial" pitchFamily="34" charset="0"/>
                <a:ea typeface="DejaVu LGC Sans"/>
                <a:cs typeface="Arial" pitchFamily="34" charset="0"/>
              </a:rPr>
              <a:t>  The book expresses the core beliefs of the Christian faith and distinctive Methodist values; particularly</a:t>
            </a:r>
            <a:r>
              <a:rPr lang="en-GB" sz="1000" dirty="0">
                <a:latin typeface="Arial" pitchFamily="34" charset="0"/>
                <a:ea typeface="FranklinGothic-Book"/>
                <a:cs typeface="Arial" pitchFamily="34" charset="0"/>
              </a:rPr>
              <a:t> assurance, perfect love, social holiness</a:t>
            </a:r>
            <a:r>
              <a:rPr lang="en-GB" sz="1000" baseline="0" dirty="0">
                <a:latin typeface="Arial" pitchFamily="34" charset="0"/>
                <a:ea typeface="FranklinGothic-Book"/>
                <a:cs typeface="Arial" pitchFamily="34" charset="0"/>
              </a:rPr>
              <a:t> and the emphases of </a:t>
            </a:r>
            <a:r>
              <a:rPr lang="en-GB" sz="1000" dirty="0" err="1">
                <a:latin typeface="Arial" pitchFamily="34" charset="0"/>
                <a:ea typeface="FranklinGothic-Book"/>
                <a:cs typeface="Arial" pitchFamily="34" charset="0"/>
              </a:rPr>
              <a:t>Arminianism</a:t>
            </a:r>
            <a:endParaRPr lang="en-GB" sz="1000" dirty="0">
              <a:latin typeface="Arial" pitchFamily="34" charset="0"/>
              <a:ea typeface="DejaVu LGC Sans"/>
              <a:cs typeface="Arial" pitchFamily="34" charset="0"/>
            </a:endParaRPr>
          </a:p>
          <a:p>
            <a:pPr>
              <a:spcBef>
                <a:spcPts val="600"/>
              </a:spcBef>
              <a:buFontTx/>
              <a:buChar char="•"/>
            </a:pPr>
            <a:r>
              <a:rPr lang="en-GB" sz="1000" dirty="0">
                <a:latin typeface="Arial" pitchFamily="34" charset="0"/>
                <a:ea typeface="DejaVu LGC Sans"/>
                <a:cs typeface="Arial" pitchFamily="34" charset="0"/>
              </a:rPr>
              <a:t>  The balance of the collection is towards hymns (old and new) that ensure a depth of theology appropriate for personal reflection, meditation and prayer </a:t>
            </a:r>
            <a:endParaRPr lang="en-GB" sz="1000" dirty="0">
              <a:latin typeface="Arial" pitchFamily="34" charset="0"/>
              <a:cs typeface="Arial" pitchFamily="34" charset="0"/>
            </a:endParaRPr>
          </a:p>
          <a:p>
            <a:endParaRPr lang="en-US" sz="1000" dirty="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GB" i="1" dirty="0">
                <a:latin typeface="Arial" pitchFamily="34" charset="0"/>
                <a:cs typeface="Arial" pitchFamily="34" charset="0"/>
              </a:rPr>
              <a:t>Singing the Faith </a:t>
            </a:r>
            <a:r>
              <a:rPr lang="en-GB" dirty="0">
                <a:latin typeface="Arial" pitchFamily="34" charset="0"/>
                <a:cs typeface="Arial" pitchFamily="34" charset="0"/>
              </a:rPr>
              <a:t>adheres to the approach of its predecessors by containing: </a:t>
            </a:r>
          </a:p>
          <a:p>
            <a:r>
              <a:rPr lang="en-GB" i="1" dirty="0">
                <a:latin typeface="Arial" pitchFamily="34" charset="0"/>
                <a:cs typeface="Arial" pitchFamily="34" charset="0"/>
              </a:rPr>
              <a:t> </a:t>
            </a:r>
            <a:endParaRPr lang="en-GB" dirty="0">
              <a:latin typeface="Arial" pitchFamily="34" charset="0"/>
              <a:cs typeface="Arial" pitchFamily="34" charset="0"/>
            </a:endParaRPr>
          </a:p>
          <a:p>
            <a:r>
              <a:rPr lang="en-GB" i="1" dirty="0">
                <a:latin typeface="Arial" pitchFamily="34" charset="0"/>
                <a:cs typeface="Arial" pitchFamily="34" charset="0"/>
              </a:rPr>
              <a:t>“... all the important truths of our most holy religion, whether speculative or practical; yea, to illustrate them all, and to prove them both by Scripture and Reason: and this is done in a regular order. The hymns are not carelessly jumbled together, but carefully ranged under proper heads, according to the experience of real Christians, So that this book is, in effect, a little body of experimental and practical divinity.”</a:t>
            </a:r>
            <a:r>
              <a:rPr lang="en-GB" dirty="0">
                <a:latin typeface="Arial" pitchFamily="34" charset="0"/>
                <a:cs typeface="Arial" pitchFamily="34" charset="0"/>
              </a:rPr>
              <a:t>  (John Wesley’s preface to </a:t>
            </a:r>
            <a:r>
              <a:rPr lang="en-GB" i="1" dirty="0">
                <a:latin typeface="Arial" pitchFamily="34" charset="0"/>
                <a:cs typeface="Arial" pitchFamily="34" charset="0"/>
              </a:rPr>
              <a:t>A Collection of Hymns for the Use of the People Called Methodists</a:t>
            </a:r>
            <a:r>
              <a:rPr lang="en-GB" dirty="0">
                <a:latin typeface="Arial" pitchFamily="34" charset="0"/>
                <a:cs typeface="Arial" pitchFamily="34" charset="0"/>
              </a:rPr>
              <a:t>,</a:t>
            </a:r>
            <a:r>
              <a:rPr lang="en-GB" baseline="0" dirty="0">
                <a:latin typeface="Arial" pitchFamily="34" charset="0"/>
                <a:cs typeface="Arial" pitchFamily="34" charset="0"/>
              </a:rPr>
              <a:t> </a:t>
            </a:r>
            <a:r>
              <a:rPr lang="en-GB" dirty="0">
                <a:latin typeface="Arial" pitchFamily="34" charset="0"/>
                <a:cs typeface="Arial" pitchFamily="34" charset="0"/>
              </a:rPr>
              <a:t>1779)</a:t>
            </a:r>
          </a:p>
          <a:p>
            <a:pPr>
              <a:spcBef>
                <a:spcPts val="600"/>
              </a:spcBef>
            </a:pPr>
            <a:endParaRPr lang="en-GB" b="1" dirty="0">
              <a:latin typeface="Arial" pitchFamily="34" charset="0"/>
              <a:ea typeface="DejaVu LGC Sans"/>
              <a:cs typeface="Arial" pitchFamily="34" charset="0"/>
            </a:endParaRPr>
          </a:p>
          <a:p>
            <a:pPr>
              <a:spcBef>
                <a:spcPts val="600"/>
              </a:spcBef>
              <a:buFontTx/>
              <a:buChar char="•"/>
            </a:pPr>
            <a:r>
              <a:rPr lang="en-GB" dirty="0">
                <a:latin typeface="Arial" pitchFamily="34" charset="0"/>
                <a:cs typeface="Arial" pitchFamily="34" charset="0"/>
              </a:rPr>
              <a:t>  The collection touches upon a wide array of Christian as well as human experience; from birth, death, work and marriage to calling, repentance and reconciliation </a:t>
            </a:r>
          </a:p>
          <a:p>
            <a:pPr>
              <a:spcBef>
                <a:spcPts val="600"/>
              </a:spcBef>
              <a:buFontTx/>
              <a:buChar char="•"/>
            </a:pPr>
            <a:r>
              <a:rPr lang="en-GB" dirty="0">
                <a:latin typeface="Arial" pitchFamily="34" charset="0"/>
                <a:cs typeface="Arial" pitchFamily="34" charset="0"/>
              </a:rPr>
              <a:t>  It contemplates abiding and contemporary world issues like peace, justice and care of the environment </a:t>
            </a:r>
          </a:p>
          <a:p>
            <a:pPr>
              <a:spcBef>
                <a:spcPts val="600"/>
              </a:spcBef>
              <a:buFontTx/>
              <a:buChar char="•"/>
            </a:pPr>
            <a:r>
              <a:rPr lang="en-GB" dirty="0">
                <a:latin typeface="Arial" pitchFamily="34" charset="0"/>
                <a:cs typeface="Arial" pitchFamily="34" charset="0"/>
              </a:rPr>
              <a:t>  In keeping with tradition, its topics and themes are arranged both for ease of use and guiding faith </a:t>
            </a:r>
          </a:p>
          <a:p>
            <a:pPr eaLnBrk="1" hangingPunct="1"/>
            <a:endParaRPr lang="en-US" dirty="0">
              <a:latin typeface="Arial" pitchFamily="34" charset="0"/>
              <a:cs typeface="Arial" pitchFamily="34" charset="0"/>
            </a:endParaRPr>
          </a:p>
          <a:p>
            <a:endParaRPr lang="en-US" dirty="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GB" sz="1000" dirty="0">
                <a:latin typeface="Arial" pitchFamily="34" charset="0"/>
                <a:cs typeface="Arial" pitchFamily="34" charset="0"/>
              </a:rPr>
              <a:t>Through its balance of the classic and the contemporary, </a:t>
            </a:r>
            <a:r>
              <a:rPr lang="en-GB" sz="1000" i="1" dirty="0">
                <a:latin typeface="Arial" pitchFamily="34" charset="0"/>
                <a:cs typeface="Arial" pitchFamily="34" charset="0"/>
              </a:rPr>
              <a:t>Singing the Faith</a:t>
            </a:r>
            <a:r>
              <a:rPr lang="en-GB" sz="1000" dirty="0">
                <a:latin typeface="Arial" pitchFamily="34" charset="0"/>
                <a:cs typeface="Arial" pitchFamily="34" charset="0"/>
              </a:rPr>
              <a:t> will enable you to express your faith through hymns, songs and psalms that use modern as well as traditional imagery and language. A particular focus of the Music Resources Group has been on providing material that will help you to express your faith in words that speak effectively to today’s society. </a:t>
            </a:r>
          </a:p>
          <a:p>
            <a:pPr eaLnBrk="1" hangingPunct="1"/>
            <a:endParaRPr lang="en-US" sz="1000" dirty="0">
              <a:latin typeface="Arial" pitchFamily="34" charset="0"/>
              <a:cs typeface="Arial" pitchFamily="34" charset="0"/>
            </a:endParaRPr>
          </a:p>
          <a:p>
            <a:pPr>
              <a:spcBef>
                <a:spcPts val="600"/>
              </a:spcBef>
              <a:buFontTx/>
              <a:buChar char="•"/>
            </a:pPr>
            <a:r>
              <a:rPr lang="en-GB" sz="1000" dirty="0">
                <a:latin typeface="Arial" pitchFamily="34" charset="0"/>
                <a:cs typeface="Arial" pitchFamily="34" charset="0"/>
              </a:rPr>
              <a:t>  Where it could be sensitively done in relation to the context and style of the hymn, gender exclusive language with reference to people has been replaced </a:t>
            </a:r>
          </a:p>
          <a:p>
            <a:pPr>
              <a:spcBef>
                <a:spcPts val="600"/>
              </a:spcBef>
              <a:buFontTx/>
              <a:buChar char="•"/>
            </a:pPr>
            <a:r>
              <a:rPr lang="en-GB" sz="1000" dirty="0">
                <a:latin typeface="Arial" pitchFamily="34" charset="0"/>
                <a:cs typeface="Arial" pitchFamily="34" charset="0"/>
              </a:rPr>
              <a:t>  ‘Thee’ and ‘thou’ have been replaced where the usage is not rhyme-dependant and where such a change does not damage the overall quality of the hymn </a:t>
            </a:r>
          </a:p>
          <a:p>
            <a:pPr>
              <a:spcBef>
                <a:spcPts val="600"/>
              </a:spcBef>
              <a:buFontTx/>
              <a:buChar char="•"/>
            </a:pPr>
            <a:r>
              <a:rPr lang="en-GB" sz="1000" dirty="0">
                <a:latin typeface="Arial" pitchFamily="34" charset="0"/>
                <a:cs typeface="Arial" pitchFamily="34" charset="0"/>
              </a:rPr>
              <a:t>   Where an author has produced a definitive version of a text which is still in copyright this has been used  </a:t>
            </a:r>
          </a:p>
          <a:p>
            <a:pPr>
              <a:spcBef>
                <a:spcPts val="600"/>
              </a:spcBef>
              <a:buFontTx/>
              <a:buChar char="•"/>
            </a:pPr>
            <a:r>
              <a:rPr lang="en-GB" sz="1000" dirty="0">
                <a:latin typeface="Arial" pitchFamily="34" charset="0"/>
                <a:cs typeface="Arial" pitchFamily="34" charset="0"/>
              </a:rPr>
              <a:t>   Translations of non-English language hymns and songs have been provided </a:t>
            </a:r>
            <a:endParaRPr lang="en-US" sz="1000" dirty="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r>
              <a:rPr lang="en-US" sz="1000" dirty="0">
                <a:latin typeface="Arial" pitchFamily="34" charset="0"/>
              </a:rPr>
              <a:t>Visit the dedicated website – www.singingthefaithplus.org.uk</a:t>
            </a:r>
          </a:p>
          <a:p>
            <a:endParaRPr lang="en-GB" sz="1000" i="1" dirty="0">
              <a:latin typeface="Arial" pitchFamily="34" charset="0"/>
            </a:endParaRPr>
          </a:p>
          <a:p>
            <a:r>
              <a:rPr lang="en-GB" sz="1000" i="1" dirty="0">
                <a:latin typeface="Arial" pitchFamily="34" charset="0"/>
              </a:rPr>
              <a:t>Singing the Faith </a:t>
            </a:r>
            <a:r>
              <a:rPr lang="en-GB" sz="1000" dirty="0">
                <a:latin typeface="Arial" pitchFamily="34" charset="0"/>
              </a:rPr>
              <a:t>is published by Hymns Ancient &amp; Modern on behalf of the Methodist Church in Britain. Methodist Publishing is acting as a point of contact for direct orders and enquiries from Methodist Churches. You can contact the customer services team on: </a:t>
            </a:r>
          </a:p>
          <a:p>
            <a:r>
              <a:rPr lang="en-GB" sz="1000" dirty="0">
                <a:latin typeface="Arial" pitchFamily="34" charset="0"/>
              </a:rPr>
              <a:t> </a:t>
            </a:r>
          </a:p>
          <a:p>
            <a:pPr eaLnBrk="1" hangingPunct="1">
              <a:buFont typeface="Wingdings" pitchFamily="2" charset="2"/>
              <a:buChar char="§"/>
            </a:pPr>
            <a:r>
              <a:rPr lang="en-GB" sz="1000" dirty="0">
                <a:latin typeface="Arial" pitchFamily="34" charset="0"/>
              </a:rPr>
              <a:t> Tel: 0845 017 8220</a:t>
            </a:r>
          </a:p>
          <a:p>
            <a:pPr eaLnBrk="1" hangingPunct="1">
              <a:buFont typeface="Wingdings" pitchFamily="2" charset="2"/>
              <a:buChar char="§"/>
            </a:pPr>
            <a:r>
              <a:rPr lang="en-GB" sz="1000" dirty="0">
                <a:latin typeface="Arial" pitchFamily="34" charset="0"/>
              </a:rPr>
              <a:t> Email: resources@methodistchurch.org.uk</a:t>
            </a:r>
          </a:p>
          <a:p>
            <a:pPr eaLnBrk="1" hangingPunct="1">
              <a:buFont typeface="Wingdings" pitchFamily="2" charset="2"/>
              <a:buChar char="§"/>
            </a:pPr>
            <a:r>
              <a:rPr lang="en-GB" sz="1000" dirty="0">
                <a:latin typeface="Arial" pitchFamily="34" charset="0"/>
              </a:rPr>
              <a:t> Web: www.methodistpublishing.org.uk</a:t>
            </a:r>
            <a:endParaRPr lang="en-US" sz="1000" dirty="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2AEAEA50-EB8B-48C6-80CA-637F09A34706}" type="datetimeFigureOut">
              <a:rPr lang="en-US"/>
              <a:pPr>
                <a:defRPr/>
              </a:pPr>
              <a:t>10/15/2019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B29633D7-7172-4769-BE61-ED6E499BEB3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7B3150B8-72DF-4486-A006-84BD060F5594}" type="datetimeFigureOut">
              <a:rPr lang="en-US"/>
              <a:pPr>
                <a:defRPr/>
              </a:pPr>
              <a:t>10/15/2019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500D10E3-95B2-4407-84F0-BD4F1C5D11E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16E5C986-8CDC-4616-95DA-608350627034}" type="datetimeFigureOut">
              <a:rPr lang="en-US"/>
              <a:pPr>
                <a:defRPr/>
              </a:pPr>
              <a:t>10/15/2019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B851668F-7508-4CD5-A12C-33B034D8CA7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CFB4F4F-649D-411B-8591-5F81757A3364}" type="datetimeFigureOut">
              <a:rPr lang="en-US"/>
              <a:pPr>
                <a:defRPr/>
              </a:pPr>
              <a:t>10/15/2019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996A90-FD7F-4607-9413-08B760AFACB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589870FB-149D-4255-9221-CF258F891615}" type="datetime1">
              <a:rPr lang="en-US"/>
              <a:pPr>
                <a:defRPr/>
              </a:pPr>
              <a:t>10/15/2019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
              </a:t>
            </a:r>
          </a:p>
        </p:txBody>
      </p:sp>
      <p:sp>
        <p:nvSpPr>
          <p:cNvPr id="6" name="Slide Number Placeholder 5"/>
          <p:cNvSpPr>
            <a:spLocks noGrp="1"/>
          </p:cNvSpPr>
          <p:nvPr>
            <p:ph type="sldNum" sz="quarter" idx="12"/>
          </p:nvPr>
        </p:nvSpPr>
        <p:spPr/>
        <p:txBody>
          <a:bodyPr/>
          <a:lstStyle>
            <a:lvl1pPr>
              <a:defRPr/>
            </a:lvl1pPr>
          </a:lstStyle>
          <a:p>
            <a:pPr>
              <a:defRPr/>
            </a:pPr>
            <a:fld id="{913D2512-2B37-414C-8A53-9633E2ED5FB0}"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pPr>
              <a:defRPr/>
            </a:pPr>
            <a:fld id="{B77F108C-2518-4D60-9FAF-6346FD9D7826}" type="datetime1">
              <a:rPr lang="en-US"/>
              <a:pPr>
                <a:defRPr/>
              </a:pPr>
              <a:t>10/15/2019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
              </a:t>
            </a:r>
          </a:p>
        </p:txBody>
      </p:sp>
      <p:sp>
        <p:nvSpPr>
          <p:cNvPr id="6" name="Slide Number Placeholder 5"/>
          <p:cNvSpPr>
            <a:spLocks noGrp="1"/>
          </p:cNvSpPr>
          <p:nvPr>
            <p:ph type="sldNum" sz="quarter" idx="12"/>
          </p:nvPr>
        </p:nvSpPr>
        <p:spPr/>
        <p:txBody>
          <a:bodyPr/>
          <a:lstStyle>
            <a:lvl1pPr>
              <a:defRPr/>
            </a:lvl1pPr>
          </a:lstStyle>
          <a:p>
            <a:pPr>
              <a:defRPr/>
            </a:pPr>
            <a:fld id="{2688D0AB-DD0B-43C9-B85E-F2C617923135}"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lvl1pPr>
              <a:defRPr/>
            </a:lvl1pPr>
          </a:lstStyle>
          <a:p>
            <a:pPr>
              <a:defRPr/>
            </a:pPr>
            <a:fld id="{DDE52B54-BC1D-466E-98B4-B0082340936C}" type="datetime1">
              <a:rPr lang="en-US"/>
              <a:pPr>
                <a:defRPr/>
              </a:pPr>
              <a:t>10/15/2019</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
              </a:t>
            </a:r>
          </a:p>
        </p:txBody>
      </p:sp>
      <p:sp>
        <p:nvSpPr>
          <p:cNvPr id="7" name="Slide Number Placeholder 6"/>
          <p:cNvSpPr>
            <a:spLocks noGrp="1"/>
          </p:cNvSpPr>
          <p:nvPr>
            <p:ph type="sldNum" sz="quarter" idx="12"/>
          </p:nvPr>
        </p:nvSpPr>
        <p:spPr/>
        <p:txBody>
          <a:bodyPr/>
          <a:lstStyle>
            <a:lvl1pPr>
              <a:defRPr/>
            </a:lvl1pPr>
          </a:lstStyle>
          <a:p>
            <a:pPr>
              <a:defRPr/>
            </a:pPr>
            <a:fld id="{3FB34EF0-EBAF-48CB-A7A7-7BCE4D77CA2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pPr>
              <a:defRPr/>
            </a:pPr>
            <a:fld id="{D5D427DC-7F4E-40D6-B6C4-DF9D74CE321C}" type="datetimeFigureOut">
              <a:rPr lang="en-US"/>
              <a:pPr>
                <a:defRPr/>
              </a:pPr>
              <a:t>10/15/2019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DA902B9-62A8-4471-8E03-BB7CDDECEA5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1B10C791-6992-4CCF-A244-B250C8BB22F1}" type="datetime1">
              <a:rPr lang="en-US"/>
              <a:pPr>
                <a:defRPr/>
              </a:pPr>
              <a:t>10/15/2019</a:t>
            </a:fld>
            <a:endParaRPr lang="en-US"/>
          </a:p>
        </p:txBody>
      </p:sp>
      <p:sp>
        <p:nvSpPr>
          <p:cNvPr id="4" name="Footer Placeholder 3"/>
          <p:cNvSpPr>
            <a:spLocks noGrp="1"/>
          </p:cNvSpPr>
          <p:nvPr>
            <p:ph type="ftr" sz="quarter" idx="11"/>
          </p:nvPr>
        </p:nvSpPr>
        <p:spPr/>
        <p:txBody>
          <a:bodyPr/>
          <a:lstStyle>
            <a:lvl1pPr>
              <a:defRPr/>
            </a:lvl1pPr>
          </a:lstStyle>
          <a:p>
            <a:pPr>
              <a:defRPr/>
            </a:pPr>
            <a:r>
              <a:rPr lang="en-US"/>
              <a:t>
              </a:t>
            </a:r>
          </a:p>
        </p:txBody>
      </p:sp>
      <p:sp>
        <p:nvSpPr>
          <p:cNvPr id="5" name="Slide Number Placeholder 4"/>
          <p:cNvSpPr>
            <a:spLocks noGrp="1"/>
          </p:cNvSpPr>
          <p:nvPr>
            <p:ph type="sldNum" sz="quarter" idx="12"/>
          </p:nvPr>
        </p:nvSpPr>
        <p:spPr/>
        <p:txBody>
          <a:bodyPr/>
          <a:lstStyle>
            <a:lvl1pPr>
              <a:defRPr/>
            </a:lvl1pPr>
          </a:lstStyle>
          <a:p>
            <a:pPr>
              <a:defRPr/>
            </a:pPr>
            <a:fld id="{3959470A-5D01-40CA-B2BC-1844DF4F63F8}"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51420578-B892-4967-98F8-D0B4A045ADFD}" type="datetime1">
              <a:rPr lang="en-US"/>
              <a:pPr>
                <a:defRPr/>
              </a:pPr>
              <a:t>10/15/2019</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a:t>
              </a:t>
            </a:r>
          </a:p>
        </p:txBody>
      </p:sp>
      <p:sp>
        <p:nvSpPr>
          <p:cNvPr id="4" name="Slide Number Placeholder 3"/>
          <p:cNvSpPr>
            <a:spLocks noGrp="1"/>
          </p:cNvSpPr>
          <p:nvPr>
            <p:ph type="sldNum" sz="quarter" idx="12"/>
          </p:nvPr>
        </p:nvSpPr>
        <p:spPr/>
        <p:txBody>
          <a:bodyPr/>
          <a:lstStyle>
            <a:lvl1pPr>
              <a:defRPr/>
            </a:lvl1pPr>
          </a:lstStyle>
          <a:p>
            <a:pPr>
              <a:defRPr/>
            </a:pPr>
            <a:fld id="{6F71F9FE-15A8-4AC8-B892-A2CED57B3DCF}"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lvl1pPr>
          </a:lstStyle>
          <a:p>
            <a:pPr>
              <a:defRPr/>
            </a:pPr>
            <a:fld id="{CBDCDF1B-54EC-4432-8649-0FE40DD46F86}" type="datetime1">
              <a:rPr lang="en-US"/>
              <a:pPr>
                <a:defRPr/>
              </a:pPr>
              <a:t>10/15/2019</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
              </a:t>
            </a:r>
          </a:p>
        </p:txBody>
      </p:sp>
      <p:sp>
        <p:nvSpPr>
          <p:cNvPr id="7" name="Slide Number Placeholder 6"/>
          <p:cNvSpPr>
            <a:spLocks noGrp="1"/>
          </p:cNvSpPr>
          <p:nvPr>
            <p:ph type="sldNum" sz="quarter" idx="12"/>
          </p:nvPr>
        </p:nvSpPr>
        <p:spPr/>
        <p:txBody>
          <a:bodyPr/>
          <a:lstStyle>
            <a:lvl1pPr>
              <a:defRPr/>
            </a:lvl1pPr>
          </a:lstStyle>
          <a:p>
            <a:pPr>
              <a:defRPr/>
            </a:pPr>
            <a:fld id="{A7957397-DABE-431A-A911-05CD6930988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5AF7128F-FAEE-4FED-A3AC-B473543B5ACE}" type="datetimeFigureOut">
              <a:rPr lang="en-US"/>
              <a:pPr>
                <a:defRPr/>
              </a:pPr>
              <a:t>10/15/2019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46881668-7B3F-4B1F-B393-6FCF752A1A6A}"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lvl1pPr>
          </a:lstStyle>
          <a:p>
            <a:pPr>
              <a:defRPr/>
            </a:pPr>
            <a:fld id="{4CDA6A0B-D499-425D-9760-7E378B1D24E7}" type="datetime1">
              <a:rPr lang="en-US"/>
              <a:pPr>
                <a:defRPr/>
              </a:pPr>
              <a:t>10/15/2019</a:t>
            </a:fld>
            <a:endParaRPr lang="en-US"/>
          </a:p>
        </p:txBody>
      </p:sp>
      <p:sp>
        <p:nvSpPr>
          <p:cNvPr id="6" name="Footer Placeholder 5"/>
          <p:cNvSpPr>
            <a:spLocks noGrp="1"/>
          </p:cNvSpPr>
          <p:nvPr>
            <p:ph type="ftr" sz="quarter" idx="11"/>
          </p:nvPr>
        </p:nvSpPr>
        <p:spPr/>
        <p:txBody>
          <a:bodyPr/>
          <a:lstStyle>
            <a:lvl1pPr>
              <a:defRPr/>
            </a:lvl1pPr>
          </a:lstStyle>
          <a:p>
            <a:pPr>
              <a:defRPr/>
            </a:pPr>
            <a:r>
              <a:rPr lang="en-US"/>
              <a:t>
              </a:t>
            </a:r>
          </a:p>
        </p:txBody>
      </p:sp>
      <p:sp>
        <p:nvSpPr>
          <p:cNvPr id="7" name="Slide Number Placeholder 6"/>
          <p:cNvSpPr>
            <a:spLocks noGrp="1"/>
          </p:cNvSpPr>
          <p:nvPr>
            <p:ph type="sldNum" sz="quarter" idx="12"/>
          </p:nvPr>
        </p:nvSpPr>
        <p:spPr/>
        <p:txBody>
          <a:bodyPr/>
          <a:lstStyle>
            <a:lvl1pPr>
              <a:defRPr/>
            </a:lvl1pPr>
          </a:lstStyle>
          <a:p>
            <a:pPr>
              <a:defRPr/>
            </a:pPr>
            <a:fld id="{0E88FB90-0288-48CE-931C-D80CD068BC2F}"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E401B973-48D0-47D2-BD1A-81DAC74A0928}" type="datetime1">
              <a:rPr lang="en-US"/>
              <a:pPr>
                <a:defRPr/>
              </a:pPr>
              <a:t>10/15/2019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
              </a:t>
            </a:r>
          </a:p>
        </p:txBody>
      </p:sp>
      <p:sp>
        <p:nvSpPr>
          <p:cNvPr id="6" name="Slide Number Placeholder 5"/>
          <p:cNvSpPr>
            <a:spLocks noGrp="1"/>
          </p:cNvSpPr>
          <p:nvPr>
            <p:ph type="sldNum" sz="quarter" idx="12"/>
          </p:nvPr>
        </p:nvSpPr>
        <p:spPr/>
        <p:txBody>
          <a:bodyPr/>
          <a:lstStyle>
            <a:lvl1pPr>
              <a:defRPr/>
            </a:lvl1pPr>
          </a:lstStyle>
          <a:p>
            <a:pPr>
              <a:defRPr/>
            </a:pPr>
            <a:fld id="{37E9164F-DE70-4750-AB26-702775B50CF9}"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pPr>
              <a:defRPr/>
            </a:pPr>
            <a:fld id="{93714E26-7EC0-4FCC-8AD8-71E9EC27DEDB}" type="datetime1">
              <a:rPr lang="en-US"/>
              <a:pPr>
                <a:defRPr/>
              </a:pPr>
              <a:t>10/15/2019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
              </a:t>
            </a:r>
          </a:p>
        </p:txBody>
      </p:sp>
      <p:sp>
        <p:nvSpPr>
          <p:cNvPr id="6" name="Slide Number Placeholder 5"/>
          <p:cNvSpPr>
            <a:spLocks noGrp="1"/>
          </p:cNvSpPr>
          <p:nvPr>
            <p:ph type="sldNum" sz="quarter" idx="12"/>
          </p:nvPr>
        </p:nvSpPr>
        <p:spPr/>
        <p:txBody>
          <a:bodyPr/>
          <a:lstStyle>
            <a:lvl1pPr>
              <a:defRPr/>
            </a:lvl1pPr>
          </a:lstStyle>
          <a:p>
            <a:pPr>
              <a:defRPr/>
            </a:pPr>
            <a:fld id="{5C2C521C-B315-4855-9F0F-3A3F39241B4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9ACB8ED3-B531-47C2-BC62-973559C0ABD0}" type="datetimeFigureOut">
              <a:rPr lang="en-US"/>
              <a:pPr>
                <a:defRPr/>
              </a:pPr>
              <a:t>10/15/2019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286D1A33-B1C8-4A9C-8F65-CB3758DDBA33}"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CFF78E73-D2DA-4E04-AD03-F45D94371D56}" type="datetimeFigureOut">
              <a:rPr lang="en-US"/>
              <a:pPr>
                <a:defRPr/>
              </a:pPr>
              <a:t>10/15/2019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DCA3AAE1-4FA2-45DC-93A9-AC65260EB85E}"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CF2493B1-A1C4-4C60-9E97-AAA068C7C932}" type="datetimeFigureOut">
              <a:rPr lang="en-US"/>
              <a:pPr>
                <a:defRPr/>
              </a:pPr>
              <a:t>10/15/2019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A612C99F-E927-477B-85ED-BB8C790F4844}"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E385D355-26CE-4525-BFD2-F7741E1FDEA6}" type="datetimeFigureOut">
              <a:rPr lang="en-US"/>
              <a:pPr>
                <a:defRPr/>
              </a:pPr>
              <a:t>10/15/2019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FE5A5CB5-5993-46F4-8D8C-D1556DED7052}"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A94C1B72-B810-405A-8A93-DA8E94BFC7E3}" type="datetimeFigureOut">
              <a:rPr lang="en-US"/>
              <a:pPr>
                <a:defRPr/>
              </a:pPr>
              <a:t>10/15/2019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EAFAA080-084F-449D-B7B1-BD5498019EC6}"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64B991E0-3F46-4126-86A1-711FB5727DC9}" type="datetimeFigureOut">
              <a:rPr lang="en-US"/>
              <a:pPr>
                <a:defRPr/>
              </a:pPr>
              <a:t>10/15/2019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FF61BBA5-D1C1-421E-8306-B35A4F60656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4A38BEBE-862F-4A12-8C54-9180444A4115}" type="datetimeFigureOut">
              <a:rPr lang="en-US"/>
              <a:pPr>
                <a:defRPr/>
              </a:pPr>
              <a:t>10/15/2019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932BF281-BD6F-47A4-8CD5-0C90DE5C50C4}"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AFBCA53F-2FEC-441B-8850-1459710EFCF8}" type="datetimeFigureOut">
              <a:rPr lang="en-US"/>
              <a:pPr>
                <a:defRPr/>
              </a:pPr>
              <a:t>10/15/2019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BF48312A-99C2-4218-886D-5F4D4DC3DC6E}"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ECFB5C28-0C65-4049-8E80-C6C347966AF2}" type="datetimeFigureOut">
              <a:rPr lang="en-US"/>
              <a:pPr>
                <a:defRPr/>
              </a:pPr>
              <a:t>10/15/2019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8A25213B-80DC-478D-A96F-CC411BE4C032}"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3D5B4E46-9579-480C-8D78-05B2E578A12F}" type="datetimeFigureOut">
              <a:rPr lang="en-US"/>
              <a:pPr>
                <a:defRPr/>
              </a:pPr>
              <a:t>10/15/2019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72344F2D-BF59-475E-90DF-6112E4C00CB7}"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127110D1-75C8-4C08-B7B6-2EBD7F1A060F}" type="datetimeFigureOut">
              <a:rPr lang="en-US"/>
              <a:pPr>
                <a:defRPr/>
              </a:pPr>
              <a:t>10/15/2019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CA15A1A4-3D6E-4C72-B296-75DC0C0166CF}"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C89A440E-8CD4-4627-BF84-21769E488F0A}" type="datetimeFigureOut">
              <a:rPr lang="en-US"/>
              <a:pPr>
                <a:defRPr/>
              </a:pPr>
              <a:t>10/15/2019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1FF118D0-9AC5-4427-9C86-38997CA302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0E8E19B8-847A-466B-8F02-492BDD682735}" type="datetimeFigureOut">
              <a:rPr lang="en-US"/>
              <a:pPr>
                <a:defRPr/>
              </a:pPr>
              <a:t>10/15/2019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9949FD3C-A865-4F9C-8814-EEA343238E0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EE820586-25DD-4FC8-A798-F2446AB4FB80}" type="datetimeFigureOut">
              <a:rPr lang="en-US"/>
              <a:pPr>
                <a:defRPr/>
              </a:pPr>
              <a:t>10/15/2019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F66AF453-E41B-463C-A173-3FB08B5FD5C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CD70DA5A-5B21-4CE5-988F-054D966CC5D6}" type="datetimeFigureOut">
              <a:rPr lang="en-US"/>
              <a:pPr>
                <a:defRPr/>
              </a:pPr>
              <a:t>10/15/2019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B172BA5B-9FA9-435A-B811-B2221A56248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F47A1EE0-A7FB-404B-914A-3297580B20D4}" type="datetimeFigureOut">
              <a:rPr lang="en-US"/>
              <a:pPr>
                <a:defRPr/>
              </a:pPr>
              <a:t>10/15/2019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4CBA7616-5B92-482E-8C26-4EB37917B13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577F9D7B-7DEE-441C-B112-A353B971463B}" type="datetimeFigureOut">
              <a:rPr lang="en-US"/>
              <a:pPr>
                <a:defRPr/>
              </a:pPr>
              <a:t>10/15/2019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5DC1FCAC-A088-453B-8D46-2152AE80788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DEDC3F22-34B0-46F8-80BD-A0EBA9514292}" type="datetimeFigureOut">
              <a:rPr lang="en-US"/>
              <a:pPr>
                <a:defRPr/>
              </a:pPr>
              <a:t>10/15/2019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a:defRPr>
                <a:latin typeface="Arial" charset="0"/>
                <a:ea typeface="ヒラギノ角ゴ ProN W3" charset="0"/>
                <a:cs typeface="ヒラギノ角ゴ ProN W3" charset="0"/>
                <a:sym typeface="Arial" charset="0"/>
              </a:defRPr>
            </a:lvl1pPr>
          </a:lstStyle>
          <a:p>
            <a:pPr>
              <a:defRPr/>
            </a:pPr>
            <a:fld id="{00FB4B3E-EA81-4275-8446-17524A4826A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p:cNvSpPr txBox="1"/>
          <p:nvPr userDrawn="1"/>
        </p:nvSpPr>
        <p:spPr>
          <a:xfrm>
            <a:off x="0" y="0"/>
            <a:ext cx="2895600" cy="461963"/>
          </a:xfrm>
          <a:prstGeom prst="rect">
            <a:avLst/>
          </a:prstGeom>
          <a:solidFill>
            <a:srgbClr val="C60630"/>
          </a:solidFill>
        </p:spPr>
        <p:txBody>
          <a:bodyPr>
            <a:spAutoFit/>
          </a:bodyPr>
          <a:lstStyle/>
          <a:p>
            <a:pPr>
              <a:defRPr/>
            </a:pPr>
            <a:endParaRPr lang="en-US" dirty="0">
              <a:latin typeface="Arial" charset="0"/>
              <a:ea typeface="ヒラギノ角ゴ ProN W3" charset="0"/>
              <a:cs typeface="ヒラギノ角ゴ ProN W3" charset="0"/>
              <a:sym typeface="Arial" charset="0"/>
            </a:endParaRPr>
          </a:p>
        </p:txBody>
      </p:sp>
      <p:sp>
        <p:nvSpPr>
          <p:cNvPr id="8" name="TextBox 7"/>
          <p:cNvSpPr txBox="1"/>
          <p:nvPr userDrawn="1"/>
        </p:nvSpPr>
        <p:spPr>
          <a:xfrm>
            <a:off x="6248400" y="6396038"/>
            <a:ext cx="2895600" cy="461962"/>
          </a:xfrm>
          <a:prstGeom prst="rect">
            <a:avLst/>
          </a:prstGeom>
          <a:solidFill>
            <a:srgbClr val="C60630"/>
          </a:solidFill>
        </p:spPr>
        <p:txBody>
          <a:bodyPr>
            <a:spAutoFit/>
          </a:bodyPr>
          <a:lstStyle/>
          <a:p>
            <a:pPr>
              <a:defRPr/>
            </a:pPr>
            <a:endParaRPr lang="en-US" dirty="0">
              <a:latin typeface="Arial" charset="0"/>
              <a:ea typeface="ヒラギノ角ゴ ProN W3" charset="0"/>
              <a:cs typeface="ヒラギノ角ゴ ProN W3" charset="0"/>
              <a:sym typeface="Arial" charset="0"/>
            </a:endParaRPr>
          </a:p>
        </p:txBody>
      </p:sp>
      <p:pic>
        <p:nvPicPr>
          <p:cNvPr id="1028" name="Picture 8" descr="Corporate Style Logo.jpg"/>
          <p:cNvPicPr>
            <a:picLocks noChangeAspect="1"/>
          </p:cNvPicPr>
          <p:nvPr userDrawn="1"/>
        </p:nvPicPr>
        <p:blipFill>
          <a:blip r:embed="rId13" cstate="print"/>
          <a:srcRect/>
          <a:stretch>
            <a:fillRect/>
          </a:stretch>
        </p:blipFill>
        <p:spPr bwMode="auto">
          <a:xfrm>
            <a:off x="4572000" y="0"/>
            <a:ext cx="4572000" cy="13144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ヒラギノ角ゴ ProN W3" charset="0"/>
                <a:cs typeface="ヒラギノ角ゴ ProN W3" charset="0"/>
                <a:sym typeface="Arial" charset="0"/>
              </a:defRPr>
            </a:lvl1pPr>
          </a:lstStyle>
          <a:p>
            <a:pPr>
              <a:defRPr/>
            </a:pPr>
            <a:fld id="{45FE8CFB-38E2-4434-A633-ABDF13F189FA}" type="datetimeFigureOut">
              <a:rPr lang="en-US"/>
              <a:pPr>
                <a:defRPr/>
              </a:pPr>
              <a:t>10/15/2019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ヒラギノ角ゴ ProN W3" charset="0"/>
                <a:cs typeface="ヒラギノ角ゴ ProN W3" charset="0"/>
                <a:sym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ヒラギノ角ゴ ProN W3" charset="0"/>
                <a:cs typeface="ヒラギノ角ゴ ProN W3" charset="0"/>
                <a:sym typeface="Arial" charset="0"/>
              </a:defRPr>
            </a:lvl1pPr>
          </a:lstStyle>
          <a:p>
            <a:pPr>
              <a:defRPr/>
            </a:pPr>
            <a:fld id="{603D3B1F-700F-4B44-B0F5-D5627B2C5A50}" type="slidenum">
              <a:rPr lang="en-US"/>
              <a:pPr>
                <a:defRPr/>
              </a:pPr>
              <a:t>‹#›</a:t>
            </a:fld>
            <a:endParaRPr lang="en-US"/>
          </a:p>
        </p:txBody>
      </p:sp>
      <p:sp>
        <p:nvSpPr>
          <p:cNvPr id="7" name="TextBox 6"/>
          <p:cNvSpPr txBox="1"/>
          <p:nvPr userDrawn="1"/>
        </p:nvSpPr>
        <p:spPr>
          <a:xfrm>
            <a:off x="0" y="0"/>
            <a:ext cx="2895600" cy="461963"/>
          </a:xfrm>
          <a:prstGeom prst="rect">
            <a:avLst/>
          </a:prstGeom>
          <a:solidFill>
            <a:srgbClr val="C60630"/>
          </a:solidFill>
        </p:spPr>
        <p:txBody>
          <a:bodyPr>
            <a:spAutoFit/>
          </a:bodyPr>
          <a:lstStyle/>
          <a:p>
            <a:pPr>
              <a:defRPr/>
            </a:pPr>
            <a:endParaRPr lang="en-US" dirty="0">
              <a:latin typeface="Arial" charset="0"/>
              <a:ea typeface="ヒラギノ角ゴ ProN W3" charset="0"/>
              <a:cs typeface="ヒラギノ角ゴ ProN W3" charset="0"/>
              <a:sym typeface="Arial" charset="0"/>
            </a:endParaRPr>
          </a:p>
        </p:txBody>
      </p:sp>
      <p:sp>
        <p:nvSpPr>
          <p:cNvPr id="8" name="TextBox 7"/>
          <p:cNvSpPr txBox="1"/>
          <p:nvPr userDrawn="1"/>
        </p:nvSpPr>
        <p:spPr>
          <a:xfrm>
            <a:off x="6248400" y="6396038"/>
            <a:ext cx="2895600" cy="461962"/>
          </a:xfrm>
          <a:prstGeom prst="rect">
            <a:avLst/>
          </a:prstGeom>
          <a:solidFill>
            <a:srgbClr val="C60630"/>
          </a:solidFill>
        </p:spPr>
        <p:txBody>
          <a:bodyPr>
            <a:spAutoFit/>
          </a:bodyPr>
          <a:lstStyle/>
          <a:p>
            <a:pPr>
              <a:defRPr/>
            </a:pPr>
            <a:endParaRPr lang="en-US" dirty="0">
              <a:latin typeface="Arial" charset="0"/>
              <a:ea typeface="ヒラギノ角ゴ ProN W3" charset="0"/>
              <a:cs typeface="ヒラギノ角ゴ ProN W3" charset="0"/>
              <a:sym typeface="Arial" charset="0"/>
            </a:endParaRPr>
          </a:p>
        </p:txBody>
      </p:sp>
    </p:spTree>
  </p:cSld>
  <p:clrMap bg1="lt1" tx1="dk1" bg2="lt2" tx2="dk2" accent1="accent1" accent2="accent2" accent3="accent3" accent4="accent4" accent5="accent5" accent6="accent6" hlink="hlink" folHlink="folHlink"/>
  <p:sldLayoutIdLst>
    <p:sldLayoutId id="2147484115" r:id="rId1"/>
    <p:sldLayoutId id="2147484128" r:id="rId2"/>
    <p:sldLayoutId id="2147484129" r:id="rId3"/>
    <p:sldLayoutId id="2147484130" r:id="rId4"/>
    <p:sldLayoutId id="2147484116" r:id="rId5"/>
    <p:sldLayoutId id="2147484131" r:id="rId6"/>
    <p:sldLayoutId id="2147484132" r:id="rId7"/>
    <p:sldLayoutId id="2147484133" r:id="rId8"/>
    <p:sldLayoutId id="2147484134" r:id="rId9"/>
    <p:sldLayoutId id="2147484135" r:id="rId10"/>
    <p:sldLayoutId id="2147484136" r:id="rId11"/>
    <p:sldLayoutId id="2147484137" r:id="rId12"/>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138" r:id="rId1"/>
    <p:sldLayoutId id="2147484139" r:id="rId2"/>
    <p:sldLayoutId id="2147484140" r:id="rId3"/>
    <p:sldLayoutId id="2147484141" r:id="rId4"/>
    <p:sldLayoutId id="2147484142" r:id="rId5"/>
    <p:sldLayoutId id="2147484143" r:id="rId6"/>
    <p:sldLayoutId id="2147484144" r:id="rId7"/>
    <p:sldLayoutId id="2147484145" r:id="rId8"/>
    <p:sldLayoutId id="2147484146" r:id="rId9"/>
    <p:sldLayoutId id="2147484147" r:id="rId10"/>
    <p:sldLayoutId id="2147484148"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ethodist.org.uk/our-faith/worship/singing-the-faith-plus" TargetMode="External"/><Relationship Id="rId2" Type="http://schemas.openxmlformats.org/officeDocument/2006/relationships/notesSlide" Target="../notesSlides/notesSlide9.xml"/><Relationship Id="rId1" Type="http://schemas.openxmlformats.org/officeDocument/2006/relationships/slideLayout" Target="../slideLayouts/slideLayout23.xml"/><Relationship Id="rId5" Type="http://schemas.openxmlformats.org/officeDocument/2006/relationships/hyperlink" Target="http://www.methodistpublishing.org.uk/" TargetMode="External"/><Relationship Id="rId4" Type="http://schemas.openxmlformats.org/officeDocument/2006/relationships/hyperlink" Target="mailto:resources@methodistchurch.org.uk"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hyperlink" Target="http://www.methodist.org.uk/our-faith/worship/singing-the-faith-plus" TargetMode="External"/><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hyperlink" Target="http://www.methodist.org.uk/our-faith/worship/singing-the-faith-plus" TargetMode="External"/><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9" descr="Singingthefaith23.JPG"/>
          <p:cNvPicPr>
            <a:picLocks noChangeAspect="1"/>
          </p:cNvPicPr>
          <p:nvPr/>
        </p:nvPicPr>
        <p:blipFill>
          <a:blip r:embed="rId2" cstate="print"/>
          <a:srcRect/>
          <a:stretch>
            <a:fillRect/>
          </a:stretch>
        </p:blipFill>
        <p:spPr bwMode="auto">
          <a:xfrm>
            <a:off x="468313" y="1196975"/>
            <a:ext cx="3313112" cy="4968875"/>
          </a:xfrm>
          <a:prstGeom prst="rect">
            <a:avLst/>
          </a:prstGeom>
          <a:noFill/>
          <a:ln w="9525">
            <a:noFill/>
            <a:miter lim="800000"/>
            <a:headEnd/>
            <a:tailEnd/>
          </a:ln>
        </p:spPr>
      </p:pic>
      <p:sp>
        <p:nvSpPr>
          <p:cNvPr id="5" name="TextBox 4"/>
          <p:cNvSpPr txBox="1"/>
          <p:nvPr/>
        </p:nvSpPr>
        <p:spPr>
          <a:xfrm>
            <a:off x="4427984" y="1556792"/>
            <a:ext cx="4104456" cy="5139869"/>
          </a:xfrm>
          <a:prstGeom prst="rect">
            <a:avLst/>
          </a:prstGeom>
          <a:noFill/>
        </p:spPr>
        <p:txBody>
          <a:bodyPr>
            <a:spAutoFit/>
          </a:bodyPr>
          <a:lstStyle/>
          <a:p>
            <a:pPr>
              <a:defRPr/>
            </a:pPr>
            <a:endParaRPr lang="en-GB" dirty="0">
              <a:solidFill>
                <a:srgbClr val="CC0000"/>
              </a:solidFill>
              <a:ea typeface="ＭＳ Ｐゴシック" pitchFamily="1" charset="-128"/>
              <a:cs typeface="+mn-cs"/>
            </a:endParaRPr>
          </a:p>
          <a:p>
            <a:pPr>
              <a:defRPr/>
            </a:pPr>
            <a:r>
              <a:rPr lang="en-GB" sz="6000" b="1" spc="50" dirty="0">
                <a:ln w="13500">
                  <a:solidFill>
                    <a:schemeClr val="accent1">
                      <a:shade val="2500"/>
                      <a:alpha val="6500"/>
                    </a:schemeClr>
                  </a:solidFill>
                  <a:prstDash val="solid"/>
                </a:ln>
                <a:solidFill>
                  <a:srgbClr val="FF9933"/>
                </a:solidFill>
                <a:effectLst>
                  <a:innerShdw blurRad="50900" dist="38500" dir="13500000">
                    <a:srgbClr val="000000">
                      <a:alpha val="60000"/>
                    </a:srgbClr>
                  </a:innerShdw>
                </a:effectLst>
                <a:ea typeface="ＭＳ Ｐゴシック" pitchFamily="1" charset="-128"/>
                <a:cs typeface="+mn-cs"/>
              </a:rPr>
              <a:t>Singing the Faith</a:t>
            </a:r>
          </a:p>
          <a:p>
            <a:pPr>
              <a:defRPr/>
            </a:pPr>
            <a:endParaRPr lang="en-GB" sz="2000" spc="50" dirty="0">
              <a:ln w="13500">
                <a:solidFill>
                  <a:schemeClr val="accent1">
                    <a:shade val="2500"/>
                    <a:alpha val="6500"/>
                  </a:schemeClr>
                </a:solidFill>
                <a:prstDash val="solid"/>
              </a:ln>
              <a:effectLst>
                <a:innerShdw blurRad="50900" dist="38500" dir="13500000">
                  <a:srgbClr val="000000">
                    <a:alpha val="60000"/>
                  </a:srgbClr>
                </a:innerShdw>
              </a:effectLst>
              <a:ea typeface="ＭＳ Ｐゴシック" pitchFamily="1" charset="-128"/>
              <a:cs typeface="+mn-cs"/>
            </a:endParaRPr>
          </a:p>
          <a:p>
            <a:pPr>
              <a:defRPr/>
            </a:pPr>
            <a:endParaRPr lang="en-GB" sz="2000" spc="50" dirty="0">
              <a:ln w="13500">
                <a:solidFill>
                  <a:schemeClr val="accent1">
                    <a:shade val="2500"/>
                    <a:alpha val="6500"/>
                  </a:schemeClr>
                </a:solidFill>
                <a:prstDash val="solid"/>
              </a:ln>
              <a:effectLst>
                <a:innerShdw blurRad="50900" dist="38500" dir="13500000">
                  <a:srgbClr val="000000">
                    <a:alpha val="60000"/>
                  </a:srgbClr>
                </a:innerShdw>
              </a:effectLst>
              <a:ea typeface="ＭＳ Ｐゴシック" pitchFamily="1" charset="-128"/>
              <a:cs typeface="+mn-cs"/>
            </a:endParaRPr>
          </a:p>
          <a:p>
            <a:pPr>
              <a:defRPr/>
            </a:pPr>
            <a:endParaRPr lang="en-GB" sz="2000" spc="50" dirty="0">
              <a:ln w="13500">
                <a:solidFill>
                  <a:schemeClr val="accent1">
                    <a:shade val="2500"/>
                    <a:alpha val="6500"/>
                  </a:schemeClr>
                </a:solidFill>
                <a:prstDash val="solid"/>
              </a:ln>
              <a:effectLst>
                <a:innerShdw blurRad="50900" dist="38500" dir="13500000">
                  <a:srgbClr val="000000">
                    <a:alpha val="60000"/>
                  </a:srgbClr>
                </a:innerShdw>
              </a:effectLst>
              <a:ea typeface="ＭＳ Ｐゴシック" pitchFamily="1" charset="-128"/>
              <a:cs typeface="+mn-cs"/>
            </a:endParaRPr>
          </a:p>
          <a:p>
            <a:pPr>
              <a:defRPr/>
            </a:pPr>
            <a:r>
              <a:rPr lang="en-GB" sz="2000" spc="50" dirty="0">
                <a:ln w="13500">
                  <a:solidFill>
                    <a:schemeClr val="accent1">
                      <a:shade val="2500"/>
                      <a:alpha val="6500"/>
                    </a:schemeClr>
                  </a:solidFill>
                  <a:prstDash val="solid"/>
                </a:ln>
                <a:effectLst>
                  <a:innerShdw blurRad="50900" dist="38500" dir="13500000">
                    <a:srgbClr val="000000">
                      <a:alpha val="60000"/>
                    </a:srgbClr>
                  </a:innerShdw>
                </a:effectLst>
                <a:ea typeface="ＭＳ Ｐゴシック" pitchFamily="1" charset="-128"/>
                <a:cs typeface="+mn-cs"/>
              </a:rPr>
              <a:t>Your worship companion for the journey of Christian discipleship</a:t>
            </a:r>
          </a:p>
          <a:p>
            <a:pPr>
              <a:defRPr/>
            </a:pPr>
            <a:r>
              <a:rPr lang="en-GB" sz="6000" b="1" spc="50" dirty="0">
                <a:ln w="13500">
                  <a:solidFill>
                    <a:schemeClr val="accent1">
                      <a:shade val="2500"/>
                      <a:alpha val="6500"/>
                    </a:schemeClr>
                  </a:solidFill>
                  <a:prstDash val="solid"/>
                </a:ln>
                <a:solidFill>
                  <a:srgbClr val="FF9933"/>
                </a:solidFill>
                <a:effectLst>
                  <a:innerShdw blurRad="50900" dist="38500" dir="13500000">
                    <a:srgbClr val="000000">
                      <a:alpha val="60000"/>
                    </a:srgbClr>
                  </a:innerShdw>
                </a:effectLst>
                <a:ea typeface="ＭＳ Ｐゴシック" pitchFamily="1" charset="-128"/>
                <a:cs typeface="+mn-cs"/>
              </a:rPr>
              <a:t> </a:t>
            </a:r>
          </a:p>
          <a:p>
            <a:pPr>
              <a:defRPr/>
            </a:pPr>
            <a:endParaRPr lang="en-GB" dirty="0">
              <a:solidFill>
                <a:srgbClr val="CC0000"/>
              </a:solidFill>
              <a:ea typeface="ＭＳ Ｐゴシック" pitchFamily="1" charset="-128"/>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684213" y="946150"/>
            <a:ext cx="4826000" cy="646113"/>
          </a:xfrm>
          <a:prstGeom prst="rect">
            <a:avLst/>
          </a:prstGeom>
          <a:noFill/>
          <a:ln w="9525">
            <a:noFill/>
            <a:miter lim="800000"/>
            <a:headEnd/>
            <a:tailEnd/>
          </a:ln>
        </p:spPr>
        <p:txBody>
          <a:bodyPr wrap="none">
            <a:spAutoFit/>
          </a:bodyPr>
          <a:lstStyle/>
          <a:p>
            <a:r>
              <a:rPr lang="en-GB" sz="3600">
                <a:solidFill>
                  <a:srgbClr val="CC0000"/>
                </a:solidFill>
              </a:rPr>
              <a:t>Information and orders</a:t>
            </a:r>
            <a:endParaRPr lang="en-GB" sz="3600"/>
          </a:p>
        </p:txBody>
      </p:sp>
      <p:sp>
        <p:nvSpPr>
          <p:cNvPr id="45059" name="Rectangle 3"/>
          <p:cNvSpPr>
            <a:spLocks noChangeArrowheads="1"/>
          </p:cNvSpPr>
          <p:nvPr/>
        </p:nvSpPr>
        <p:spPr bwMode="auto">
          <a:xfrm>
            <a:off x="755650" y="2170113"/>
            <a:ext cx="6192838" cy="3170099"/>
          </a:xfrm>
          <a:prstGeom prst="rect">
            <a:avLst/>
          </a:prstGeom>
          <a:noFill/>
          <a:ln w="9525">
            <a:noFill/>
            <a:miter lim="800000"/>
            <a:headEnd/>
            <a:tailEnd/>
          </a:ln>
        </p:spPr>
        <p:txBody>
          <a:bodyPr>
            <a:spAutoFit/>
          </a:bodyPr>
          <a:lstStyle/>
          <a:p>
            <a:r>
              <a:rPr lang="en-GB" sz="2000" b="1" dirty="0">
                <a:hlinkClick r:id="rId3"/>
              </a:rPr>
              <a:t>www.methodist.org.uk/our-faith/worship/singing-the-faith-plus</a:t>
            </a:r>
            <a:r>
              <a:rPr lang="en-GB" sz="2000" b="1" dirty="0"/>
              <a:t> </a:t>
            </a:r>
            <a:br>
              <a:rPr lang="en-GB" sz="2000" b="1" dirty="0"/>
            </a:br>
            <a:br>
              <a:rPr lang="en-GB" sz="2000" b="1" dirty="0"/>
            </a:br>
            <a:r>
              <a:rPr lang="en-GB" sz="2000" dirty="0"/>
              <a:t>For news, events,  indexes, articles, interviews and </a:t>
            </a:r>
            <a:br>
              <a:rPr lang="en-GB" sz="2000" dirty="0"/>
            </a:br>
            <a:r>
              <a:rPr lang="en-GB" sz="2000" dirty="0"/>
              <a:t>much more</a:t>
            </a:r>
          </a:p>
          <a:p>
            <a:endParaRPr lang="en-GB" sz="2000" b="1" dirty="0"/>
          </a:p>
          <a:p>
            <a:r>
              <a:rPr lang="en-GB" sz="2000" b="1" dirty="0"/>
              <a:t>Methodist Publishing: </a:t>
            </a:r>
          </a:p>
          <a:p>
            <a:pPr>
              <a:buFont typeface="Wingdings" pitchFamily="2" charset="2"/>
              <a:buChar char="§"/>
            </a:pPr>
            <a:r>
              <a:rPr lang="en-GB" sz="2000" dirty="0"/>
              <a:t> Tel: 0845 017 8220</a:t>
            </a:r>
          </a:p>
          <a:p>
            <a:pPr>
              <a:buFont typeface="Wingdings" pitchFamily="2" charset="2"/>
              <a:buChar char="§"/>
            </a:pPr>
            <a:r>
              <a:rPr lang="en-GB" sz="2000" dirty="0"/>
              <a:t> Email: </a:t>
            </a:r>
            <a:r>
              <a:rPr lang="en-GB" sz="2000" dirty="0">
                <a:hlinkClick r:id="rId4"/>
              </a:rPr>
              <a:t>resources@methodistchurch.org.uk</a:t>
            </a:r>
            <a:r>
              <a:rPr lang="en-GB" sz="2000" dirty="0"/>
              <a:t> </a:t>
            </a:r>
          </a:p>
          <a:p>
            <a:pPr>
              <a:buFont typeface="Wingdings" pitchFamily="2" charset="2"/>
              <a:buChar char="§"/>
            </a:pPr>
            <a:r>
              <a:rPr lang="en-GB" sz="2000" dirty="0"/>
              <a:t> Web: </a:t>
            </a:r>
            <a:r>
              <a:rPr lang="en-GB" sz="2000" dirty="0">
                <a:hlinkClick r:id="rId5"/>
              </a:rPr>
              <a:t>www.methodistpublishing.org.uk</a:t>
            </a:r>
            <a:r>
              <a:rPr lang="en-GB" sz="2000" dirty="0"/>
              <a:t> </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611188" y="982663"/>
            <a:ext cx="8135937" cy="1077912"/>
          </a:xfrm>
          <a:prstGeom prst="rect">
            <a:avLst/>
          </a:prstGeom>
          <a:noFill/>
          <a:ln w="9525">
            <a:noFill/>
            <a:miter lim="800000"/>
            <a:headEnd/>
            <a:tailEnd/>
          </a:ln>
        </p:spPr>
        <p:txBody>
          <a:bodyPr>
            <a:spAutoFit/>
          </a:bodyPr>
          <a:lstStyle/>
          <a:p>
            <a:r>
              <a:rPr lang="en-GB" sz="3200" b="1" dirty="0">
                <a:solidFill>
                  <a:srgbClr val="CC0000"/>
                </a:solidFill>
                <a:cs typeface="Arial" pitchFamily="34" charset="0"/>
              </a:rPr>
              <a:t>At a glance </a:t>
            </a:r>
          </a:p>
          <a:p>
            <a:r>
              <a:rPr lang="en-GB" sz="3200" b="1" dirty="0">
                <a:solidFill>
                  <a:srgbClr val="CC0000"/>
                </a:solidFill>
                <a:cs typeface="Arial" pitchFamily="34" charset="0"/>
              </a:rPr>
              <a:t> </a:t>
            </a:r>
            <a:endParaRPr lang="en-GB" sz="3200" b="1" dirty="0">
              <a:solidFill>
                <a:srgbClr val="CC0000"/>
              </a:solidFill>
            </a:endParaRPr>
          </a:p>
        </p:txBody>
      </p:sp>
      <p:sp>
        <p:nvSpPr>
          <p:cNvPr id="36867" name="Rectangle 2"/>
          <p:cNvSpPr>
            <a:spLocks noChangeArrowheads="1"/>
          </p:cNvSpPr>
          <p:nvPr/>
        </p:nvSpPr>
        <p:spPr bwMode="auto">
          <a:xfrm>
            <a:off x="611188" y="1774825"/>
            <a:ext cx="7561262" cy="8278813"/>
          </a:xfrm>
          <a:prstGeom prst="rect">
            <a:avLst/>
          </a:prstGeom>
          <a:noFill/>
          <a:ln w="9525">
            <a:noFill/>
            <a:miter lim="800000"/>
            <a:headEnd/>
            <a:tailEnd/>
          </a:ln>
        </p:spPr>
        <p:txBody>
          <a:bodyPr>
            <a:spAutoFit/>
          </a:bodyPr>
          <a:lstStyle/>
          <a:p>
            <a:r>
              <a:rPr lang="en-GB" sz="2000" dirty="0">
                <a:cs typeface="Arial" pitchFamily="34" charset="0"/>
              </a:rPr>
              <a:t>Provides a rich diversity of classic and contemporary worship materials – conveniently brought together all in one place. </a:t>
            </a:r>
          </a:p>
          <a:p>
            <a:endParaRPr lang="en-GB" sz="2000" dirty="0">
              <a:ea typeface="DejaVu LGC Sans"/>
              <a:cs typeface="Arial" pitchFamily="34" charset="0"/>
            </a:endParaRPr>
          </a:p>
          <a:p>
            <a:r>
              <a:rPr lang="en-GB" sz="2000" dirty="0">
                <a:ea typeface="DejaVu LGC Sans"/>
                <a:cs typeface="Arial" pitchFamily="34" charset="0"/>
              </a:rPr>
              <a:t>Contains hymns and songs suitable for congregational singing and accessible to musicians of varying abilities. </a:t>
            </a:r>
          </a:p>
          <a:p>
            <a:endParaRPr lang="en-GB" sz="2000" dirty="0">
              <a:ea typeface="DejaVu LGC Sans"/>
              <a:cs typeface="Arial" pitchFamily="34" charset="0"/>
            </a:endParaRPr>
          </a:p>
          <a:p>
            <a:r>
              <a:rPr lang="en-GB" sz="2000" dirty="0">
                <a:ea typeface="DejaVu LGC Sans"/>
                <a:cs typeface="Arial" pitchFamily="34" charset="0"/>
              </a:rPr>
              <a:t>Embodies the depth and breadth of Methodist theology today. </a:t>
            </a:r>
          </a:p>
          <a:p>
            <a:endParaRPr lang="en-GB" sz="2000" dirty="0">
              <a:ea typeface="DejaVu LGC Sans"/>
              <a:cs typeface="Arial" pitchFamily="34" charset="0"/>
            </a:endParaRPr>
          </a:p>
          <a:p>
            <a:r>
              <a:rPr lang="en-GB" sz="2000" dirty="0">
                <a:ea typeface="DejaVu LGC Sans"/>
                <a:cs typeface="Arial" pitchFamily="34" charset="0"/>
              </a:rPr>
              <a:t>Encompasses a wide array of topics and themes, arranged within sections according to Christian experience. </a:t>
            </a:r>
          </a:p>
          <a:p>
            <a:endParaRPr lang="en-GB" sz="2000" dirty="0">
              <a:ea typeface="DejaVu LGC Sans"/>
              <a:cs typeface="Arial" pitchFamily="34" charset="0"/>
            </a:endParaRPr>
          </a:p>
          <a:p>
            <a:r>
              <a:rPr lang="en-GB" sz="2000" dirty="0">
                <a:ea typeface="DejaVu LGC Sans"/>
                <a:cs typeface="Arial" pitchFamily="34" charset="0"/>
              </a:rPr>
              <a:t>Expresses the Christian faith through modern and </a:t>
            </a:r>
            <a:br>
              <a:rPr lang="en-GB" sz="2000" dirty="0">
                <a:ea typeface="DejaVu LGC Sans"/>
                <a:cs typeface="Arial" pitchFamily="34" charset="0"/>
              </a:rPr>
            </a:br>
            <a:r>
              <a:rPr lang="en-GB" sz="2000" dirty="0">
                <a:ea typeface="DejaVu LGC Sans"/>
                <a:cs typeface="Arial" pitchFamily="34" charset="0"/>
              </a:rPr>
              <a:t>traditional language. </a:t>
            </a:r>
          </a:p>
          <a:p>
            <a:endParaRPr lang="en-GB" sz="2000" b="1" dirty="0">
              <a:ea typeface="DejaVu LGC Sans"/>
              <a:cs typeface="Arial" pitchFamily="34" charset="0"/>
            </a:endParaRPr>
          </a:p>
          <a:p>
            <a:endParaRPr lang="en-GB" sz="2000" dirty="0">
              <a:ea typeface="DejaVu LGC Sans"/>
              <a:cs typeface="Arial" pitchFamily="34" charset="0"/>
            </a:endParaRPr>
          </a:p>
          <a:p>
            <a:endParaRPr lang="en-GB" sz="2000" dirty="0">
              <a:ea typeface="DejaVu LGC Sans"/>
              <a:cs typeface="Arial" pitchFamily="34" charset="0"/>
            </a:endParaRPr>
          </a:p>
          <a:p>
            <a:endParaRPr lang="en-GB" sz="2000" dirty="0">
              <a:ea typeface="DejaVu LGC Sans"/>
              <a:cs typeface="Arial" pitchFamily="34" charset="0"/>
            </a:endParaRPr>
          </a:p>
          <a:p>
            <a:endParaRPr lang="en-GB" b="1" dirty="0">
              <a:cs typeface="Arial" pitchFamily="34" charset="0"/>
            </a:endParaRPr>
          </a:p>
          <a:p>
            <a:endParaRPr lang="en-GB" dirty="0"/>
          </a:p>
          <a:p>
            <a:endParaRPr lang="en-GB" dirty="0"/>
          </a:p>
          <a:p>
            <a:endParaRPr lang="en-GB" dirty="0"/>
          </a:p>
          <a:p>
            <a:endParaRPr lang="en-GB" dirty="0"/>
          </a:p>
          <a:p>
            <a:endParaRPr lang="en-GB" dirty="0"/>
          </a:p>
          <a:p>
            <a:endParaRPr lang="en-GB" dirty="0"/>
          </a:p>
          <a:p>
            <a:endParaRPr lang="en-GB"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
          <p:cNvSpPr>
            <a:spLocks noChangeArrowheads="1"/>
          </p:cNvSpPr>
          <p:nvPr/>
        </p:nvSpPr>
        <p:spPr bwMode="auto">
          <a:xfrm>
            <a:off x="611188" y="963613"/>
            <a:ext cx="8135937" cy="1077912"/>
          </a:xfrm>
          <a:prstGeom prst="rect">
            <a:avLst/>
          </a:prstGeom>
          <a:noFill/>
          <a:ln w="9525">
            <a:noFill/>
            <a:miter lim="800000"/>
            <a:headEnd/>
            <a:tailEnd/>
          </a:ln>
        </p:spPr>
        <p:txBody>
          <a:bodyPr>
            <a:spAutoFit/>
          </a:bodyPr>
          <a:lstStyle/>
          <a:p>
            <a:r>
              <a:rPr lang="en-GB" sz="3200" b="1">
                <a:solidFill>
                  <a:srgbClr val="CC0000"/>
                </a:solidFill>
                <a:cs typeface="Arial" pitchFamily="34" charset="0"/>
              </a:rPr>
              <a:t>Worship styles and traditions</a:t>
            </a:r>
          </a:p>
          <a:p>
            <a:r>
              <a:rPr lang="en-GB" sz="3200" b="1">
                <a:solidFill>
                  <a:srgbClr val="CC0000"/>
                </a:solidFill>
                <a:cs typeface="Arial" pitchFamily="34" charset="0"/>
              </a:rPr>
              <a:t> </a:t>
            </a:r>
            <a:endParaRPr lang="en-GB" sz="3200" b="1">
              <a:solidFill>
                <a:srgbClr val="CC0000"/>
              </a:solidFill>
            </a:endParaRPr>
          </a:p>
        </p:txBody>
      </p:sp>
      <p:sp>
        <p:nvSpPr>
          <p:cNvPr id="37891" name="Rectangle 1"/>
          <p:cNvSpPr>
            <a:spLocks noChangeArrowheads="1"/>
          </p:cNvSpPr>
          <p:nvPr/>
        </p:nvSpPr>
        <p:spPr bwMode="auto">
          <a:xfrm>
            <a:off x="611188" y="2071931"/>
            <a:ext cx="7777162" cy="4939814"/>
          </a:xfrm>
          <a:prstGeom prst="rect">
            <a:avLst/>
          </a:prstGeom>
          <a:noFill/>
          <a:ln w="9525">
            <a:noFill/>
            <a:miter lim="800000"/>
            <a:headEnd/>
            <a:tailEnd/>
          </a:ln>
        </p:spPr>
        <p:txBody>
          <a:bodyPr anchor="ctr">
            <a:spAutoFit/>
          </a:bodyPr>
          <a:lstStyle/>
          <a:p>
            <a:r>
              <a:rPr lang="en-GB" sz="2000" b="1" dirty="0">
                <a:cs typeface="Arial" pitchFamily="34" charset="0"/>
              </a:rPr>
              <a:t>Provides a rich diversity of worship materials – conveniently brought together all in one place. </a:t>
            </a:r>
          </a:p>
          <a:p>
            <a:endParaRPr lang="en-GB" sz="2000" dirty="0">
              <a:cs typeface="Arial" pitchFamily="34" charset="0"/>
            </a:endParaRPr>
          </a:p>
          <a:p>
            <a:pPr>
              <a:spcBef>
                <a:spcPts val="600"/>
              </a:spcBef>
              <a:buFont typeface="Arial" pitchFamily="34" charset="0"/>
              <a:buChar char="•"/>
            </a:pPr>
            <a:r>
              <a:rPr lang="en-GB" sz="2000" dirty="0">
                <a:cs typeface="Arial" pitchFamily="34" charset="0"/>
              </a:rPr>
              <a:t>  Carefully balances classic and contemporary styles</a:t>
            </a:r>
          </a:p>
          <a:p>
            <a:pPr>
              <a:spcBef>
                <a:spcPts val="600"/>
              </a:spcBef>
              <a:buFont typeface="Arial" pitchFamily="34" charset="0"/>
              <a:buChar char="•"/>
            </a:pPr>
            <a:r>
              <a:rPr lang="en-GB" sz="2000" dirty="0">
                <a:cs typeface="Arial" pitchFamily="34" charset="0"/>
              </a:rPr>
              <a:t>  The contents are drawn from a wide range of sources </a:t>
            </a:r>
            <a:endParaRPr lang="en-GB" sz="2000" dirty="0">
              <a:latin typeface="Liberation Serif"/>
              <a:cs typeface="Times New Roman" pitchFamily="18" charset="0"/>
            </a:endParaRPr>
          </a:p>
          <a:p>
            <a:pPr>
              <a:spcBef>
                <a:spcPts val="600"/>
              </a:spcBef>
              <a:buFontTx/>
              <a:buChar char="•"/>
            </a:pPr>
            <a:r>
              <a:rPr lang="en-GB" sz="2000" dirty="0">
                <a:latin typeface="Liberation Serif"/>
                <a:cs typeface="Times New Roman" pitchFamily="18" charset="0"/>
              </a:rPr>
              <a:t>  Crosses ecumenical boundaries with material from, for example,</a:t>
            </a:r>
          </a:p>
          <a:p>
            <a:pPr>
              <a:spcBef>
                <a:spcPts val="600"/>
              </a:spcBef>
            </a:pPr>
            <a:r>
              <a:rPr lang="en-GB" sz="2000" dirty="0">
                <a:latin typeface="Liberation Serif"/>
                <a:cs typeface="Times New Roman" pitchFamily="18" charset="0"/>
              </a:rPr>
              <a:t>the Iona and </a:t>
            </a:r>
            <a:r>
              <a:rPr lang="en-GB" sz="2000" dirty="0">
                <a:cs typeface="Arial" pitchFamily="34" charset="0"/>
              </a:rPr>
              <a:t>Taiz</a:t>
            </a:r>
            <a:r>
              <a:rPr lang="en-GB" sz="2000" dirty="0">
                <a:cs typeface="Times New Roman" pitchFamily="18" charset="0"/>
              </a:rPr>
              <a:t>é</a:t>
            </a:r>
            <a:r>
              <a:rPr lang="en-GB" sz="2000" dirty="0">
                <a:latin typeface="Liberation Serif"/>
                <a:cs typeface="Times New Roman" pitchFamily="18" charset="0"/>
              </a:rPr>
              <a:t> traditions, as well as the world-wide Church</a:t>
            </a:r>
          </a:p>
          <a:p>
            <a:pPr>
              <a:spcBef>
                <a:spcPts val="600"/>
              </a:spcBef>
              <a:buFontTx/>
              <a:buChar char="•"/>
            </a:pPr>
            <a:r>
              <a:rPr lang="en-GB" sz="2000" dirty="0">
                <a:cs typeface="Arial" pitchFamily="34" charset="0"/>
              </a:rPr>
              <a:t>  Includes liturgical settings, canticles and psalms </a:t>
            </a:r>
            <a:endParaRPr lang="en-GB" sz="2000" dirty="0">
              <a:latin typeface="Liberation Serif"/>
              <a:cs typeface="Times New Roman" pitchFamily="18" charset="0"/>
            </a:endParaRPr>
          </a:p>
          <a:p>
            <a:endParaRPr lang="en-GB" sz="2000" b="1" dirty="0">
              <a:cs typeface="Arial" pitchFamily="34" charset="0"/>
            </a:endParaRPr>
          </a:p>
          <a:p>
            <a:endParaRPr lang="en-GB" sz="2000" b="1" dirty="0">
              <a:cs typeface="Arial" pitchFamily="34" charset="0"/>
            </a:endParaRPr>
          </a:p>
          <a:p>
            <a:endParaRPr lang="en-GB" sz="2000" dirty="0">
              <a:cs typeface="Arial" pitchFamily="34" charset="0"/>
            </a:endParaRPr>
          </a:p>
          <a:p>
            <a:endParaRPr lang="en-GB" sz="1000" b="1" dirty="0">
              <a:cs typeface="Arial" pitchFamily="34" charset="0"/>
            </a:endParaRPr>
          </a:p>
          <a:p>
            <a:endParaRPr lang="en-GB" sz="1000" b="1" dirty="0">
              <a:cs typeface="Arial" pitchFamily="34" charset="0"/>
            </a:endParaRPr>
          </a:p>
          <a:p>
            <a:endParaRPr lang="en-GB" sz="1000" b="1" dirty="0">
              <a:cs typeface="Arial" pitchFamily="34" charset="0"/>
            </a:endParaRPr>
          </a:p>
          <a:p>
            <a:endParaRPr lang="en-GB" sz="1000" b="1" dirty="0">
              <a:cs typeface="Arial" pitchFamily="34" charset="0"/>
            </a:endParaRPr>
          </a:p>
          <a:p>
            <a:endParaRPr lang="en-GB" sz="1000" b="1" dirty="0">
              <a:cs typeface="Arial" pitchFamily="34" charset="0"/>
            </a:endParaRPr>
          </a:p>
          <a:p>
            <a:endParaRPr lang="en-GB" sz="1000" b="1" dirty="0">
              <a:cs typeface="Arial" pitchFamily="34" charset="0"/>
            </a:endParaRPr>
          </a:p>
          <a:p>
            <a:r>
              <a:rPr lang="en-GB" sz="1000" b="1" dirty="0">
                <a:cs typeface="Arial" pitchFamily="34" charset="0"/>
              </a:rPr>
              <a:t> </a:t>
            </a:r>
            <a:endParaRPr lang="en-GB" b="1"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539750" y="865188"/>
            <a:ext cx="8135938" cy="1077912"/>
          </a:xfrm>
          <a:prstGeom prst="rect">
            <a:avLst/>
          </a:prstGeom>
          <a:noFill/>
          <a:ln w="9525">
            <a:noFill/>
            <a:miter lim="800000"/>
            <a:headEnd/>
            <a:tailEnd/>
          </a:ln>
        </p:spPr>
        <p:txBody>
          <a:bodyPr>
            <a:spAutoFit/>
          </a:bodyPr>
          <a:lstStyle/>
          <a:p>
            <a:r>
              <a:rPr lang="en-GB" sz="3200" b="1">
                <a:solidFill>
                  <a:srgbClr val="CC0000"/>
                </a:solidFill>
                <a:cs typeface="Arial" pitchFamily="34" charset="0"/>
              </a:rPr>
              <a:t>Musical arrangements</a:t>
            </a:r>
          </a:p>
          <a:p>
            <a:r>
              <a:rPr lang="en-GB" sz="3200" b="1">
                <a:solidFill>
                  <a:srgbClr val="CC0000"/>
                </a:solidFill>
                <a:cs typeface="Arial" pitchFamily="34" charset="0"/>
              </a:rPr>
              <a:t> </a:t>
            </a:r>
            <a:endParaRPr lang="en-GB" sz="3200" b="1">
              <a:solidFill>
                <a:srgbClr val="CC0000"/>
              </a:solidFill>
            </a:endParaRPr>
          </a:p>
        </p:txBody>
      </p:sp>
      <p:sp>
        <p:nvSpPr>
          <p:cNvPr id="38915" name="Rectangle 2"/>
          <p:cNvSpPr>
            <a:spLocks noChangeArrowheads="1"/>
          </p:cNvSpPr>
          <p:nvPr/>
        </p:nvSpPr>
        <p:spPr bwMode="auto">
          <a:xfrm>
            <a:off x="539750" y="1987550"/>
            <a:ext cx="8064500" cy="3170238"/>
          </a:xfrm>
          <a:prstGeom prst="rect">
            <a:avLst/>
          </a:prstGeom>
          <a:noFill/>
          <a:ln w="9525">
            <a:noFill/>
            <a:miter lim="800000"/>
            <a:headEnd/>
            <a:tailEnd/>
          </a:ln>
        </p:spPr>
        <p:txBody>
          <a:bodyPr>
            <a:spAutoFit/>
          </a:bodyPr>
          <a:lstStyle/>
          <a:p>
            <a:pPr>
              <a:tabLst>
                <a:tab pos="266700" algn="l"/>
              </a:tabLst>
            </a:pPr>
            <a:r>
              <a:rPr lang="en-GB" sz="2000" b="1" dirty="0">
                <a:ea typeface="DejaVu LGC Sans"/>
                <a:cs typeface="Arial" pitchFamily="34" charset="0"/>
              </a:rPr>
              <a:t>Contains hymns and songs suitable for congregational singing and accessible to musicians of varying abilities. </a:t>
            </a:r>
          </a:p>
          <a:p>
            <a:pPr>
              <a:tabLst>
                <a:tab pos="266700" algn="l"/>
              </a:tabLst>
            </a:pPr>
            <a:endParaRPr lang="en-GB" sz="2000" dirty="0">
              <a:ea typeface="DejaVu LGC Sans"/>
              <a:cs typeface="Arial" pitchFamily="34" charset="0"/>
            </a:endParaRPr>
          </a:p>
          <a:p>
            <a:pPr>
              <a:spcBef>
                <a:spcPts val="600"/>
              </a:spcBef>
              <a:buFontTx/>
              <a:buChar char="•"/>
              <a:tabLst>
                <a:tab pos="266700" algn="l"/>
              </a:tabLst>
            </a:pPr>
            <a:r>
              <a:rPr lang="en-GB" sz="2000" dirty="0">
                <a:ea typeface="DejaVu LGC Sans"/>
                <a:cs typeface="Arial" pitchFamily="34" charset="0"/>
              </a:rPr>
              <a:t>  Well-known associations of texts and tunes have been preserved</a:t>
            </a:r>
            <a:endParaRPr lang="en-GB" sz="2000" dirty="0">
              <a:latin typeface="Liberation Serif"/>
              <a:ea typeface="DejaVu LGC Sans"/>
              <a:cs typeface="Times New Roman" pitchFamily="18" charset="0"/>
            </a:endParaRPr>
          </a:p>
          <a:p>
            <a:pPr>
              <a:spcBef>
                <a:spcPts val="600"/>
              </a:spcBef>
              <a:buFontTx/>
              <a:buChar char="•"/>
              <a:tabLst>
                <a:tab pos="266700" algn="l"/>
              </a:tabLst>
            </a:pPr>
            <a:r>
              <a:rPr lang="en-GB" sz="2000" dirty="0">
                <a:ea typeface="DejaVu LGC Sans"/>
                <a:cs typeface="Arial" pitchFamily="34" charset="0"/>
              </a:rPr>
              <a:t>  Descants to a number of popular hymns have been provided</a:t>
            </a:r>
            <a:endParaRPr lang="en-GB" sz="2000" dirty="0">
              <a:latin typeface="Liberation Serif"/>
              <a:ea typeface="DejaVu LGC Sans"/>
              <a:cs typeface="Times New Roman" pitchFamily="18" charset="0"/>
            </a:endParaRPr>
          </a:p>
          <a:p>
            <a:pPr>
              <a:spcBef>
                <a:spcPts val="600"/>
              </a:spcBef>
              <a:buFontTx/>
              <a:buChar char="•"/>
              <a:tabLst>
                <a:tab pos="266700" algn="l"/>
              </a:tabLst>
            </a:pPr>
            <a:r>
              <a:rPr lang="en-GB" sz="2000" dirty="0">
                <a:ea typeface="DejaVu LGC Sans"/>
                <a:cs typeface="Arial" pitchFamily="34" charset="0"/>
              </a:rPr>
              <a:t>  Over 100 new arrangements for modern songs and hymns have   been made</a:t>
            </a:r>
            <a:endParaRPr lang="en-GB" sz="2000" dirty="0">
              <a:latin typeface="Liberation Serif"/>
              <a:ea typeface="DejaVu LGC Sans"/>
              <a:cs typeface="Times New Roman" pitchFamily="18" charset="0"/>
            </a:endParaRPr>
          </a:p>
          <a:p>
            <a:pPr>
              <a:spcBef>
                <a:spcPts val="600"/>
              </a:spcBef>
              <a:buFontTx/>
              <a:buChar char="•"/>
              <a:tabLst>
                <a:tab pos="266700" algn="l"/>
              </a:tabLst>
            </a:pPr>
            <a:r>
              <a:rPr lang="en-GB" sz="2000" dirty="0">
                <a:ea typeface="DejaVu LGC Sans"/>
                <a:cs typeface="Arial" pitchFamily="34" charset="0"/>
              </a:rPr>
              <a:t>  Over 40 newly-composed tunes have been included with the aim   of providing stylistic variety</a:t>
            </a:r>
            <a:endParaRPr lang="en-GB" sz="20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
          <p:cNvSpPr>
            <a:spLocks noChangeArrowheads="1"/>
          </p:cNvSpPr>
          <p:nvPr/>
        </p:nvSpPr>
        <p:spPr bwMode="auto">
          <a:xfrm>
            <a:off x="539750" y="892175"/>
            <a:ext cx="8208963" cy="1077913"/>
          </a:xfrm>
          <a:prstGeom prst="rect">
            <a:avLst/>
          </a:prstGeom>
          <a:noFill/>
          <a:ln w="9525">
            <a:noFill/>
            <a:miter lim="800000"/>
            <a:headEnd/>
            <a:tailEnd/>
          </a:ln>
        </p:spPr>
        <p:txBody>
          <a:bodyPr>
            <a:spAutoFit/>
          </a:bodyPr>
          <a:lstStyle/>
          <a:p>
            <a:r>
              <a:rPr lang="en-GB" sz="3200" b="1">
                <a:solidFill>
                  <a:srgbClr val="CC0000"/>
                </a:solidFill>
              </a:rPr>
              <a:t>Theology</a:t>
            </a:r>
          </a:p>
          <a:p>
            <a:r>
              <a:rPr lang="en-GB" sz="3200" b="1">
                <a:solidFill>
                  <a:srgbClr val="CC0000"/>
                </a:solidFill>
              </a:rPr>
              <a:t> </a:t>
            </a:r>
          </a:p>
        </p:txBody>
      </p:sp>
      <p:sp>
        <p:nvSpPr>
          <p:cNvPr id="39939" name="Rectangle 2"/>
          <p:cNvSpPr>
            <a:spLocks noChangeArrowheads="1"/>
          </p:cNvSpPr>
          <p:nvPr/>
        </p:nvSpPr>
        <p:spPr bwMode="auto">
          <a:xfrm>
            <a:off x="539750" y="1973263"/>
            <a:ext cx="8280400" cy="3400425"/>
          </a:xfrm>
          <a:prstGeom prst="rect">
            <a:avLst/>
          </a:prstGeom>
          <a:noFill/>
          <a:ln w="9525">
            <a:noFill/>
            <a:miter lim="800000"/>
            <a:headEnd/>
            <a:tailEnd/>
          </a:ln>
        </p:spPr>
        <p:txBody>
          <a:bodyPr>
            <a:spAutoFit/>
          </a:bodyPr>
          <a:lstStyle/>
          <a:p>
            <a:r>
              <a:rPr lang="en-GB" sz="2000" b="1" dirty="0">
                <a:ea typeface="DejaVu LGC Sans"/>
                <a:cs typeface="Arial" pitchFamily="34" charset="0"/>
              </a:rPr>
              <a:t>Embodies the depth and breadth of Methodist theology today. </a:t>
            </a:r>
          </a:p>
          <a:p>
            <a:endParaRPr lang="en-US" sz="2000" dirty="0">
              <a:ea typeface="DejaVu LGC Sans"/>
              <a:cs typeface="Arial" pitchFamily="34" charset="0"/>
            </a:endParaRPr>
          </a:p>
          <a:p>
            <a:pPr>
              <a:spcBef>
                <a:spcPts val="600"/>
              </a:spcBef>
              <a:buFontTx/>
              <a:buChar char="•"/>
            </a:pPr>
            <a:r>
              <a:rPr lang="en-US" sz="2000" dirty="0">
                <a:ea typeface="DejaVu LGC Sans"/>
                <a:cs typeface="Arial" pitchFamily="34" charset="0"/>
              </a:rPr>
              <a:t>  </a:t>
            </a:r>
            <a:r>
              <a:rPr lang="en-GB" sz="2000" dirty="0">
                <a:ea typeface="DejaVu LGC Sans"/>
                <a:cs typeface="Arial" pitchFamily="34" charset="0"/>
              </a:rPr>
              <a:t>The collection has been meticulously scrutinised by the Faith &amp;   Order Committee and Network on behalf of the Methodist Conference </a:t>
            </a:r>
            <a:endParaRPr lang="en-US" sz="2000" dirty="0">
              <a:ea typeface="DejaVu LGC Sans"/>
              <a:cs typeface="Arial" pitchFamily="34" charset="0"/>
            </a:endParaRPr>
          </a:p>
          <a:p>
            <a:pPr>
              <a:spcBef>
                <a:spcPts val="600"/>
              </a:spcBef>
              <a:buFontTx/>
              <a:buChar char="•"/>
            </a:pPr>
            <a:r>
              <a:rPr lang="en-US" sz="2000" dirty="0">
                <a:ea typeface="DejaVu LGC Sans"/>
                <a:cs typeface="Arial" pitchFamily="34" charset="0"/>
              </a:rPr>
              <a:t>  The book expresses the core beliefs of the Christian faith and   distinctive Methodist values and theology; particularly</a:t>
            </a:r>
            <a:r>
              <a:rPr lang="en-GB" sz="2000" dirty="0">
                <a:ea typeface="DejaVu LGC Sans"/>
                <a:cs typeface="Arial" pitchFamily="34" charset="0"/>
              </a:rPr>
              <a:t> assurance, perfect love, social holiness and the emphases of </a:t>
            </a:r>
            <a:r>
              <a:rPr lang="en-GB" sz="2000" dirty="0" err="1">
                <a:ea typeface="DejaVu LGC Sans"/>
                <a:cs typeface="Arial" pitchFamily="34" charset="0"/>
              </a:rPr>
              <a:t>Arminianism</a:t>
            </a:r>
            <a:endParaRPr lang="en-GB" sz="2000" dirty="0">
              <a:latin typeface="Liberation Serif"/>
              <a:ea typeface="DejaVu LGC Sans"/>
              <a:cs typeface="Arial" pitchFamily="34" charset="0"/>
            </a:endParaRPr>
          </a:p>
          <a:p>
            <a:pPr>
              <a:spcBef>
                <a:spcPts val="600"/>
              </a:spcBef>
              <a:buFontTx/>
              <a:buChar char="•"/>
            </a:pPr>
            <a:r>
              <a:rPr lang="en-GB" sz="2000" dirty="0">
                <a:ea typeface="DejaVu LGC Sans"/>
                <a:cs typeface="Arial" pitchFamily="34" charset="0"/>
              </a:rPr>
              <a:t>  The balance of the collection is towards hymns (old and new) that ensure a depth of theology appropriate for personal reflection, meditation and prayer.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p:cNvSpPr>
            <a:spLocks noChangeArrowheads="1"/>
          </p:cNvSpPr>
          <p:nvPr/>
        </p:nvSpPr>
        <p:spPr bwMode="auto">
          <a:xfrm>
            <a:off x="611188" y="1958975"/>
            <a:ext cx="8137525" cy="3846513"/>
          </a:xfrm>
          <a:prstGeom prst="rect">
            <a:avLst/>
          </a:prstGeom>
          <a:noFill/>
          <a:ln w="9525">
            <a:noFill/>
            <a:miter lim="800000"/>
            <a:headEnd/>
            <a:tailEnd/>
          </a:ln>
        </p:spPr>
        <p:txBody>
          <a:bodyPr anchor="ctr">
            <a:spAutoFit/>
          </a:bodyPr>
          <a:lstStyle/>
          <a:p>
            <a:pPr>
              <a:spcBef>
                <a:spcPts val="600"/>
              </a:spcBef>
            </a:pPr>
            <a:r>
              <a:rPr lang="en-GB" sz="2000" b="1" dirty="0">
                <a:ea typeface="DejaVu LGC Sans"/>
                <a:cs typeface="Arial" pitchFamily="34" charset="0"/>
              </a:rPr>
              <a:t>Encompasses a wide array of topics and themes, arranged within sections according to Christian experience. </a:t>
            </a:r>
          </a:p>
          <a:p>
            <a:pPr>
              <a:spcBef>
                <a:spcPts val="600"/>
              </a:spcBef>
            </a:pPr>
            <a:endParaRPr lang="en-GB" sz="2000" dirty="0">
              <a:latin typeface="Liberation Serif"/>
              <a:ea typeface="DejaVu LGC Sans"/>
              <a:cs typeface="Times New Roman" pitchFamily="18" charset="0"/>
            </a:endParaRPr>
          </a:p>
          <a:p>
            <a:pPr>
              <a:spcBef>
                <a:spcPts val="600"/>
              </a:spcBef>
              <a:buFontTx/>
              <a:buChar char="•"/>
            </a:pPr>
            <a:r>
              <a:rPr lang="en-GB" sz="2000" dirty="0">
                <a:latin typeface="Liberation Serif"/>
                <a:ea typeface="DejaVu LGC Sans"/>
                <a:cs typeface="Times New Roman" pitchFamily="18" charset="0"/>
              </a:rPr>
              <a:t>  The collection touches upon Christian as well as human experience;    from birth, death, work and marriage to calling, repentance and    reconciliation </a:t>
            </a:r>
          </a:p>
          <a:p>
            <a:pPr>
              <a:spcBef>
                <a:spcPts val="600"/>
              </a:spcBef>
              <a:buFontTx/>
              <a:buChar char="•"/>
            </a:pPr>
            <a:r>
              <a:rPr lang="en-GB" sz="2000" dirty="0">
                <a:latin typeface="Liberation Serif"/>
                <a:ea typeface="DejaVu LGC Sans"/>
                <a:cs typeface="Times New Roman" pitchFamily="18" charset="0"/>
              </a:rPr>
              <a:t>  It contemplates abiding and contemporary world issues like peace,    justice and care for the environment </a:t>
            </a:r>
          </a:p>
          <a:p>
            <a:pPr>
              <a:spcBef>
                <a:spcPts val="600"/>
              </a:spcBef>
              <a:buFontTx/>
              <a:buChar char="•"/>
            </a:pPr>
            <a:r>
              <a:rPr lang="en-GB" sz="2000" dirty="0">
                <a:latin typeface="Liberation Serif"/>
                <a:ea typeface="DejaVu LGC Sans"/>
                <a:cs typeface="Times New Roman" pitchFamily="18" charset="0"/>
              </a:rPr>
              <a:t>  In keeping with tradition, its topics and themes are arranged both for    ease of use and guiding faith </a:t>
            </a:r>
            <a:endParaRPr lang="en-GB" sz="2000" dirty="0">
              <a:cs typeface="Times New Roman" pitchFamily="18" charset="0"/>
            </a:endParaRPr>
          </a:p>
          <a:p>
            <a:endParaRPr lang="en-GB" dirty="0">
              <a:cs typeface="Times New Roman" pitchFamily="18" charset="0"/>
            </a:endParaRPr>
          </a:p>
        </p:txBody>
      </p:sp>
      <p:sp>
        <p:nvSpPr>
          <p:cNvPr id="40963" name="Rectangle 2"/>
          <p:cNvSpPr>
            <a:spLocks noChangeArrowheads="1"/>
          </p:cNvSpPr>
          <p:nvPr/>
        </p:nvSpPr>
        <p:spPr bwMode="auto">
          <a:xfrm>
            <a:off x="576263" y="877888"/>
            <a:ext cx="8208962" cy="1077912"/>
          </a:xfrm>
          <a:prstGeom prst="rect">
            <a:avLst/>
          </a:prstGeom>
          <a:noFill/>
          <a:ln w="9525">
            <a:noFill/>
            <a:miter lim="800000"/>
            <a:headEnd/>
            <a:tailEnd/>
          </a:ln>
        </p:spPr>
        <p:txBody>
          <a:bodyPr>
            <a:spAutoFit/>
          </a:bodyPr>
          <a:lstStyle/>
          <a:p>
            <a:r>
              <a:rPr lang="en-GB" sz="3200" b="1">
                <a:solidFill>
                  <a:srgbClr val="CC0000"/>
                </a:solidFill>
              </a:rPr>
              <a:t>Topics and themes </a:t>
            </a:r>
          </a:p>
          <a:p>
            <a:r>
              <a:rPr lang="en-GB" sz="3200" b="1">
                <a:solidFill>
                  <a:srgbClr val="CC0000"/>
                </a:solidFill>
              </a:rPr>
              <a:t>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ChangeArrowheads="1"/>
          </p:cNvSpPr>
          <p:nvPr/>
        </p:nvSpPr>
        <p:spPr bwMode="auto">
          <a:xfrm>
            <a:off x="631825" y="890588"/>
            <a:ext cx="8208963" cy="1077912"/>
          </a:xfrm>
          <a:prstGeom prst="rect">
            <a:avLst/>
          </a:prstGeom>
          <a:noFill/>
          <a:ln w="9525">
            <a:noFill/>
            <a:miter lim="800000"/>
            <a:headEnd/>
            <a:tailEnd/>
          </a:ln>
        </p:spPr>
        <p:txBody>
          <a:bodyPr>
            <a:spAutoFit/>
          </a:bodyPr>
          <a:lstStyle/>
          <a:p>
            <a:r>
              <a:rPr lang="en-GB" sz="3200" b="1">
                <a:solidFill>
                  <a:srgbClr val="CC0000"/>
                </a:solidFill>
              </a:rPr>
              <a:t>Language </a:t>
            </a:r>
          </a:p>
          <a:p>
            <a:r>
              <a:rPr lang="en-GB" sz="3200" b="1">
                <a:solidFill>
                  <a:srgbClr val="CC0000"/>
                </a:solidFill>
              </a:rPr>
              <a:t> </a:t>
            </a:r>
          </a:p>
        </p:txBody>
      </p:sp>
      <p:sp>
        <p:nvSpPr>
          <p:cNvPr id="41987" name="Rectangle 1"/>
          <p:cNvSpPr>
            <a:spLocks noChangeArrowheads="1"/>
          </p:cNvSpPr>
          <p:nvPr/>
        </p:nvSpPr>
        <p:spPr bwMode="auto">
          <a:xfrm>
            <a:off x="684213" y="1898650"/>
            <a:ext cx="7775575" cy="4770438"/>
          </a:xfrm>
          <a:prstGeom prst="rect">
            <a:avLst/>
          </a:prstGeom>
          <a:noFill/>
          <a:ln w="9525">
            <a:noFill/>
            <a:miter lim="800000"/>
            <a:headEnd/>
            <a:tailEnd/>
          </a:ln>
        </p:spPr>
        <p:txBody>
          <a:bodyPr anchor="ctr">
            <a:spAutoFit/>
          </a:bodyPr>
          <a:lstStyle/>
          <a:p>
            <a:r>
              <a:rPr lang="en-GB" sz="2000" b="1" dirty="0">
                <a:cs typeface="Arial" pitchFamily="34" charset="0"/>
              </a:rPr>
              <a:t>Expresses the Christian faith through ancient and modern language. </a:t>
            </a:r>
            <a:endParaRPr lang="en-GB" sz="2000" b="1" dirty="0"/>
          </a:p>
          <a:p>
            <a:endParaRPr lang="en-GB" sz="2000" dirty="0"/>
          </a:p>
          <a:p>
            <a:pPr>
              <a:spcBef>
                <a:spcPts val="600"/>
              </a:spcBef>
              <a:buFontTx/>
              <a:buChar char="•"/>
            </a:pPr>
            <a:r>
              <a:rPr lang="en-GB" sz="2000" dirty="0">
                <a:latin typeface="Liberation Serif"/>
                <a:cs typeface="Times New Roman" pitchFamily="18" charset="0"/>
              </a:rPr>
              <a:t>   Where it could be sensitively done in relation to the context and    style of the hymn, gender exclusive language with reference to    people has been replaced </a:t>
            </a:r>
          </a:p>
          <a:p>
            <a:pPr>
              <a:spcBef>
                <a:spcPts val="600"/>
              </a:spcBef>
              <a:buFontTx/>
              <a:buChar char="•"/>
            </a:pPr>
            <a:r>
              <a:rPr lang="en-GB" sz="2000" dirty="0">
                <a:cs typeface="Times New Roman" pitchFamily="18" charset="0"/>
              </a:rPr>
              <a:t>   ‘</a:t>
            </a:r>
            <a:r>
              <a:rPr lang="en-GB" sz="2000" dirty="0">
                <a:latin typeface="Liberation Serif"/>
                <a:cs typeface="Times New Roman" pitchFamily="18" charset="0"/>
              </a:rPr>
              <a:t>Thee</a:t>
            </a:r>
            <a:r>
              <a:rPr lang="en-GB" sz="2000" dirty="0">
                <a:cs typeface="Times New Roman" pitchFamily="18" charset="0"/>
              </a:rPr>
              <a:t>’</a:t>
            </a:r>
            <a:r>
              <a:rPr lang="en-GB" sz="2000" dirty="0">
                <a:latin typeface="Liberation Serif"/>
                <a:cs typeface="Times New Roman" pitchFamily="18" charset="0"/>
              </a:rPr>
              <a:t> and </a:t>
            </a:r>
            <a:r>
              <a:rPr lang="en-GB" sz="2000" dirty="0">
                <a:cs typeface="Times New Roman" pitchFamily="18" charset="0"/>
              </a:rPr>
              <a:t>‘</a:t>
            </a:r>
            <a:r>
              <a:rPr lang="en-GB" sz="2000" dirty="0">
                <a:latin typeface="Liberation Serif"/>
                <a:cs typeface="Times New Roman" pitchFamily="18" charset="0"/>
              </a:rPr>
              <a:t>thou</a:t>
            </a:r>
            <a:r>
              <a:rPr lang="en-GB" sz="2000" dirty="0">
                <a:cs typeface="Times New Roman" pitchFamily="18" charset="0"/>
              </a:rPr>
              <a:t>’</a:t>
            </a:r>
            <a:r>
              <a:rPr lang="en-GB" sz="2000" dirty="0">
                <a:latin typeface="Liberation Serif"/>
                <a:cs typeface="Times New Roman" pitchFamily="18" charset="0"/>
              </a:rPr>
              <a:t> have been replaced where the usage is not    rhyme-dependant and where such a change does not damage    the overall quality of the hymn </a:t>
            </a:r>
          </a:p>
          <a:p>
            <a:pPr>
              <a:spcBef>
                <a:spcPts val="600"/>
              </a:spcBef>
              <a:buFontTx/>
              <a:buChar char="•"/>
            </a:pPr>
            <a:r>
              <a:rPr lang="en-GB" sz="2000" dirty="0">
                <a:latin typeface="Liberation Serif"/>
                <a:cs typeface="Times New Roman" pitchFamily="18" charset="0"/>
              </a:rPr>
              <a:t>   Where an author has produced a definitive version of a text that is still in copyright, this has been used  </a:t>
            </a:r>
          </a:p>
          <a:p>
            <a:pPr>
              <a:spcBef>
                <a:spcPts val="600"/>
              </a:spcBef>
              <a:buFontTx/>
              <a:buChar char="•"/>
            </a:pPr>
            <a:r>
              <a:rPr lang="en-GB" sz="2000" dirty="0">
                <a:latin typeface="Liberation Serif"/>
                <a:cs typeface="Times New Roman" pitchFamily="18" charset="0"/>
              </a:rPr>
              <a:t>   Translations of non-English language hymns and songs have    been provided </a:t>
            </a:r>
            <a:endParaRPr lang="en-GB" sz="2000" dirty="0"/>
          </a:p>
          <a:p>
            <a:endParaRPr lang="en-GB"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ChangeArrowheads="1"/>
          </p:cNvSpPr>
          <p:nvPr/>
        </p:nvSpPr>
        <p:spPr bwMode="auto">
          <a:xfrm>
            <a:off x="655638" y="855663"/>
            <a:ext cx="8208962" cy="2063750"/>
          </a:xfrm>
          <a:prstGeom prst="rect">
            <a:avLst/>
          </a:prstGeom>
          <a:noFill/>
          <a:ln w="9525">
            <a:noFill/>
            <a:miter lim="800000"/>
            <a:headEnd/>
            <a:tailEnd/>
          </a:ln>
        </p:spPr>
        <p:txBody>
          <a:bodyPr>
            <a:spAutoFit/>
          </a:bodyPr>
          <a:lstStyle/>
          <a:p>
            <a:r>
              <a:rPr lang="en-GB" sz="3200" b="1">
                <a:solidFill>
                  <a:srgbClr val="CC0000"/>
                </a:solidFill>
              </a:rPr>
              <a:t>Singing the Faith Plus</a:t>
            </a:r>
          </a:p>
          <a:p>
            <a:endParaRPr lang="en-GB" sz="3200" b="1">
              <a:solidFill>
                <a:srgbClr val="CC0000"/>
              </a:solidFill>
            </a:endParaRPr>
          </a:p>
          <a:p>
            <a:r>
              <a:rPr lang="en-GB" sz="3200" b="1">
                <a:solidFill>
                  <a:srgbClr val="CC0000"/>
                </a:solidFill>
              </a:rPr>
              <a:t> </a:t>
            </a:r>
          </a:p>
          <a:p>
            <a:r>
              <a:rPr lang="en-GB" sz="3200" b="1">
                <a:solidFill>
                  <a:srgbClr val="CC0000"/>
                </a:solidFill>
              </a:rPr>
              <a:t> </a:t>
            </a:r>
          </a:p>
        </p:txBody>
      </p:sp>
      <p:sp>
        <p:nvSpPr>
          <p:cNvPr id="43011" name="Rectangle 1"/>
          <p:cNvSpPr>
            <a:spLocks noChangeArrowheads="1"/>
          </p:cNvSpPr>
          <p:nvPr/>
        </p:nvSpPr>
        <p:spPr bwMode="auto">
          <a:xfrm>
            <a:off x="655638" y="1887538"/>
            <a:ext cx="8208962" cy="3400425"/>
          </a:xfrm>
          <a:prstGeom prst="rect">
            <a:avLst/>
          </a:prstGeom>
          <a:noFill/>
          <a:ln w="9525">
            <a:noFill/>
            <a:miter lim="800000"/>
            <a:headEnd/>
            <a:tailEnd/>
          </a:ln>
        </p:spPr>
        <p:txBody>
          <a:bodyPr anchor="ctr">
            <a:spAutoFit/>
          </a:bodyPr>
          <a:lstStyle/>
          <a:p>
            <a:r>
              <a:rPr lang="en-GB" sz="2000" i="1" dirty="0">
                <a:cs typeface="Arial" pitchFamily="34" charset="0"/>
              </a:rPr>
              <a:t>Singing the Faith </a:t>
            </a:r>
            <a:r>
              <a:rPr lang="en-GB" sz="2000" dirty="0">
                <a:cs typeface="Arial" pitchFamily="34" charset="0"/>
              </a:rPr>
              <a:t>is more than a book. It is also a website for musicians and leaders of worship: </a:t>
            </a:r>
            <a:r>
              <a:rPr lang="en-GB" sz="2000" b="1" dirty="0">
                <a:cs typeface="Arial" pitchFamily="34" charset="0"/>
                <a:hlinkClick r:id="rId3"/>
              </a:rPr>
              <a:t>www.methodist.org.uk/our-faith/worship/singing-the-faith-plus</a:t>
            </a:r>
            <a:r>
              <a:rPr lang="en-GB" sz="2000" b="1" dirty="0">
                <a:cs typeface="Arial" pitchFamily="34" charset="0"/>
              </a:rPr>
              <a:t> </a:t>
            </a:r>
            <a:endParaRPr lang="en-GB" sz="2000" dirty="0"/>
          </a:p>
          <a:p>
            <a:pPr>
              <a:spcBef>
                <a:spcPts val="600"/>
              </a:spcBef>
              <a:buFont typeface="Arial" pitchFamily="34" charset="0"/>
              <a:buChar char="•"/>
            </a:pPr>
            <a:r>
              <a:rPr lang="en-GB" sz="2000" dirty="0">
                <a:cs typeface="Arial" pitchFamily="34" charset="0"/>
              </a:rPr>
              <a:t>  At </a:t>
            </a:r>
            <a:r>
              <a:rPr lang="en-GB" sz="2000" i="1" dirty="0">
                <a:cs typeface="Arial" pitchFamily="34" charset="0"/>
              </a:rPr>
              <a:t>Singing the Faith Plus </a:t>
            </a:r>
            <a:r>
              <a:rPr lang="en-GB" sz="2000" dirty="0">
                <a:cs typeface="Arial" pitchFamily="34" charset="0"/>
              </a:rPr>
              <a:t>you will find unique indexes, suggestions,   and articles to help you choose the right hymns and songs for your   needs</a:t>
            </a:r>
          </a:p>
          <a:p>
            <a:pPr>
              <a:spcBef>
                <a:spcPts val="600"/>
              </a:spcBef>
              <a:buFont typeface="Arial" pitchFamily="34" charset="0"/>
              <a:buChar char="•"/>
            </a:pPr>
            <a:r>
              <a:rPr lang="en-GB" sz="2000" dirty="0">
                <a:cs typeface="Arial" pitchFamily="34" charset="0"/>
              </a:rPr>
              <a:t>  You can share your own music, words and opinions, get to know   other writers and musicians, and explore new material </a:t>
            </a:r>
            <a:endParaRPr lang="en-GB" sz="2000" dirty="0"/>
          </a:p>
          <a:p>
            <a:pPr>
              <a:spcBef>
                <a:spcPts val="600"/>
              </a:spcBef>
              <a:buFont typeface="Arial" pitchFamily="34" charset="0"/>
              <a:buChar char="•"/>
            </a:pPr>
            <a:r>
              <a:rPr lang="en-GB" sz="2000" dirty="0">
                <a:cs typeface="Arial" pitchFamily="34" charset="0"/>
              </a:rPr>
              <a:t>  To send your own material, ideas and stories for consideration by   </a:t>
            </a:r>
            <a:r>
              <a:rPr lang="en-GB" sz="2000" i="1" dirty="0">
                <a:cs typeface="Arial" pitchFamily="34" charset="0"/>
              </a:rPr>
              <a:t>Singing the Faith Plus</a:t>
            </a:r>
            <a:r>
              <a:rPr lang="en-GB" sz="2000" dirty="0">
                <a:cs typeface="Arial" pitchFamily="34" charset="0"/>
              </a:rPr>
              <a:t>, email stfplus@methodistchurch.org.uk</a:t>
            </a:r>
            <a:endParaRPr lang="en-GB" sz="2000"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684213" y="963613"/>
            <a:ext cx="1757362" cy="585787"/>
          </a:xfrm>
          <a:prstGeom prst="rect">
            <a:avLst/>
          </a:prstGeom>
          <a:noFill/>
          <a:ln w="9525">
            <a:noFill/>
            <a:miter lim="800000"/>
            <a:headEnd/>
            <a:tailEnd/>
          </a:ln>
        </p:spPr>
        <p:txBody>
          <a:bodyPr wrap="none">
            <a:spAutoFit/>
          </a:bodyPr>
          <a:lstStyle/>
          <a:p>
            <a:r>
              <a:rPr lang="en-GB" sz="3200">
                <a:solidFill>
                  <a:srgbClr val="CC0000"/>
                </a:solidFill>
              </a:rPr>
              <a:t>Editions </a:t>
            </a:r>
            <a:endParaRPr lang="en-GB" sz="3200"/>
          </a:p>
        </p:txBody>
      </p:sp>
      <p:sp>
        <p:nvSpPr>
          <p:cNvPr id="44035" name="Rectangle 3"/>
          <p:cNvSpPr>
            <a:spLocks noChangeArrowheads="1"/>
          </p:cNvSpPr>
          <p:nvPr/>
        </p:nvSpPr>
        <p:spPr bwMode="auto">
          <a:xfrm>
            <a:off x="684213" y="1628775"/>
            <a:ext cx="7488187" cy="7655942"/>
          </a:xfrm>
          <a:prstGeom prst="rect">
            <a:avLst/>
          </a:prstGeom>
          <a:noFill/>
          <a:ln w="9525">
            <a:noFill/>
            <a:miter lim="800000"/>
            <a:headEnd/>
            <a:tailEnd/>
          </a:ln>
        </p:spPr>
        <p:txBody>
          <a:bodyPr wrap="square">
            <a:spAutoFit/>
          </a:bodyPr>
          <a:lstStyle/>
          <a:p>
            <a:r>
              <a:rPr lang="en-GB" sz="2000" b="1" dirty="0"/>
              <a:t>Since 2011, the range of editions has continued to expand. Full details on </a:t>
            </a:r>
            <a:r>
              <a:rPr lang="en-GB" sz="2000" b="1" dirty="0">
                <a:hlinkClick r:id="rId3"/>
              </a:rPr>
              <a:t>www.methodist.org.uk/our-faith/worship/singing-the-faith-plus</a:t>
            </a:r>
            <a:r>
              <a:rPr lang="en-GB" sz="2000" b="1" dirty="0"/>
              <a:t> (‘All the Editions’)</a:t>
            </a:r>
          </a:p>
          <a:p>
            <a:r>
              <a:rPr lang="en-GB" sz="2000" b="1" dirty="0"/>
              <a:t> </a:t>
            </a:r>
          </a:p>
          <a:p>
            <a:pPr>
              <a:spcBef>
                <a:spcPts val="300"/>
              </a:spcBef>
              <a:buFont typeface="Arial" pitchFamily="34" charset="0"/>
              <a:buChar char="•"/>
            </a:pPr>
            <a:r>
              <a:rPr lang="en-GB" sz="2000" dirty="0"/>
              <a:t> Music</a:t>
            </a:r>
          </a:p>
          <a:p>
            <a:pPr>
              <a:spcBef>
                <a:spcPts val="300"/>
              </a:spcBef>
              <a:buFont typeface="Arial" pitchFamily="34" charset="0"/>
              <a:buChar char="•"/>
            </a:pPr>
            <a:r>
              <a:rPr lang="en-GB" sz="2000" dirty="0"/>
              <a:t> Music (presentation with soft leatherette cover) </a:t>
            </a:r>
          </a:p>
          <a:p>
            <a:pPr>
              <a:spcBef>
                <a:spcPts val="300"/>
              </a:spcBef>
              <a:buFont typeface="Arial" pitchFamily="34" charset="0"/>
              <a:buChar char="•"/>
            </a:pPr>
            <a:r>
              <a:rPr lang="en-GB" sz="2000" dirty="0"/>
              <a:t> Organ edition (in three volumes)</a:t>
            </a:r>
          </a:p>
          <a:p>
            <a:pPr>
              <a:spcBef>
                <a:spcPts val="300"/>
              </a:spcBef>
              <a:buFont typeface="Arial" pitchFamily="34" charset="0"/>
              <a:buChar char="•"/>
            </a:pPr>
            <a:r>
              <a:rPr lang="en-GB" sz="2000" dirty="0"/>
              <a:t> Words</a:t>
            </a:r>
          </a:p>
          <a:p>
            <a:pPr>
              <a:spcBef>
                <a:spcPts val="300"/>
              </a:spcBef>
              <a:buFont typeface="Arial" pitchFamily="34" charset="0"/>
              <a:buChar char="•"/>
            </a:pPr>
            <a:r>
              <a:rPr lang="en-GB" sz="2000" dirty="0"/>
              <a:t> Words (large print)</a:t>
            </a:r>
          </a:p>
          <a:p>
            <a:pPr>
              <a:spcBef>
                <a:spcPts val="300"/>
              </a:spcBef>
              <a:buFont typeface="Arial" pitchFamily="34" charset="0"/>
              <a:buChar char="•"/>
            </a:pPr>
            <a:r>
              <a:rPr lang="en-GB" sz="2000" dirty="0"/>
              <a:t> Words editions for tablets: Kindle and </a:t>
            </a:r>
            <a:r>
              <a:rPr lang="en-GB" sz="2000" dirty="0" err="1"/>
              <a:t>ePub</a:t>
            </a:r>
            <a:r>
              <a:rPr lang="en-GB" sz="2000" dirty="0"/>
              <a:t> versions</a:t>
            </a:r>
          </a:p>
          <a:p>
            <a:pPr>
              <a:spcBef>
                <a:spcPts val="300"/>
              </a:spcBef>
              <a:buFont typeface="Arial" pitchFamily="34" charset="0"/>
              <a:buChar char="•"/>
            </a:pPr>
            <a:r>
              <a:rPr lang="en-GB" sz="2000" dirty="0"/>
              <a:t> Braille (words only)</a:t>
            </a:r>
          </a:p>
          <a:p>
            <a:pPr>
              <a:spcBef>
                <a:spcPts val="300"/>
              </a:spcBef>
              <a:buFont typeface="Arial" pitchFamily="34" charset="0"/>
              <a:buChar char="•"/>
            </a:pPr>
            <a:r>
              <a:rPr lang="en-GB" sz="2000" dirty="0"/>
              <a:t> Electronic Words – for projection and production of service sheets</a:t>
            </a:r>
          </a:p>
          <a:p>
            <a:pPr>
              <a:spcBef>
                <a:spcPts val="300"/>
              </a:spcBef>
              <a:buFont typeface="Arial" pitchFamily="34" charset="0"/>
              <a:buChar char="•"/>
            </a:pPr>
            <a:r>
              <a:rPr lang="en-GB" sz="2000" dirty="0"/>
              <a:t> Piano Accompaniment CDs </a:t>
            </a:r>
          </a:p>
          <a:p>
            <a:pPr>
              <a:spcBef>
                <a:spcPts val="300"/>
              </a:spcBef>
            </a:pPr>
            <a:endParaRPr lang="en-GB" sz="2000" dirty="0"/>
          </a:p>
          <a:p>
            <a:pPr>
              <a:spcBef>
                <a:spcPts val="300"/>
              </a:spcBef>
              <a:buFont typeface="Arial" pitchFamily="34" charset="0"/>
              <a:buChar char="•"/>
            </a:pPr>
            <a:endParaRPr lang="en-GB" sz="2000" dirty="0"/>
          </a:p>
          <a:p>
            <a:pPr>
              <a:spcBef>
                <a:spcPts val="300"/>
              </a:spcBef>
            </a:pPr>
            <a:endParaRPr lang="en-GB" sz="2000" dirty="0"/>
          </a:p>
          <a:p>
            <a:pPr>
              <a:spcBef>
                <a:spcPts val="300"/>
              </a:spcBef>
            </a:pPr>
            <a:endParaRPr lang="en-GB" sz="2000" dirty="0"/>
          </a:p>
          <a:p>
            <a:pPr>
              <a:spcBef>
                <a:spcPts val="300"/>
              </a:spcBef>
            </a:pPr>
            <a:endParaRPr lang="en-GB" sz="2000" dirty="0"/>
          </a:p>
          <a:p>
            <a:pPr>
              <a:spcBef>
                <a:spcPts val="300"/>
              </a:spcBef>
            </a:pPr>
            <a:endParaRPr lang="en-GB" sz="2000" dirty="0"/>
          </a:p>
          <a:p>
            <a:endParaRPr lang="en-GB" sz="1800" b="1" dirty="0"/>
          </a:p>
          <a:p>
            <a:endParaRPr lang="en-GB" sz="1800" b="1" dirty="0"/>
          </a:p>
          <a:p>
            <a:endParaRPr lang="en-GB" sz="1800" dirty="0"/>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1225</TotalTime>
  <Pages>0</Pages>
  <Words>1398</Words>
  <Characters>0</Characters>
  <Application>Microsoft Office PowerPoint</Application>
  <PresentationFormat>On-screen Show (4:3)</PresentationFormat>
  <Lines>0</Lines>
  <Paragraphs>148</Paragraphs>
  <Slides>10</Slides>
  <Notes>9</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10</vt:i4>
      </vt:variant>
    </vt:vector>
  </HeadingPairs>
  <TitlesOfParts>
    <vt:vector size="17" baseType="lpstr">
      <vt:lpstr>Arial</vt:lpstr>
      <vt:lpstr>Calibri</vt:lpstr>
      <vt:lpstr>Liberation Serif</vt:lpstr>
      <vt:lpstr>Wingdings</vt: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Margaret Cubbage</dc:creator>
  <cp:lastModifiedBy>Laurence Wareing</cp:lastModifiedBy>
  <cp:revision>260</cp:revision>
  <dcterms:created xsi:type="dcterms:W3CDTF">2013-05-03T09:52:18Z</dcterms:created>
  <dcterms:modified xsi:type="dcterms:W3CDTF">2019-10-15T14:21:12Z</dcterms:modified>
</cp:coreProperties>
</file>