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A4BA5-B05B-4B55-934E-8D0C3D57B844}" type="datetimeFigureOut">
              <a:rPr lang="en-US" smtClean="0"/>
              <a:pPr/>
              <a:t>2/13/2015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39A04E-FCAB-4B0C-81AD-526D8D6B9F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Meg and </a:t>
            </a:r>
            <a:r>
              <a:rPr lang="en-US" dirty="0" err="1" smtClean="0"/>
              <a:t>Synt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DE29142-1E8E-4D1E-B066-4B5E2894732D}" type="datetimeFigureOut">
              <a:rPr lang="en-US" smtClean="0"/>
              <a:pPr/>
              <a:t>2/13/2015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E12DB58-A7EB-4356-A434-3192CF23DF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E29142-1E8E-4D1E-B066-4B5E2894732D}" type="datetimeFigureOut">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2DB58-A7EB-4356-A434-3192CF23DF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DE29142-1E8E-4D1E-B066-4B5E2894732D}" type="datetimeFigureOut">
              <a:rPr lang="en-US" smtClean="0"/>
              <a:pPr/>
              <a:t>2/13/2015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E12DB58-A7EB-4356-A434-3192CF23DF9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DE29142-1E8E-4D1E-B066-4B5E2894732D}" type="datetimeFigureOut">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E12DB58-A7EB-4356-A434-3192CF23DF9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DE29142-1E8E-4D1E-B066-4B5E2894732D}" type="datetimeFigureOut">
              <a:rPr lang="en-US" smtClean="0"/>
              <a:pPr/>
              <a:t>2/13/2015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E12DB58-A7EB-4356-A434-3192CF23DF9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DE29142-1E8E-4D1E-B066-4B5E2894732D}" type="datetimeFigureOut">
              <a:rPr lang="en-US" smtClean="0"/>
              <a:pPr/>
              <a:t>2/13/2015</a:t>
            </a:fld>
            <a:endParaRPr lang="en-US"/>
          </a:p>
        </p:txBody>
      </p:sp>
      <p:sp>
        <p:nvSpPr>
          <p:cNvPr id="10" name="Slide Number Placeholder 9"/>
          <p:cNvSpPr>
            <a:spLocks noGrp="1"/>
          </p:cNvSpPr>
          <p:nvPr>
            <p:ph type="sldNum" sz="quarter" idx="16"/>
          </p:nvPr>
        </p:nvSpPr>
        <p:spPr/>
        <p:txBody>
          <a:bodyPr rtlCol="0"/>
          <a:lstStyle/>
          <a:p>
            <a:fld id="{AE12DB58-A7EB-4356-A434-3192CF23DF9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DE29142-1E8E-4D1E-B066-4B5E2894732D}" type="datetimeFigureOut">
              <a:rPr lang="en-US" smtClean="0"/>
              <a:pPr/>
              <a:t>2/13/2015</a:t>
            </a:fld>
            <a:endParaRPr lang="en-US"/>
          </a:p>
        </p:txBody>
      </p:sp>
      <p:sp>
        <p:nvSpPr>
          <p:cNvPr id="12" name="Slide Number Placeholder 11"/>
          <p:cNvSpPr>
            <a:spLocks noGrp="1"/>
          </p:cNvSpPr>
          <p:nvPr>
            <p:ph type="sldNum" sz="quarter" idx="16"/>
          </p:nvPr>
        </p:nvSpPr>
        <p:spPr/>
        <p:txBody>
          <a:bodyPr rtlCol="0"/>
          <a:lstStyle/>
          <a:p>
            <a:fld id="{AE12DB58-A7EB-4356-A434-3192CF23DF9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E29142-1E8E-4D1E-B066-4B5E2894732D}" type="datetimeFigureOut">
              <a:rPr lang="en-US" smtClean="0"/>
              <a:pPr/>
              <a:t>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E12DB58-A7EB-4356-A434-3192CF23DF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29142-1E8E-4D1E-B066-4B5E2894732D}" type="datetimeFigureOut">
              <a:rPr lang="en-US" smtClean="0"/>
              <a:pPr/>
              <a:t>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E12DB58-A7EB-4356-A434-3192CF23DF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DE29142-1E8E-4D1E-B066-4B5E2894732D}" type="datetimeFigureOut">
              <a:rPr lang="en-US" smtClean="0"/>
              <a:pPr/>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E12DB58-A7EB-4356-A434-3192CF23DF9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DE29142-1E8E-4D1E-B066-4B5E2894732D}" type="datetimeFigureOut">
              <a:rPr lang="en-US" smtClean="0"/>
              <a:pPr/>
              <a:t>2/13/2015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E12DB58-A7EB-4356-A434-3192CF23DF9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DE29142-1E8E-4D1E-B066-4B5E2894732D}" type="datetimeFigureOut">
              <a:rPr lang="en-US" smtClean="0"/>
              <a:pPr/>
              <a:t>2/13/2015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E12DB58-A7EB-4356-A434-3192CF23DF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8.jpeg"/><Relationship Id="rId11" Type="http://schemas.openxmlformats.org/officeDocument/2006/relationships/image" Target="../media/image3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00003.MTS" TargetMode="External"/><Relationship Id="rId1" Type="http://schemas.openxmlformats.org/officeDocument/2006/relationships/video" Target="file:///E:\00002.MTS"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133600"/>
            <a:ext cx="6477000" cy="3810000"/>
          </a:xfrm>
        </p:spPr>
        <p:txBody>
          <a:bodyPr>
            <a:normAutofit fontScale="90000"/>
          </a:bodyPr>
          <a:lstStyle/>
          <a:p>
            <a:pPr algn="ctr"/>
            <a:r>
              <a:rPr lang="en-GB" b="1" dirty="0" smtClean="0"/>
              <a:t>Youth president visit to the Methodist Church in Zimbabwe</a:t>
            </a:r>
            <a:br>
              <a:rPr lang="en-GB" b="1" dirty="0" smtClean="0"/>
            </a:br>
            <a:r>
              <a:rPr lang="en-GB" b="1" dirty="0" smtClean="0"/>
              <a:t> </a:t>
            </a:r>
            <a:br>
              <a:rPr lang="en-GB" b="1" dirty="0" smtClean="0"/>
            </a:br>
            <a:r>
              <a:rPr lang="en-GB" sz="2000" dirty="0" smtClean="0"/>
              <a:t>With Megan Thomas (youth president) and Lynne Norman</a:t>
            </a:r>
            <a:r>
              <a:rPr lang="en-GB" sz="2000" b="1" dirty="0" smtClean="0"/>
              <a:t> (</a:t>
            </a:r>
            <a:r>
              <a:rPr lang="en-GB" sz="2000" dirty="0" smtClean="0"/>
              <a:t>Church and Community Development Officer)</a:t>
            </a:r>
            <a:br>
              <a:rPr lang="en-GB" sz="2000" dirty="0" smtClean="0"/>
            </a:br>
            <a:r>
              <a:rPr lang="en-GB" sz="2000" dirty="0" smtClean="0"/>
              <a:t/>
            </a:r>
            <a:br>
              <a:rPr lang="en-GB" sz="2000" dirty="0" smtClean="0"/>
            </a:br>
            <a:r>
              <a:rPr lang="en-GB" sz="1800" dirty="0" smtClean="0"/>
              <a:t>Thursday 20 November- Wednesday 3 December 2014</a:t>
            </a:r>
            <a:r>
              <a:rPr lang="en-US" sz="2000" dirty="0" smtClean="0"/>
              <a:t/>
            </a:r>
            <a:br>
              <a:rPr lang="en-US" sz="2000" dirty="0" smtClean="0"/>
            </a:br>
            <a:endParaRPr lang="en-US" sz="2000" dirty="0"/>
          </a:p>
        </p:txBody>
      </p:sp>
      <p:sp>
        <p:nvSpPr>
          <p:cNvPr id="3" name="Subtitle 2"/>
          <p:cNvSpPr>
            <a:spLocks noGrp="1"/>
          </p:cNvSpPr>
          <p:nvPr>
            <p:ph type="subTitle" idx="1"/>
          </p:nvPr>
        </p:nvSpPr>
        <p:spPr/>
        <p:txBody>
          <a:bodyPr/>
          <a:lstStyle/>
          <a:p>
            <a:r>
              <a:rPr lang="en-US" dirty="0" smtClean="0"/>
              <a:t>By Syntiche Dedji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Pakame</a:t>
            </a:r>
            <a:r>
              <a:rPr lang="en-US" dirty="0" smtClean="0"/>
              <a:t> High School</a:t>
            </a:r>
            <a:endParaRPr lang="en-US" dirty="0"/>
          </a:p>
        </p:txBody>
      </p:sp>
      <p:pic>
        <p:nvPicPr>
          <p:cNvPr id="4" name="Content Placeholder 3" descr="Phakame.JPG"/>
          <p:cNvPicPr>
            <a:picLocks noGrp="1" noChangeAspect="1"/>
          </p:cNvPicPr>
          <p:nvPr>
            <p:ph sz="quarter" idx="1"/>
          </p:nvPr>
        </p:nvPicPr>
        <p:blipFill>
          <a:blip r:embed="rId2" cstate="print"/>
          <a:stretch>
            <a:fillRect/>
          </a:stretch>
        </p:blipFill>
        <p:spPr>
          <a:xfrm>
            <a:off x="5791200" y="3267663"/>
            <a:ext cx="3352799" cy="2504251"/>
          </a:xfrm>
        </p:spPr>
      </p:pic>
      <p:sp>
        <p:nvSpPr>
          <p:cNvPr id="5" name="TextBox 4"/>
          <p:cNvSpPr txBox="1"/>
          <p:nvPr/>
        </p:nvSpPr>
        <p:spPr>
          <a:xfrm>
            <a:off x="381000" y="1600201"/>
            <a:ext cx="5562600" cy="2585323"/>
          </a:xfrm>
          <a:prstGeom prst="rect">
            <a:avLst/>
          </a:prstGeom>
          <a:noFill/>
        </p:spPr>
        <p:txBody>
          <a:bodyPr wrap="square" rtlCol="0">
            <a:spAutoFit/>
          </a:bodyPr>
          <a:lstStyle/>
          <a:p>
            <a:r>
              <a:rPr lang="en-GB" dirty="0" smtClean="0"/>
              <a:t>The visit to </a:t>
            </a:r>
            <a:r>
              <a:rPr lang="en-GB" dirty="0" err="1" smtClean="0"/>
              <a:t>Phakame</a:t>
            </a:r>
            <a:r>
              <a:rPr lang="en-GB" dirty="0" smtClean="0"/>
              <a:t> High School was another of the highlights of the trip. Upon arrival, the headmaster and other faculty members were very excited to meet us. Apparently the students were in need of encouragement, and they had been told we were all amazing inspirational speakers and motivators! This was a bit daunting, especially when we entered the hall and were faced with over 400 students eagerly waiting to hear what we had to say. </a:t>
            </a:r>
          </a:p>
        </p:txBody>
      </p:sp>
      <p:sp>
        <p:nvSpPr>
          <p:cNvPr id="6" name="TextBox 5"/>
          <p:cNvSpPr txBox="1"/>
          <p:nvPr/>
        </p:nvSpPr>
        <p:spPr>
          <a:xfrm>
            <a:off x="381000" y="4237672"/>
            <a:ext cx="4876800" cy="1477328"/>
          </a:xfrm>
          <a:prstGeom prst="rect">
            <a:avLst/>
          </a:prstGeom>
          <a:noFill/>
        </p:spPr>
        <p:txBody>
          <a:bodyPr wrap="square" rtlCol="0">
            <a:spAutoFit/>
          </a:bodyPr>
          <a:lstStyle/>
          <a:p>
            <a:r>
              <a:rPr lang="en-GB" dirty="0" smtClean="0"/>
              <a:t>Our presentation was delivered in the form of an interview.</a:t>
            </a:r>
            <a:r>
              <a:rPr lang="en-US" dirty="0" smtClean="0"/>
              <a:t> </a:t>
            </a:r>
            <a:r>
              <a:rPr lang="en-GB" dirty="0" smtClean="0"/>
              <a:t>There were 7 questions which we answered in turn. The questions included, “How did you get to where you are now?” and “What are some of the challenges you have faced?” </a:t>
            </a:r>
          </a:p>
        </p:txBody>
      </p:sp>
      <p:pic>
        <p:nvPicPr>
          <p:cNvPr id="7" name="Picture 6" descr="C:\Users\dedjis\Local Settings\Temporary Internet Files\Content.IE5\JWCBHBYI\IMG_1851.JPG"/>
          <p:cNvPicPr>
            <a:picLocks noChangeAspect="1" noChangeArrowheads="1"/>
          </p:cNvPicPr>
          <p:nvPr/>
        </p:nvPicPr>
        <p:blipFill>
          <a:blip r:embed="rId3" cstate="print"/>
          <a:srcRect t="8333" b="25000"/>
          <a:stretch>
            <a:fillRect/>
          </a:stretch>
        </p:blipFill>
        <p:spPr bwMode="auto">
          <a:xfrm>
            <a:off x="6570840" y="1524000"/>
            <a:ext cx="1963561" cy="1752600"/>
          </a:xfrm>
          <a:prstGeom prst="rect">
            <a:avLst/>
          </a:prstGeom>
          <a:noFill/>
        </p:spPr>
      </p:pic>
      <p:sp>
        <p:nvSpPr>
          <p:cNvPr id="8" name="TextBox 7"/>
          <p:cNvSpPr txBox="1"/>
          <p:nvPr/>
        </p:nvSpPr>
        <p:spPr>
          <a:xfrm>
            <a:off x="381000" y="5791200"/>
            <a:ext cx="8534400" cy="1200329"/>
          </a:xfrm>
          <a:prstGeom prst="rect">
            <a:avLst/>
          </a:prstGeom>
          <a:noFill/>
        </p:spPr>
        <p:txBody>
          <a:bodyPr wrap="square" rtlCol="0">
            <a:spAutoFit/>
          </a:bodyPr>
          <a:lstStyle/>
          <a:p>
            <a:r>
              <a:rPr lang="en-GB" dirty="0" smtClean="0"/>
              <a:t>Afterwards, we were given a tour of the school, which included a bakery where they make their own bread, the kitchen where they prepare unbelievable amounts of </a:t>
            </a:r>
            <a:r>
              <a:rPr lang="en-GB" dirty="0" err="1" smtClean="0"/>
              <a:t>sadza</a:t>
            </a:r>
            <a:r>
              <a:rPr lang="en-GB" dirty="0" smtClean="0"/>
              <a:t>, the poultry pens and the sewing rooms.    </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dedjis\Local Settings\Temporary Internet Files\Content.IE5\OF4ML4C3\IMG_1843.JPG"/>
          <p:cNvPicPr>
            <a:picLocks noGrp="1" noChangeAspect="1" noChangeArrowheads="1"/>
          </p:cNvPicPr>
          <p:nvPr>
            <p:ph sz="quarter" idx="1"/>
          </p:nvPr>
        </p:nvPicPr>
        <p:blipFill>
          <a:blip r:embed="rId2" cstate="print"/>
          <a:srcRect/>
          <a:stretch>
            <a:fillRect/>
          </a:stretch>
        </p:blipFill>
        <p:spPr bwMode="auto">
          <a:xfrm>
            <a:off x="4800600" y="1524000"/>
            <a:ext cx="2182048" cy="2819400"/>
          </a:xfrm>
          <a:prstGeom prst="rect">
            <a:avLst/>
          </a:prstGeom>
          <a:noFill/>
        </p:spPr>
      </p:pic>
      <p:pic>
        <p:nvPicPr>
          <p:cNvPr id="1027" name="Picture 3" descr="C:\Users\dedjis\Local Settings\Temporary Internet Files\Content.IE5\A55XQCOE\IMG_1856.JPG"/>
          <p:cNvPicPr>
            <a:picLocks noChangeAspect="1" noChangeArrowheads="1"/>
          </p:cNvPicPr>
          <p:nvPr/>
        </p:nvPicPr>
        <p:blipFill>
          <a:blip r:embed="rId3" cstate="print"/>
          <a:srcRect/>
          <a:stretch>
            <a:fillRect/>
          </a:stretch>
        </p:blipFill>
        <p:spPr bwMode="auto">
          <a:xfrm>
            <a:off x="0" y="1524000"/>
            <a:ext cx="2103967" cy="2816882"/>
          </a:xfrm>
          <a:prstGeom prst="rect">
            <a:avLst/>
          </a:prstGeom>
          <a:noFill/>
        </p:spPr>
      </p:pic>
      <p:pic>
        <p:nvPicPr>
          <p:cNvPr id="1028" name="Picture 4" descr="C:\Users\dedjis\Local Settings\Temporary Internet Files\Content.IE5\EMSSPA2P\IMG_1858.JPG"/>
          <p:cNvPicPr>
            <a:picLocks noChangeAspect="1" noChangeArrowheads="1"/>
          </p:cNvPicPr>
          <p:nvPr/>
        </p:nvPicPr>
        <p:blipFill>
          <a:blip r:embed="rId4" cstate="print"/>
          <a:srcRect r="27327"/>
          <a:stretch>
            <a:fillRect/>
          </a:stretch>
        </p:blipFill>
        <p:spPr bwMode="auto">
          <a:xfrm>
            <a:off x="2057400" y="1524000"/>
            <a:ext cx="2743200" cy="2819400"/>
          </a:xfrm>
          <a:prstGeom prst="rect">
            <a:avLst/>
          </a:prstGeom>
          <a:noFill/>
        </p:spPr>
      </p:pic>
      <p:pic>
        <p:nvPicPr>
          <p:cNvPr id="1029" name="Picture 5" descr="C:\Users\dedjis\Local Settings\Temporary Internet Files\Content.IE5\CI2LSD5L\IMG_1841.JPG"/>
          <p:cNvPicPr>
            <a:picLocks noChangeAspect="1" noChangeArrowheads="1"/>
          </p:cNvPicPr>
          <p:nvPr/>
        </p:nvPicPr>
        <p:blipFill>
          <a:blip r:embed="rId5" cstate="print"/>
          <a:srcRect b="9833"/>
          <a:stretch>
            <a:fillRect/>
          </a:stretch>
        </p:blipFill>
        <p:spPr bwMode="auto">
          <a:xfrm>
            <a:off x="2971800" y="4343400"/>
            <a:ext cx="3733800" cy="2514600"/>
          </a:xfrm>
          <a:prstGeom prst="rect">
            <a:avLst/>
          </a:prstGeom>
          <a:noFill/>
        </p:spPr>
      </p:pic>
      <p:pic>
        <p:nvPicPr>
          <p:cNvPr id="1031" name="Picture 7" descr="C:\Users\dedjis\Local Settings\Temporary Internet Files\Content.IE5\HFQDSKGL\IMG_1854.JPG"/>
          <p:cNvPicPr>
            <a:picLocks noChangeAspect="1" noChangeArrowheads="1"/>
          </p:cNvPicPr>
          <p:nvPr/>
        </p:nvPicPr>
        <p:blipFill>
          <a:blip r:embed="rId6" cstate="print"/>
          <a:srcRect/>
          <a:stretch>
            <a:fillRect/>
          </a:stretch>
        </p:blipFill>
        <p:spPr bwMode="auto">
          <a:xfrm>
            <a:off x="6934201" y="1524000"/>
            <a:ext cx="2209800" cy="2819400"/>
          </a:xfrm>
          <a:prstGeom prst="rect">
            <a:avLst/>
          </a:prstGeom>
          <a:noFill/>
        </p:spPr>
      </p:pic>
      <p:sp>
        <p:nvSpPr>
          <p:cNvPr id="10" name="TextBox 9"/>
          <p:cNvSpPr txBox="1"/>
          <p:nvPr/>
        </p:nvSpPr>
        <p:spPr>
          <a:xfrm>
            <a:off x="381000" y="4343400"/>
            <a:ext cx="2438400" cy="369332"/>
          </a:xfrm>
          <a:prstGeom prst="rect">
            <a:avLst/>
          </a:prstGeom>
          <a:noFill/>
        </p:spPr>
        <p:txBody>
          <a:bodyPr wrap="square" rtlCol="0">
            <a:spAutoFit/>
          </a:bodyPr>
          <a:lstStyle/>
          <a:p>
            <a:r>
              <a:rPr lang="en-US" dirty="0" smtClean="0"/>
              <a:t>Huge vats of </a:t>
            </a:r>
            <a:r>
              <a:rPr lang="en-US" dirty="0" err="1" smtClean="0"/>
              <a:t>sadza</a:t>
            </a:r>
            <a:endParaRPr lang="en-US" dirty="0"/>
          </a:p>
        </p:txBody>
      </p:sp>
      <p:sp>
        <p:nvSpPr>
          <p:cNvPr id="11" name="TextBox 10"/>
          <p:cNvSpPr txBox="1"/>
          <p:nvPr/>
        </p:nvSpPr>
        <p:spPr>
          <a:xfrm>
            <a:off x="6705600" y="4343400"/>
            <a:ext cx="2438400" cy="646331"/>
          </a:xfrm>
          <a:prstGeom prst="rect">
            <a:avLst/>
          </a:prstGeom>
          <a:noFill/>
        </p:spPr>
        <p:txBody>
          <a:bodyPr wrap="square" rtlCol="0">
            <a:spAutoFit/>
          </a:bodyPr>
          <a:lstStyle/>
          <a:p>
            <a:pPr algn="ctr"/>
            <a:r>
              <a:rPr lang="en-US" dirty="0" smtClean="0"/>
              <a:t>Boxes of freshly baked bread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a:t>
            </a:r>
            <a:r>
              <a:rPr lang="en-US" dirty="0" err="1" smtClean="0"/>
              <a:t>Rusike</a:t>
            </a:r>
            <a:r>
              <a:rPr lang="en-US" dirty="0" smtClean="0"/>
              <a:t> Satellite home</a:t>
            </a:r>
            <a:endParaRPr lang="en-US" dirty="0"/>
          </a:p>
        </p:txBody>
      </p:sp>
      <p:sp>
        <p:nvSpPr>
          <p:cNvPr id="3" name="Content Placeholder 2"/>
          <p:cNvSpPr>
            <a:spLocks noGrp="1"/>
          </p:cNvSpPr>
          <p:nvPr>
            <p:ph sz="quarter" idx="1"/>
          </p:nvPr>
        </p:nvSpPr>
        <p:spPr/>
        <p:txBody>
          <a:bodyPr/>
          <a:lstStyle/>
          <a:p>
            <a:r>
              <a:rPr lang="en-GB" dirty="0" smtClean="0"/>
              <a:t>From </a:t>
            </a:r>
            <a:r>
              <a:rPr lang="en-GB" dirty="0" err="1" smtClean="0"/>
              <a:t>Pakame</a:t>
            </a:r>
            <a:r>
              <a:rPr lang="en-GB" dirty="0" smtClean="0"/>
              <a:t> </a:t>
            </a:r>
            <a:r>
              <a:rPr lang="en-GB" smtClean="0"/>
              <a:t>we </a:t>
            </a:r>
            <a:r>
              <a:rPr lang="en-GB" smtClean="0"/>
              <a:t>visited </a:t>
            </a:r>
            <a:r>
              <a:rPr lang="en-GB" dirty="0" smtClean="0"/>
              <a:t>one of the Matthew </a:t>
            </a:r>
            <a:r>
              <a:rPr lang="en-GB" dirty="0" err="1" smtClean="0"/>
              <a:t>Rusike</a:t>
            </a:r>
            <a:r>
              <a:rPr lang="en-GB" dirty="0" smtClean="0"/>
              <a:t> satellite homes, a safe house situated in a very rural location, where vulnerable children thought to be at risk are taken. </a:t>
            </a:r>
            <a:endParaRPr lang="en-US" dirty="0" smtClean="0"/>
          </a:p>
          <a:p>
            <a:endParaRPr lang="en-US" dirty="0"/>
          </a:p>
        </p:txBody>
      </p:sp>
      <p:pic>
        <p:nvPicPr>
          <p:cNvPr id="2050" name="Picture 2" descr="C:\Users\dedjis\Local Settings\Temporary Internet Files\Content.IE5\VQ5XRGFJ\IMG_1866.JPG"/>
          <p:cNvPicPr>
            <a:picLocks noChangeAspect="1" noChangeArrowheads="1"/>
          </p:cNvPicPr>
          <p:nvPr/>
        </p:nvPicPr>
        <p:blipFill>
          <a:blip r:embed="rId2" cstate="print"/>
          <a:srcRect t="11089" r="22146" b="31250"/>
          <a:stretch>
            <a:fillRect/>
          </a:stretch>
        </p:blipFill>
        <p:spPr bwMode="auto">
          <a:xfrm>
            <a:off x="0" y="4191000"/>
            <a:ext cx="3581400" cy="1981200"/>
          </a:xfrm>
          <a:prstGeom prst="rect">
            <a:avLst/>
          </a:prstGeom>
          <a:noFill/>
        </p:spPr>
      </p:pic>
      <p:pic>
        <p:nvPicPr>
          <p:cNvPr id="2051" name="Picture 3" descr="C:\Users\dedjis\Local Settings\Temporary Internet Files\Content.IE5\A55XQCOE\IMG_1872.JPG"/>
          <p:cNvPicPr>
            <a:picLocks noChangeAspect="1" noChangeArrowheads="1"/>
          </p:cNvPicPr>
          <p:nvPr/>
        </p:nvPicPr>
        <p:blipFill>
          <a:blip r:embed="rId3" cstate="print"/>
          <a:srcRect l="12357" t="7857" r="7323" b="32143"/>
          <a:stretch>
            <a:fillRect/>
          </a:stretch>
        </p:blipFill>
        <p:spPr bwMode="auto">
          <a:xfrm>
            <a:off x="6287808" y="4114800"/>
            <a:ext cx="2856192" cy="2133601"/>
          </a:xfrm>
          <a:prstGeom prst="rect">
            <a:avLst/>
          </a:prstGeom>
          <a:noFill/>
        </p:spPr>
      </p:pic>
      <p:pic>
        <p:nvPicPr>
          <p:cNvPr id="2052" name="Picture 4" descr="C:\Users\dedjis\Local Settings\Temporary Internet Files\Content.IE5\OF4ML4C3\IMG_1868.JPG"/>
          <p:cNvPicPr>
            <a:picLocks noChangeAspect="1" noChangeArrowheads="1"/>
          </p:cNvPicPr>
          <p:nvPr/>
        </p:nvPicPr>
        <p:blipFill>
          <a:blip r:embed="rId4" cstate="print"/>
          <a:srcRect l="8193" t="12246" r="19240" b="14103"/>
          <a:stretch>
            <a:fillRect/>
          </a:stretch>
        </p:blipFill>
        <p:spPr bwMode="auto">
          <a:xfrm>
            <a:off x="3581400" y="4191000"/>
            <a:ext cx="2667000" cy="202175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Youth Council</a:t>
            </a:r>
            <a:endParaRPr lang="en-US" dirty="0"/>
          </a:p>
        </p:txBody>
      </p:sp>
      <p:sp>
        <p:nvSpPr>
          <p:cNvPr id="3" name="Content Placeholder 2"/>
          <p:cNvSpPr>
            <a:spLocks noGrp="1"/>
          </p:cNvSpPr>
          <p:nvPr>
            <p:ph sz="quarter" idx="1"/>
          </p:nvPr>
        </p:nvSpPr>
        <p:spPr/>
        <p:txBody>
          <a:bodyPr>
            <a:normAutofit fontScale="32500" lnSpcReduction="20000"/>
          </a:bodyPr>
          <a:lstStyle/>
          <a:p>
            <a:r>
              <a:rPr lang="en-GB" sz="4600" dirty="0" smtClean="0"/>
              <a:t>The Youth Council took place from Friday 29- Sunday 30 November at the </a:t>
            </a:r>
            <a:r>
              <a:rPr lang="en-GB" sz="4600" dirty="0" err="1" smtClean="0"/>
              <a:t>Ndhlela</a:t>
            </a:r>
            <a:r>
              <a:rPr lang="en-GB" sz="4600" dirty="0" smtClean="0"/>
              <a:t> Centre. The </a:t>
            </a:r>
            <a:r>
              <a:rPr lang="en-GB" sz="4600" dirty="0" err="1" smtClean="0"/>
              <a:t>Ndhlela</a:t>
            </a:r>
            <a:r>
              <a:rPr lang="en-GB" sz="4600" dirty="0" smtClean="0"/>
              <a:t> centre is a centre of hospitality which belongs to the youth department. They take room bookings, host conferences and also breed chickens. The centre should therefore be a source of income. However, during the youth council it emerged that the centre was facing financial problems. They owe a backlog of staff salaries, but are not making enough money to be able to pay them all. When we spoke to Noel about this in more detail it emerged they were in a bit of a catch 22. We thought this situation with the </a:t>
            </a:r>
            <a:r>
              <a:rPr lang="en-GB" sz="4600" dirty="0" err="1" smtClean="0"/>
              <a:t>Ndhlela</a:t>
            </a:r>
            <a:r>
              <a:rPr lang="en-GB" sz="4600" dirty="0" smtClean="0"/>
              <a:t> centre was very unfortunate as we felt they had a really great resource available to them, which utilised correctly, could be a great asset to the youth department. </a:t>
            </a:r>
            <a:endParaRPr lang="en-US" sz="4600" dirty="0" smtClean="0"/>
          </a:p>
          <a:p>
            <a:r>
              <a:rPr lang="en-GB" sz="4600" dirty="0" smtClean="0"/>
              <a:t>During the Youth Council, amongst other things, all the Districts presented a report of the year and of the activities they carried out, the challenges they faced, and delivered a financial breakdown. The other districts then accepted/ discussed this report. I was impressed by this system of reporting as it promoted accountability, and made sure the districts were kept up to date with what was happening outside their district. It is also during the youth council that the calendar is drawn up for the year, with major youth activities that will take place in the various districts throughout the year. This is in order to avoid event clashes, hence allowing maximum attendance to events. </a:t>
            </a:r>
            <a:endParaRPr lang="en-US" sz="4600" dirty="0" smtClean="0"/>
          </a:p>
          <a:p>
            <a:r>
              <a:rPr lang="en-GB" sz="4600" dirty="0" smtClean="0"/>
              <a:t>I was impressed by the youth council. It was very transparent and accessible. We were able to fully understand and participate in nearly all aspects of the youth council, to ask questions regarding their finances and to receive honest answers. This is something I felt would be hard to come by in the UK, where a lot of similar meetings can be quite opaque and it can be very hard for strangers to fully understand the proceedings.     </a:t>
            </a:r>
            <a:endParaRPr lang="en-US" sz="46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Chihota</a:t>
            </a:r>
            <a:r>
              <a:rPr lang="en-US" dirty="0" smtClean="0"/>
              <a:t>- </a:t>
            </a:r>
            <a:r>
              <a:rPr lang="en-US" dirty="0" err="1" smtClean="0"/>
              <a:t>Muda</a:t>
            </a:r>
            <a:r>
              <a:rPr lang="en-US" dirty="0" smtClean="0"/>
              <a:t> Village </a:t>
            </a:r>
            <a:endParaRPr lang="en-US" dirty="0"/>
          </a:p>
        </p:txBody>
      </p:sp>
      <p:pic>
        <p:nvPicPr>
          <p:cNvPr id="3074" name="Picture 2" descr="C:\Users\dedjis\Local Settings\Temporary Internet Files\Content.IE5\HFQDSKGL\IMG_1886.JPG"/>
          <p:cNvPicPr>
            <a:picLocks noGrp="1" noChangeAspect="1" noChangeArrowheads="1"/>
          </p:cNvPicPr>
          <p:nvPr>
            <p:ph sz="quarter" idx="1"/>
          </p:nvPr>
        </p:nvPicPr>
        <p:blipFill>
          <a:blip r:embed="rId2" cstate="print"/>
          <a:srcRect/>
          <a:stretch>
            <a:fillRect/>
          </a:stretch>
        </p:blipFill>
        <p:spPr bwMode="auto">
          <a:xfrm>
            <a:off x="6400800" y="1523999"/>
            <a:ext cx="2743200" cy="2048933"/>
          </a:xfrm>
          <a:prstGeom prst="rect">
            <a:avLst/>
          </a:prstGeom>
          <a:noFill/>
        </p:spPr>
      </p:pic>
      <p:pic>
        <p:nvPicPr>
          <p:cNvPr id="3075" name="Picture 3" descr="C:\Users\dedjis\Local Settings\Temporary Internet Files\Content.IE5\VQ5XRGFJ\IMG_1892.JPG"/>
          <p:cNvPicPr>
            <a:picLocks noChangeAspect="1" noChangeArrowheads="1"/>
          </p:cNvPicPr>
          <p:nvPr/>
        </p:nvPicPr>
        <p:blipFill>
          <a:blip r:embed="rId3" cstate="print"/>
          <a:srcRect/>
          <a:stretch>
            <a:fillRect/>
          </a:stretch>
        </p:blipFill>
        <p:spPr bwMode="auto">
          <a:xfrm>
            <a:off x="3657600" y="1524000"/>
            <a:ext cx="2754535" cy="2057400"/>
          </a:xfrm>
          <a:prstGeom prst="rect">
            <a:avLst/>
          </a:prstGeom>
          <a:noFill/>
        </p:spPr>
      </p:pic>
      <p:pic>
        <p:nvPicPr>
          <p:cNvPr id="3076" name="Picture 4" descr="C:\Users\dedjis\Desktop\Zimbabwe\family at Chihota.jpg"/>
          <p:cNvPicPr>
            <a:picLocks noChangeAspect="1" noChangeArrowheads="1"/>
          </p:cNvPicPr>
          <p:nvPr/>
        </p:nvPicPr>
        <p:blipFill>
          <a:blip r:embed="rId4" cstate="print"/>
          <a:srcRect/>
          <a:stretch>
            <a:fillRect/>
          </a:stretch>
        </p:blipFill>
        <p:spPr bwMode="auto">
          <a:xfrm>
            <a:off x="3657600" y="3657600"/>
            <a:ext cx="5486400" cy="3128963"/>
          </a:xfrm>
          <a:prstGeom prst="rect">
            <a:avLst/>
          </a:prstGeom>
          <a:noFill/>
        </p:spPr>
      </p:pic>
      <p:sp>
        <p:nvSpPr>
          <p:cNvPr id="8" name="TextBox 7"/>
          <p:cNvSpPr txBox="1"/>
          <p:nvPr/>
        </p:nvSpPr>
        <p:spPr>
          <a:xfrm>
            <a:off x="228600" y="1828800"/>
            <a:ext cx="3200400" cy="4624343"/>
          </a:xfrm>
          <a:prstGeom prst="rect">
            <a:avLst/>
          </a:prstGeom>
          <a:noFill/>
        </p:spPr>
        <p:txBody>
          <a:bodyPr wrap="square" rtlCol="0">
            <a:spAutoFit/>
          </a:bodyPr>
          <a:lstStyle/>
          <a:p>
            <a:r>
              <a:rPr lang="en-GB" sz="1550" dirty="0" smtClean="0"/>
              <a:t>Saturday 29 November we travelled to </a:t>
            </a:r>
            <a:r>
              <a:rPr lang="en-GB" sz="1550" dirty="0" err="1" smtClean="0"/>
              <a:t>Chihota</a:t>
            </a:r>
            <a:r>
              <a:rPr lang="en-GB" sz="1550" dirty="0" smtClean="0"/>
              <a:t>, a rural village not far from Harare, and stayed in </a:t>
            </a:r>
            <a:r>
              <a:rPr lang="en-GB" sz="1550" dirty="0" err="1" smtClean="0"/>
              <a:t>Muda</a:t>
            </a:r>
            <a:r>
              <a:rPr lang="en-GB" sz="1550" dirty="0" smtClean="0"/>
              <a:t> village. This was something we had all been a bit nervous about beforehand, as we did not know what to expect. </a:t>
            </a:r>
            <a:endParaRPr lang="en-US" sz="1550" dirty="0" smtClean="0"/>
          </a:p>
          <a:p>
            <a:r>
              <a:rPr lang="en-GB" sz="1550" dirty="0" smtClean="0"/>
              <a:t>On arrival however, we were warmly greeted with singing and dancing, and soon settled in. We had a great evening speaking and laughing with our host family, and learning about traditions in rural households, learning how to cook </a:t>
            </a:r>
            <a:r>
              <a:rPr lang="en-GB" sz="1550" dirty="0" err="1" smtClean="0"/>
              <a:t>sadza</a:t>
            </a:r>
            <a:r>
              <a:rPr lang="en-GB" sz="1550" dirty="0" smtClean="0"/>
              <a:t>, and singing and dancing around the hut with drums and maracas. After dinner we all sat around the fire and listened to </a:t>
            </a:r>
            <a:r>
              <a:rPr lang="en-GB" sz="1550" dirty="0" err="1" smtClean="0"/>
              <a:t>gogo</a:t>
            </a:r>
            <a:r>
              <a:rPr lang="en-GB" sz="1550" dirty="0" smtClean="0"/>
              <a:t> (grandma) as she told us Zimbabwean folk tales, and then settled down to sleep on the floor of the hut. </a:t>
            </a:r>
            <a:endParaRPr lang="en-US" sz="155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dedjis\Desktop\Zimbabwe\Meg cooking Sadza at Chihota.jpg"/>
          <p:cNvPicPr>
            <a:picLocks noGrp="1" noChangeAspect="1" noChangeArrowheads="1"/>
          </p:cNvPicPr>
          <p:nvPr>
            <p:ph sz="quarter" idx="1"/>
          </p:nvPr>
        </p:nvPicPr>
        <p:blipFill>
          <a:blip r:embed="rId2" cstate="print"/>
          <a:srcRect/>
          <a:stretch>
            <a:fillRect/>
          </a:stretch>
        </p:blipFill>
        <p:spPr bwMode="auto">
          <a:xfrm>
            <a:off x="685794" y="1600200"/>
            <a:ext cx="3962406" cy="2224726"/>
          </a:xfrm>
          <a:prstGeom prst="rect">
            <a:avLst/>
          </a:prstGeom>
          <a:noFill/>
        </p:spPr>
      </p:pic>
      <p:pic>
        <p:nvPicPr>
          <p:cNvPr id="4099" name="Picture 3" descr="C:\Users\dedjis\Desktop\Zimbabwe\Cooking Sadza at Chihota.jpg"/>
          <p:cNvPicPr>
            <a:picLocks noChangeAspect="1" noChangeArrowheads="1"/>
          </p:cNvPicPr>
          <p:nvPr/>
        </p:nvPicPr>
        <p:blipFill>
          <a:blip r:embed="rId3" cstate="print"/>
          <a:srcRect/>
          <a:stretch>
            <a:fillRect/>
          </a:stretch>
        </p:blipFill>
        <p:spPr bwMode="auto">
          <a:xfrm>
            <a:off x="4648200" y="1600200"/>
            <a:ext cx="3979082" cy="2234089"/>
          </a:xfrm>
          <a:prstGeom prst="rect">
            <a:avLst/>
          </a:prstGeom>
          <a:noFill/>
        </p:spPr>
      </p:pic>
      <p:pic>
        <p:nvPicPr>
          <p:cNvPr id="4100" name="Picture 4" descr="C:\Users\dedjis\Desktop\Zimbabwe\Megan pumping water.jpg"/>
          <p:cNvPicPr>
            <a:picLocks noChangeAspect="1" noChangeArrowheads="1"/>
          </p:cNvPicPr>
          <p:nvPr/>
        </p:nvPicPr>
        <p:blipFill>
          <a:blip r:embed="rId4" cstate="print"/>
          <a:srcRect/>
          <a:stretch>
            <a:fillRect/>
          </a:stretch>
        </p:blipFill>
        <p:spPr bwMode="auto">
          <a:xfrm>
            <a:off x="685800" y="3886200"/>
            <a:ext cx="3962400" cy="2228850"/>
          </a:xfrm>
          <a:prstGeom prst="rect">
            <a:avLst/>
          </a:prstGeom>
          <a:noFill/>
        </p:spPr>
      </p:pic>
      <p:pic>
        <p:nvPicPr>
          <p:cNvPr id="4101" name="Picture 5" descr="C:\Users\dedjis\Desktop\Zimbabwe\Ploughing at Chihota.jpg"/>
          <p:cNvPicPr>
            <a:picLocks noChangeAspect="1" noChangeArrowheads="1"/>
          </p:cNvPicPr>
          <p:nvPr/>
        </p:nvPicPr>
        <p:blipFill>
          <a:blip r:embed="rId5" cstate="print"/>
          <a:srcRect/>
          <a:stretch>
            <a:fillRect/>
          </a:stretch>
        </p:blipFill>
        <p:spPr bwMode="auto">
          <a:xfrm>
            <a:off x="4648200" y="3886201"/>
            <a:ext cx="3962400" cy="222472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600200"/>
            <a:ext cx="8153400" cy="2057400"/>
          </a:xfrm>
        </p:spPr>
        <p:txBody>
          <a:bodyPr/>
          <a:lstStyle/>
          <a:p>
            <a:r>
              <a:rPr lang="en-GB" sz="2000" dirty="0" smtClean="0"/>
              <a:t>The following morning we were woken up at 5am (having been allowed to sleep in as we were guests), to go ploughing. We then pumped water from a well and went on a tour of the village which included their primary school (the children proudly pointed out which pictures they had drawn on the side of the school building), a secondary school in the process of being built, a church and a medical centre.</a:t>
            </a:r>
            <a:endParaRPr lang="en-US" sz="2000" dirty="0" smtClean="0"/>
          </a:p>
          <a:p>
            <a:endParaRPr lang="en-US" dirty="0"/>
          </a:p>
        </p:txBody>
      </p:sp>
      <p:pic>
        <p:nvPicPr>
          <p:cNvPr id="5122" name="Picture 2" descr="C:\Users\dedjis\Local Settings\Temporary Internet Files\Content.IE5\OF4ML4C3\IMG_1896.JPG"/>
          <p:cNvPicPr>
            <a:picLocks noChangeAspect="1" noChangeArrowheads="1"/>
          </p:cNvPicPr>
          <p:nvPr/>
        </p:nvPicPr>
        <p:blipFill>
          <a:blip r:embed="rId2" cstate="print"/>
          <a:srcRect r="4786" b="19225"/>
          <a:stretch>
            <a:fillRect/>
          </a:stretch>
        </p:blipFill>
        <p:spPr bwMode="auto">
          <a:xfrm>
            <a:off x="990600" y="4343400"/>
            <a:ext cx="3633040" cy="2302079"/>
          </a:xfrm>
          <a:prstGeom prst="rect">
            <a:avLst/>
          </a:prstGeom>
          <a:noFill/>
        </p:spPr>
      </p:pic>
      <p:sp>
        <p:nvSpPr>
          <p:cNvPr id="5" name="TextBox 4"/>
          <p:cNvSpPr txBox="1"/>
          <p:nvPr/>
        </p:nvSpPr>
        <p:spPr>
          <a:xfrm>
            <a:off x="4648200" y="3886200"/>
            <a:ext cx="4495800" cy="2862322"/>
          </a:xfrm>
          <a:prstGeom prst="rect">
            <a:avLst/>
          </a:prstGeom>
          <a:noFill/>
        </p:spPr>
        <p:txBody>
          <a:bodyPr wrap="square" rtlCol="0">
            <a:spAutoFit/>
          </a:bodyPr>
          <a:lstStyle/>
          <a:p>
            <a:r>
              <a:rPr lang="en-US" sz="2000" dirty="0" smtClean="0"/>
              <a:t>I don’t think I will ever forget my stay at </a:t>
            </a:r>
            <a:r>
              <a:rPr lang="en-US" sz="2000" dirty="0" err="1" smtClean="0"/>
              <a:t>Chihota</a:t>
            </a:r>
            <a:r>
              <a:rPr lang="en-US" sz="2000" dirty="0" smtClean="0"/>
              <a:t>. Especially one moment during the evening, when I just sat listening to the chatter and laughter around me, thinking about how this family so generously opened their homes  to us, and then later listening to the folk tales. I felt it truly was a once in a lifetime opportunity which I was blessed to have experienced.</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Reflections</a:t>
            </a:r>
            <a:endParaRPr lang="en-US" dirty="0"/>
          </a:p>
        </p:txBody>
      </p:sp>
      <p:sp>
        <p:nvSpPr>
          <p:cNvPr id="3" name="Content Placeholder 2"/>
          <p:cNvSpPr>
            <a:spLocks noGrp="1"/>
          </p:cNvSpPr>
          <p:nvPr>
            <p:ph sz="quarter" idx="1"/>
          </p:nvPr>
        </p:nvSpPr>
        <p:spPr/>
        <p:txBody>
          <a:bodyPr>
            <a:normAutofit fontScale="62500" lnSpcReduction="20000"/>
          </a:bodyPr>
          <a:lstStyle/>
          <a:p>
            <a:r>
              <a:rPr lang="en-GB" dirty="0" smtClean="0"/>
              <a:t>Our time spent in Zimbabwe was full on and filled with lots of travelling. Travelling on bumpy roads, smooth roads, and no roads. We spent time with the Girls Christian Union, the Boys Christian Union, the Young Disciples, and the Young Adults. We saw breathtaking mountain views, sunsets, heard amazing singing, and danced. A lot. It was a time of new experiences, of excitement, admiration, of thankfulness, of humility and of worship. But one thing that was consistent throughout all of this was laughter and fellowship. And it is these two words that characterise for me, our visit to the Methodist Church in Zimbabwe. The welcoming and generous spirit of those we met is something that really touched me, challenging me to re-think how I welcome and relate to people here in the UK.    </a:t>
            </a:r>
            <a:endParaRPr lang="en-US" dirty="0" smtClean="0"/>
          </a:p>
          <a:p>
            <a:r>
              <a:rPr lang="en-GB" dirty="0" smtClean="0"/>
              <a:t>I was also marked by the confidence and freeness of young people in Zimbabwe,  who were not at all afraid to stand up and preach, sing or dance. Their example taught me a lot about boldness, and gave new meaning to the term “being free in the Lord”.</a:t>
            </a:r>
            <a:endParaRPr lang="en-US" dirty="0" smtClean="0"/>
          </a:p>
          <a:p>
            <a:r>
              <a:rPr lang="en-GB" dirty="0" smtClean="0"/>
              <a:t>We were genuinely sad to leave Zimbabwe and those with whom we had spent the past 14 days, because as Lynne so correctly said, we felt as if we had not only made friends, but best friends.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C:\Users\dedjis\Local Settings\Temporary Internet Files\Content.IE5\A55XQCOE\IMG_1737.JPG"/>
          <p:cNvPicPr>
            <a:picLocks noChangeAspect="1" noChangeArrowheads="1"/>
          </p:cNvPicPr>
          <p:nvPr/>
        </p:nvPicPr>
        <p:blipFill>
          <a:blip r:embed="rId3" cstate="print"/>
          <a:srcRect/>
          <a:stretch>
            <a:fillRect/>
          </a:stretch>
        </p:blipFill>
        <p:spPr bwMode="auto">
          <a:xfrm>
            <a:off x="6876256" y="-27384"/>
            <a:ext cx="2304256" cy="3085036"/>
          </a:xfrm>
          <a:prstGeom prst="rect">
            <a:avLst/>
          </a:prstGeom>
          <a:noFill/>
        </p:spPr>
      </p:pic>
      <p:grpSp>
        <p:nvGrpSpPr>
          <p:cNvPr id="12" name="Group 11"/>
          <p:cNvGrpSpPr/>
          <p:nvPr/>
        </p:nvGrpSpPr>
        <p:grpSpPr>
          <a:xfrm>
            <a:off x="-1" y="0"/>
            <a:ext cx="9204549" cy="6885384"/>
            <a:chOff x="-1" y="0"/>
            <a:chExt cx="9204549" cy="6885384"/>
          </a:xfrm>
        </p:grpSpPr>
        <p:pic>
          <p:nvPicPr>
            <p:cNvPr id="2050" name="Picture 2" descr="C:\Users\dedjis\Desktop\Zimbabwe\PIC_0039.JPG"/>
            <p:cNvPicPr>
              <a:picLocks noChangeAspect="1" noChangeArrowheads="1"/>
            </p:cNvPicPr>
            <p:nvPr/>
          </p:nvPicPr>
          <p:blipFill>
            <a:blip r:embed="rId4" cstate="print"/>
            <a:srcRect/>
            <a:stretch>
              <a:fillRect/>
            </a:stretch>
          </p:blipFill>
          <p:spPr bwMode="auto">
            <a:xfrm>
              <a:off x="2481414" y="4869160"/>
              <a:ext cx="3674762" cy="2016224"/>
            </a:xfrm>
            <a:prstGeom prst="rect">
              <a:avLst/>
            </a:prstGeom>
            <a:noFill/>
          </p:spPr>
        </p:pic>
        <p:pic>
          <p:nvPicPr>
            <p:cNvPr id="2051" name="Picture 3" descr="C:\Users\dedjis\Downloads\PIC_0144.JPG"/>
            <p:cNvPicPr>
              <a:picLocks noChangeAspect="1" noChangeArrowheads="1"/>
            </p:cNvPicPr>
            <p:nvPr/>
          </p:nvPicPr>
          <p:blipFill>
            <a:blip r:embed="rId5" cstate="print"/>
            <a:srcRect/>
            <a:stretch>
              <a:fillRect/>
            </a:stretch>
          </p:blipFill>
          <p:spPr bwMode="auto">
            <a:xfrm>
              <a:off x="-1" y="0"/>
              <a:ext cx="3535717" cy="1988840"/>
            </a:xfrm>
            <a:prstGeom prst="rect">
              <a:avLst/>
            </a:prstGeom>
            <a:noFill/>
          </p:spPr>
        </p:pic>
        <p:pic>
          <p:nvPicPr>
            <p:cNvPr id="2052" name="Picture 4" descr="C:\Users\dedjis\Local Settings\Temporary Internet Files\Content.IE5\HFQDSKGL\IMG_1772.JPG"/>
            <p:cNvPicPr>
              <a:picLocks noChangeAspect="1" noChangeArrowheads="1"/>
            </p:cNvPicPr>
            <p:nvPr/>
          </p:nvPicPr>
          <p:blipFill>
            <a:blip r:embed="rId6" cstate="print"/>
            <a:srcRect/>
            <a:stretch>
              <a:fillRect/>
            </a:stretch>
          </p:blipFill>
          <p:spPr bwMode="auto">
            <a:xfrm>
              <a:off x="0" y="3933056"/>
              <a:ext cx="3916040" cy="2924944"/>
            </a:xfrm>
            <a:prstGeom prst="rect">
              <a:avLst/>
            </a:prstGeom>
            <a:noFill/>
          </p:spPr>
        </p:pic>
        <p:pic>
          <p:nvPicPr>
            <p:cNvPr id="2054" name="Picture 6" descr="C:\Users\dedjis\Desktop\Zimbabwe\family at Chihota.jpg"/>
            <p:cNvPicPr>
              <a:picLocks noChangeAspect="1" noChangeArrowheads="1"/>
            </p:cNvPicPr>
            <p:nvPr/>
          </p:nvPicPr>
          <p:blipFill>
            <a:blip r:embed="rId7" cstate="print"/>
            <a:srcRect/>
            <a:stretch>
              <a:fillRect/>
            </a:stretch>
          </p:blipFill>
          <p:spPr bwMode="auto">
            <a:xfrm>
              <a:off x="2843808" y="0"/>
              <a:ext cx="4032448" cy="2268251"/>
            </a:xfrm>
            <a:prstGeom prst="rect">
              <a:avLst/>
            </a:prstGeom>
            <a:noFill/>
          </p:spPr>
        </p:pic>
        <p:pic>
          <p:nvPicPr>
            <p:cNvPr id="2055" name="Picture 7" descr="C:\Users\dedjis\Local Settings\Temporary Internet Files\Content.IE5\EMSSPA2P\IMG_1559.JPG"/>
            <p:cNvPicPr>
              <a:picLocks noChangeAspect="1" noChangeArrowheads="1"/>
            </p:cNvPicPr>
            <p:nvPr/>
          </p:nvPicPr>
          <p:blipFill>
            <a:blip r:embed="rId8" cstate="print"/>
            <a:srcRect/>
            <a:stretch>
              <a:fillRect/>
            </a:stretch>
          </p:blipFill>
          <p:spPr bwMode="auto">
            <a:xfrm>
              <a:off x="6156175" y="4581128"/>
              <a:ext cx="3048373" cy="2276872"/>
            </a:xfrm>
            <a:prstGeom prst="rect">
              <a:avLst/>
            </a:prstGeom>
            <a:noFill/>
          </p:spPr>
        </p:pic>
        <p:pic>
          <p:nvPicPr>
            <p:cNvPr id="2056" name="Picture 8" descr="C:\Users\dedjis\Local Settings\Temporary Internet Files\Content.IE5\EMSSPA2P\IMG_1577.JPG"/>
            <p:cNvPicPr>
              <a:picLocks noChangeAspect="1" noChangeArrowheads="1"/>
            </p:cNvPicPr>
            <p:nvPr/>
          </p:nvPicPr>
          <p:blipFill>
            <a:blip r:embed="rId9" cstate="print"/>
            <a:srcRect/>
            <a:stretch>
              <a:fillRect/>
            </a:stretch>
          </p:blipFill>
          <p:spPr bwMode="auto">
            <a:xfrm>
              <a:off x="0" y="1988840"/>
              <a:ext cx="2602999" cy="1944216"/>
            </a:xfrm>
            <a:prstGeom prst="rect">
              <a:avLst/>
            </a:prstGeom>
            <a:noFill/>
          </p:spPr>
        </p:pic>
        <p:pic>
          <p:nvPicPr>
            <p:cNvPr id="2057" name="Picture 9" descr="C:\Users\dedjis\Local Settings\Temporary Internet Files\Content.IE5\EMSSPA2P\IMG_1615.JPG"/>
            <p:cNvPicPr>
              <a:picLocks noChangeAspect="1" noChangeArrowheads="1"/>
            </p:cNvPicPr>
            <p:nvPr/>
          </p:nvPicPr>
          <p:blipFill>
            <a:blip r:embed="rId10" cstate="print"/>
            <a:srcRect b="16339"/>
            <a:stretch>
              <a:fillRect/>
            </a:stretch>
          </p:blipFill>
          <p:spPr bwMode="auto">
            <a:xfrm>
              <a:off x="2483768" y="1988840"/>
              <a:ext cx="4609424" cy="2880320"/>
            </a:xfrm>
            <a:prstGeom prst="rect">
              <a:avLst/>
            </a:prstGeom>
            <a:noFill/>
          </p:spPr>
        </p:pic>
        <p:pic>
          <p:nvPicPr>
            <p:cNvPr id="2053" name="Picture 5" descr="C:\Users\dedjis\Desktop\Zimbabwe\Ploughing at Chihota.jpg"/>
            <p:cNvPicPr>
              <a:picLocks noChangeAspect="1" noChangeArrowheads="1"/>
            </p:cNvPicPr>
            <p:nvPr/>
          </p:nvPicPr>
          <p:blipFill>
            <a:blip r:embed="rId11" cstate="print"/>
            <a:srcRect/>
            <a:stretch>
              <a:fillRect/>
            </a:stretch>
          </p:blipFill>
          <p:spPr bwMode="auto">
            <a:xfrm>
              <a:off x="5832648" y="2924944"/>
              <a:ext cx="3347864" cy="1944216"/>
            </a:xfrm>
            <a:prstGeom prst="rect">
              <a:avLst/>
            </a:prstGeom>
            <a:noFill/>
          </p:spPr>
        </p:pic>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of visit</a:t>
            </a:r>
            <a:endParaRPr lang="en-US" dirty="0"/>
          </a:p>
        </p:txBody>
      </p:sp>
      <p:sp>
        <p:nvSpPr>
          <p:cNvPr id="3" name="Content Placeholder 2"/>
          <p:cNvSpPr>
            <a:spLocks noGrp="1"/>
          </p:cNvSpPr>
          <p:nvPr>
            <p:ph sz="quarter" idx="1"/>
          </p:nvPr>
        </p:nvSpPr>
        <p:spPr/>
        <p:txBody>
          <a:bodyPr>
            <a:normAutofit fontScale="85000" lnSpcReduction="20000"/>
          </a:bodyPr>
          <a:lstStyle/>
          <a:p>
            <a:r>
              <a:rPr lang="en-GB" dirty="0" smtClean="0"/>
              <a:t>To allow the Youth President (Megan Thomas) to experience Methodism in a different context. </a:t>
            </a:r>
            <a:endParaRPr lang="en-US" dirty="0" smtClean="0"/>
          </a:p>
          <a:p>
            <a:r>
              <a:rPr lang="en-GB" dirty="0" smtClean="0"/>
              <a:t>To build links with Children and youth in the Methodist Church in Zimbabwe, and to gain a better understanding of children and youth work in the Methodist Church in Zimbabwe and the similarities/ differences with children and youth work in the Methodist Church in Britain.</a:t>
            </a:r>
            <a:endParaRPr lang="en-US" dirty="0" smtClean="0"/>
          </a:p>
          <a:p>
            <a:r>
              <a:rPr lang="en-GB" dirty="0" smtClean="0"/>
              <a:t>To gain an idea of what Methodism is like in Zimbabwe and how the Methodist Church in Zimbabwe (specifically the youth department) functions. </a:t>
            </a:r>
            <a:endParaRPr lang="en-US" dirty="0" smtClean="0"/>
          </a:p>
          <a:p>
            <a:r>
              <a:rPr lang="en-GB" dirty="0" smtClean="0"/>
              <a:t>To visit one of the Methodist Church in Britain’s partner organisations (Matthew </a:t>
            </a:r>
            <a:r>
              <a:rPr lang="en-GB" dirty="0" err="1" smtClean="0"/>
              <a:t>Rusike</a:t>
            </a:r>
            <a:r>
              <a:rPr lang="en-GB" dirty="0" smtClean="0"/>
              <a:t> Children’s Home), and to gain an understanding of some of the ways in which they work. </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Itinerary</a:t>
            </a:r>
            <a:endParaRPr lang="en-US" dirty="0"/>
          </a:p>
        </p:txBody>
      </p:sp>
      <p:sp>
        <p:nvSpPr>
          <p:cNvPr id="3" name="Content Placeholder 2"/>
          <p:cNvSpPr>
            <a:spLocks noGrp="1"/>
          </p:cNvSpPr>
          <p:nvPr>
            <p:ph sz="quarter" idx="1"/>
          </p:nvPr>
        </p:nvSpPr>
        <p:spPr/>
        <p:txBody>
          <a:bodyPr>
            <a:normAutofit fontScale="40000" lnSpcReduction="20000"/>
          </a:bodyPr>
          <a:lstStyle/>
          <a:p>
            <a:pPr>
              <a:buNone/>
            </a:pPr>
            <a:endParaRPr lang="en-US" dirty="0" smtClean="0"/>
          </a:p>
          <a:p>
            <a:r>
              <a:rPr lang="en-GB" b="1" dirty="0" smtClean="0"/>
              <a:t>Fri 21 Nov 2014</a:t>
            </a:r>
            <a:r>
              <a:rPr lang="en-GB" dirty="0" smtClean="0"/>
              <a:t>                 Arrival</a:t>
            </a:r>
            <a:endParaRPr lang="en-US" dirty="0" smtClean="0"/>
          </a:p>
          <a:p>
            <a:r>
              <a:rPr lang="en-GB" b="1" dirty="0" smtClean="0"/>
              <a:t>Sat 22 Nov 2014</a:t>
            </a:r>
            <a:r>
              <a:rPr lang="en-GB" dirty="0" smtClean="0"/>
              <a:t>                Relaxed lunch executive- We will meet with the </a:t>
            </a:r>
            <a:r>
              <a:rPr lang="en-GB" dirty="0" err="1" smtClean="0"/>
              <a:t>Connexional</a:t>
            </a:r>
            <a:r>
              <a:rPr lang="en-GB" dirty="0" smtClean="0"/>
              <a:t> youth council executive over lunch to outline the programme</a:t>
            </a:r>
            <a:endParaRPr lang="en-US" dirty="0" smtClean="0"/>
          </a:p>
          <a:p>
            <a:r>
              <a:rPr lang="en-GB" b="1" dirty="0" smtClean="0"/>
              <a:t>Sun 23 Nov</a:t>
            </a:r>
            <a:r>
              <a:rPr lang="en-GB" dirty="0" smtClean="0"/>
              <a:t>                        Service at Glenview</a:t>
            </a:r>
            <a:endParaRPr lang="en-US" dirty="0" smtClean="0"/>
          </a:p>
          <a:p>
            <a:r>
              <a:rPr lang="en-GB" dirty="0" smtClean="0"/>
              <a:t>Afternoon                           </a:t>
            </a:r>
            <a:r>
              <a:rPr lang="en-GB" dirty="0" err="1" smtClean="0"/>
              <a:t>Vavambi</a:t>
            </a:r>
            <a:r>
              <a:rPr lang="en-GB" dirty="0" smtClean="0"/>
              <a:t>  Y.A (To meet the young adults there)</a:t>
            </a:r>
            <a:endParaRPr lang="en-US" dirty="0" smtClean="0"/>
          </a:p>
          <a:p>
            <a:r>
              <a:rPr lang="en-GB" dirty="0" smtClean="0"/>
              <a:t> </a:t>
            </a:r>
            <a:endParaRPr lang="en-US" dirty="0" smtClean="0"/>
          </a:p>
          <a:p>
            <a:r>
              <a:rPr lang="en-GB" b="1" dirty="0" smtClean="0"/>
              <a:t>Mon 24 Nov</a:t>
            </a:r>
            <a:r>
              <a:rPr lang="en-GB" dirty="0" smtClean="0"/>
              <a:t>                       Travel to </a:t>
            </a:r>
            <a:r>
              <a:rPr lang="en-GB" dirty="0" err="1" smtClean="0"/>
              <a:t>Byo</a:t>
            </a:r>
            <a:r>
              <a:rPr lang="en-GB" dirty="0" smtClean="0"/>
              <a:t> via Great Zimbabwe (meet greater Bulawayo youth at Main Street, sleep at </a:t>
            </a:r>
            <a:r>
              <a:rPr lang="en-GB" dirty="0" err="1" smtClean="0"/>
              <a:t>Lalani</a:t>
            </a:r>
            <a:r>
              <a:rPr lang="en-GB" dirty="0" smtClean="0"/>
              <a:t> lodges)</a:t>
            </a:r>
            <a:endParaRPr lang="en-US" dirty="0" smtClean="0"/>
          </a:p>
          <a:p>
            <a:r>
              <a:rPr lang="en-GB" b="1" dirty="0" smtClean="0"/>
              <a:t>Tues 25 Nov</a:t>
            </a:r>
            <a:r>
              <a:rPr lang="en-GB" dirty="0" smtClean="0"/>
              <a:t>                       </a:t>
            </a:r>
            <a:r>
              <a:rPr lang="en-GB" dirty="0" err="1" smtClean="0"/>
              <a:t>Hwange</a:t>
            </a:r>
            <a:r>
              <a:rPr lang="en-GB" dirty="0" smtClean="0"/>
              <a:t> tour (National park) and sleep at </a:t>
            </a:r>
            <a:r>
              <a:rPr lang="en-GB" dirty="0" err="1" smtClean="0"/>
              <a:t>Hwange</a:t>
            </a:r>
            <a:r>
              <a:rPr lang="en-GB" dirty="0" smtClean="0"/>
              <a:t> national Park </a:t>
            </a:r>
            <a:endParaRPr lang="en-US" dirty="0" smtClean="0"/>
          </a:p>
          <a:p>
            <a:r>
              <a:rPr lang="en-GB" b="1" dirty="0" smtClean="0"/>
              <a:t>Wed 26 Nov</a:t>
            </a:r>
            <a:r>
              <a:rPr lang="en-GB" dirty="0" smtClean="0"/>
              <a:t>                       Tour </a:t>
            </a:r>
            <a:r>
              <a:rPr lang="en-GB" dirty="0" err="1" smtClean="0"/>
              <a:t>vic</a:t>
            </a:r>
            <a:r>
              <a:rPr lang="en-GB" dirty="0" smtClean="0"/>
              <a:t> falls and sleep at Victoria falls rest camp</a:t>
            </a:r>
            <a:endParaRPr lang="en-US" dirty="0" smtClean="0"/>
          </a:p>
          <a:p>
            <a:r>
              <a:rPr lang="en-GB" b="1" dirty="0" smtClean="0"/>
              <a:t>Thurs 27 Nov</a:t>
            </a:r>
            <a:r>
              <a:rPr lang="en-GB" dirty="0" smtClean="0"/>
              <a:t>                     Travel to Gweru (and visit the youth centre) and sleep@ </a:t>
            </a:r>
            <a:r>
              <a:rPr lang="en-GB" dirty="0" err="1" smtClean="0"/>
              <a:t>Ndhlela</a:t>
            </a:r>
            <a:r>
              <a:rPr lang="en-GB" dirty="0" smtClean="0"/>
              <a:t> centre</a:t>
            </a:r>
            <a:endParaRPr lang="en-US" dirty="0" smtClean="0"/>
          </a:p>
          <a:p>
            <a:r>
              <a:rPr lang="en-GB" b="1" dirty="0" smtClean="0"/>
              <a:t>Fri 28 Nov</a:t>
            </a:r>
            <a:r>
              <a:rPr lang="en-GB" dirty="0" smtClean="0"/>
              <a:t>                          Travel </a:t>
            </a:r>
            <a:r>
              <a:rPr lang="en-GB" dirty="0" err="1" smtClean="0"/>
              <a:t>Pakame</a:t>
            </a:r>
            <a:r>
              <a:rPr lang="en-GB" dirty="0" smtClean="0"/>
              <a:t> high school (and meet the students there) &amp; </a:t>
            </a:r>
            <a:r>
              <a:rPr lang="en-GB" dirty="0" err="1" smtClean="0"/>
              <a:t>Vungwi</a:t>
            </a:r>
            <a:endParaRPr lang="en-US" dirty="0" smtClean="0"/>
          </a:p>
          <a:p>
            <a:r>
              <a:rPr lang="en-GB" b="1" dirty="0" smtClean="0"/>
              <a:t>Sat 29 Nov</a:t>
            </a:r>
            <a:r>
              <a:rPr lang="en-GB" dirty="0" smtClean="0"/>
              <a:t>                         Travel to Harare and visit </a:t>
            </a:r>
            <a:r>
              <a:rPr lang="en-GB" dirty="0" err="1" smtClean="0"/>
              <a:t>Chihota</a:t>
            </a:r>
            <a:r>
              <a:rPr lang="en-GB" dirty="0" smtClean="0"/>
              <a:t>, one of their rural circuits, sleep there </a:t>
            </a:r>
            <a:endParaRPr lang="en-US" dirty="0" smtClean="0"/>
          </a:p>
          <a:p>
            <a:r>
              <a:rPr lang="en-GB" b="1" dirty="0" smtClean="0"/>
              <a:t>Sun 30 Nov</a:t>
            </a:r>
            <a:r>
              <a:rPr lang="en-GB" dirty="0" smtClean="0"/>
              <a:t>                        Service at </a:t>
            </a:r>
            <a:r>
              <a:rPr lang="en-GB" dirty="0" err="1" smtClean="0"/>
              <a:t>Chihota</a:t>
            </a:r>
            <a:r>
              <a:rPr lang="en-GB" dirty="0" smtClean="0"/>
              <a:t> and meet the youth</a:t>
            </a:r>
            <a:endParaRPr lang="en-US" dirty="0" smtClean="0"/>
          </a:p>
          <a:p>
            <a:r>
              <a:rPr lang="en-GB" b="1" dirty="0" smtClean="0"/>
              <a:t>30 Nov</a:t>
            </a:r>
            <a:r>
              <a:rPr lang="en-GB" dirty="0" smtClean="0"/>
              <a:t>                               Travel to MRCH  </a:t>
            </a:r>
            <a:endParaRPr lang="en-US" dirty="0" smtClean="0"/>
          </a:p>
          <a:p>
            <a:r>
              <a:rPr lang="en-GB" b="1" dirty="0" smtClean="0"/>
              <a:t>Mon 1 Dec</a:t>
            </a:r>
            <a:r>
              <a:rPr lang="en-GB" dirty="0" smtClean="0"/>
              <a:t>                          Relax at Matthew </a:t>
            </a:r>
            <a:r>
              <a:rPr lang="en-GB" dirty="0" err="1" smtClean="0"/>
              <a:t>Rusike</a:t>
            </a:r>
            <a:r>
              <a:rPr lang="en-GB" dirty="0" smtClean="0"/>
              <a:t>, followed by farewell dinner with Harare youths at </a:t>
            </a:r>
            <a:r>
              <a:rPr lang="en-GB" dirty="0" err="1" smtClean="0"/>
              <a:t>Borrowdale</a:t>
            </a:r>
            <a:r>
              <a:rPr lang="en-GB" dirty="0" smtClean="0"/>
              <a:t> </a:t>
            </a:r>
            <a:endParaRPr lang="en-US" dirty="0" smtClean="0"/>
          </a:p>
          <a:p>
            <a:r>
              <a:rPr lang="en-GB" b="1" dirty="0" smtClean="0"/>
              <a:t>Tues 2 Dec</a:t>
            </a:r>
            <a:r>
              <a:rPr lang="en-GB" dirty="0" smtClean="0"/>
              <a:t>                          Departure</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Arrival</a:t>
            </a:r>
            <a:endParaRPr lang="en-US" dirty="0"/>
          </a:p>
        </p:txBody>
      </p:sp>
      <p:sp>
        <p:nvSpPr>
          <p:cNvPr id="3" name="Content Placeholder 2"/>
          <p:cNvSpPr>
            <a:spLocks noGrp="1"/>
          </p:cNvSpPr>
          <p:nvPr>
            <p:ph sz="quarter" idx="1"/>
          </p:nvPr>
        </p:nvSpPr>
        <p:spPr/>
        <p:txBody>
          <a:bodyPr>
            <a:normAutofit fontScale="70000" lnSpcReduction="20000"/>
          </a:bodyPr>
          <a:lstStyle/>
          <a:p>
            <a:r>
              <a:rPr lang="en-GB" dirty="0" smtClean="0"/>
              <a:t>We arrived in Harare on Friday 21 November exhausted, but excited, and were greeted at the airport by members of the Methodist Church in Zimbabwe Youth Department, by whom we were hosted. Although the Methodist Church in Zimbabwe gained autonomy in 1977, their youth department is slightly younger. They are due to celebrate their 25</a:t>
            </a:r>
            <a:r>
              <a:rPr lang="en-GB" baseline="30000" dirty="0" smtClean="0"/>
              <a:t>th</a:t>
            </a:r>
            <a:r>
              <a:rPr lang="en-GB" dirty="0" smtClean="0"/>
              <a:t> anniversary in 2016.</a:t>
            </a:r>
            <a:endParaRPr lang="en-US" dirty="0" smtClean="0"/>
          </a:p>
          <a:p>
            <a:r>
              <a:rPr lang="en-GB" dirty="0" smtClean="0"/>
              <a:t>We were met at the airport by Brenda, Youth President for the Methodist Church in Zimbabwe (MCZ), Bruce, who was at the time Treasurer of the youth department of MCZ, but who was voted in as vice- president during the course of our stay; </a:t>
            </a:r>
            <a:r>
              <a:rPr lang="en-GB" dirty="0" smtClean="0">
                <a:solidFill>
                  <a:srgbClr val="FF0000"/>
                </a:solidFill>
              </a:rPr>
              <a:t>Rev </a:t>
            </a:r>
            <a:r>
              <a:rPr lang="en-GB" dirty="0" err="1" smtClean="0"/>
              <a:t>Vuta</a:t>
            </a:r>
            <a:r>
              <a:rPr lang="en-GB" dirty="0" smtClean="0"/>
              <a:t> from the </a:t>
            </a:r>
            <a:r>
              <a:rPr lang="en-GB" dirty="0" err="1" smtClean="0"/>
              <a:t>Chihota</a:t>
            </a:r>
            <a:r>
              <a:rPr lang="en-GB" dirty="0" smtClean="0"/>
              <a:t> circuit , and Mr </a:t>
            </a:r>
            <a:r>
              <a:rPr lang="en-GB" dirty="0" err="1" smtClean="0"/>
              <a:t>Tinashe</a:t>
            </a:r>
            <a:r>
              <a:rPr lang="en-GB" dirty="0" smtClean="0"/>
              <a:t>, the </a:t>
            </a:r>
            <a:r>
              <a:rPr lang="en-GB" dirty="0" err="1" smtClean="0"/>
              <a:t>Connexional</a:t>
            </a:r>
            <a:r>
              <a:rPr lang="en-GB" dirty="0" smtClean="0"/>
              <a:t> driver.  </a:t>
            </a:r>
            <a:endParaRPr lang="en-US" dirty="0" smtClean="0"/>
          </a:p>
          <a:p>
            <a:r>
              <a:rPr lang="en-GB" dirty="0" smtClean="0"/>
              <a:t>During the ride to Matthew </a:t>
            </a:r>
            <a:r>
              <a:rPr lang="en-GB" dirty="0" err="1" smtClean="0"/>
              <a:t>Rusike</a:t>
            </a:r>
            <a:r>
              <a:rPr lang="en-GB" dirty="0" smtClean="0"/>
              <a:t> Children’s Home (MRCH), where we would be accommodated for the first three days of our stay, we were given a crash course in </a:t>
            </a:r>
            <a:r>
              <a:rPr lang="en-GB" dirty="0" err="1" smtClean="0"/>
              <a:t>Shona</a:t>
            </a:r>
            <a:r>
              <a:rPr lang="en-GB" dirty="0" smtClean="0"/>
              <a:t>, one of the main languages spoken in Harare. It was a journey filled with lots of laughter, and we all immediately got on. This is something that was to continue throughout the course of our visit, and which would also characterise our time in Zimbabwe.   </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a:t>
            </a:r>
            <a:r>
              <a:rPr lang="en-US" dirty="0" err="1" smtClean="0"/>
              <a:t>Rusike</a:t>
            </a:r>
            <a:r>
              <a:rPr lang="en-US" dirty="0" smtClean="0"/>
              <a:t> Children’s Home</a:t>
            </a:r>
            <a:endParaRPr lang="en-US" dirty="0"/>
          </a:p>
        </p:txBody>
      </p:sp>
      <p:sp>
        <p:nvSpPr>
          <p:cNvPr id="3" name="Content Placeholder 2"/>
          <p:cNvSpPr>
            <a:spLocks noGrp="1"/>
          </p:cNvSpPr>
          <p:nvPr>
            <p:ph sz="quarter" idx="1"/>
          </p:nvPr>
        </p:nvSpPr>
        <p:spPr>
          <a:xfrm>
            <a:off x="612648" y="1600200"/>
            <a:ext cx="4111752" cy="4800600"/>
          </a:xfrm>
        </p:spPr>
        <p:txBody>
          <a:bodyPr>
            <a:normAutofit fontScale="40000" lnSpcReduction="20000"/>
          </a:bodyPr>
          <a:lstStyle/>
          <a:p>
            <a:r>
              <a:rPr lang="en-GB" sz="3800" dirty="0" smtClean="0"/>
              <a:t>At the MRCH we were greeted by Margaret Mawire, the director of the home. In Zimbabwe the polite way to address elders is by calling them mama or </a:t>
            </a:r>
            <a:r>
              <a:rPr lang="en-GB" sz="3800" dirty="0" err="1" smtClean="0"/>
              <a:t>baba</a:t>
            </a:r>
            <a:r>
              <a:rPr lang="en-GB" sz="3800" dirty="0" smtClean="0"/>
              <a:t>, (mother or father). True to this title, Margaret Mawire was a quiet motherly presence- gentle but firm. We heard numerous times both before and during our trip that the centre was in the best condition it had ever been. However, it had some basic needs, such as a need for running water and electricity.  Each morning and evening the children fetched water from a nearby well, and an electric generator funded by a grant from MCB helped them cope with the erratic supply of electricity. </a:t>
            </a:r>
            <a:endParaRPr lang="en-US" sz="3800" dirty="0" smtClean="0"/>
          </a:p>
          <a:p>
            <a:r>
              <a:rPr lang="en-GB" sz="3800" dirty="0" smtClean="0"/>
              <a:t>Despite these challenges the Home seemed well organised and ran smoothly. The children were well disciplined and respectful, and carried out their chores with no complaint- just singing! It was obvious from the way the children and young adults addressed Margaret Mawire that they had a lot of respect for her.</a:t>
            </a:r>
            <a:endParaRPr lang="en-US" sz="3800" dirty="0" smtClean="0"/>
          </a:p>
          <a:p>
            <a:endParaRPr lang="en-US" dirty="0"/>
          </a:p>
        </p:txBody>
      </p:sp>
      <p:pic>
        <p:nvPicPr>
          <p:cNvPr id="7" name="Picture 6" descr="PIC_0190.JPG"/>
          <p:cNvPicPr>
            <a:picLocks noChangeAspect="1"/>
          </p:cNvPicPr>
          <p:nvPr/>
        </p:nvPicPr>
        <p:blipFill>
          <a:blip r:embed="rId2" cstate="print"/>
          <a:stretch>
            <a:fillRect/>
          </a:stretch>
        </p:blipFill>
        <p:spPr>
          <a:xfrm>
            <a:off x="5943600" y="5400675"/>
            <a:ext cx="2590800" cy="1457325"/>
          </a:xfrm>
          <a:prstGeom prst="rect">
            <a:avLst/>
          </a:prstGeom>
        </p:spPr>
      </p:pic>
      <p:pic>
        <p:nvPicPr>
          <p:cNvPr id="6" name="Picture 5" descr="PIC_0187.JPG"/>
          <p:cNvPicPr>
            <a:picLocks noChangeAspect="1"/>
          </p:cNvPicPr>
          <p:nvPr/>
        </p:nvPicPr>
        <p:blipFill>
          <a:blip r:embed="rId3" cstate="print"/>
          <a:stretch>
            <a:fillRect/>
          </a:stretch>
        </p:blipFill>
        <p:spPr>
          <a:xfrm>
            <a:off x="5960533" y="3962400"/>
            <a:ext cx="2573867" cy="1447800"/>
          </a:xfrm>
          <a:prstGeom prst="rect">
            <a:avLst/>
          </a:prstGeom>
        </p:spPr>
      </p:pic>
      <p:pic>
        <p:nvPicPr>
          <p:cNvPr id="8" name="Picture 7" descr="PIC_0192.JPG"/>
          <p:cNvPicPr>
            <a:picLocks noChangeAspect="1"/>
          </p:cNvPicPr>
          <p:nvPr/>
        </p:nvPicPr>
        <p:blipFill>
          <a:blip r:embed="rId4" cstate="print"/>
          <a:stretch>
            <a:fillRect/>
          </a:stretch>
        </p:blipFill>
        <p:spPr>
          <a:xfrm>
            <a:off x="4800600" y="1519238"/>
            <a:ext cx="4343400" cy="244316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a:t>
            </a:r>
            <a:r>
              <a:rPr lang="en-US" dirty="0" err="1" smtClean="0"/>
              <a:t>Rusike</a:t>
            </a:r>
            <a:r>
              <a:rPr lang="en-US" dirty="0" smtClean="0"/>
              <a:t> Children’s Home</a:t>
            </a:r>
            <a:endParaRPr lang="en-US" dirty="0"/>
          </a:p>
        </p:txBody>
      </p:sp>
      <p:sp>
        <p:nvSpPr>
          <p:cNvPr id="3" name="Content Placeholder 2"/>
          <p:cNvSpPr>
            <a:spLocks noGrp="1"/>
          </p:cNvSpPr>
          <p:nvPr>
            <p:ph sz="quarter" idx="1"/>
          </p:nvPr>
        </p:nvSpPr>
        <p:spPr>
          <a:xfrm>
            <a:off x="612648" y="1600200"/>
            <a:ext cx="4111752" cy="4648200"/>
          </a:xfrm>
        </p:spPr>
        <p:txBody>
          <a:bodyPr>
            <a:normAutofit fontScale="70000" lnSpcReduction="20000"/>
          </a:bodyPr>
          <a:lstStyle/>
          <a:p>
            <a:r>
              <a:rPr lang="en-GB" dirty="0" smtClean="0"/>
              <a:t>Whilst touring the home, one of the house mothers informed us that they work very hard at MRCH to make sure the young people are prepared for adult life and for living independently. Therefore boys and girls alike are taught to cook, clean and do the laundry, in order to facilitate integration in the outside community when the time comes for them to leave.    </a:t>
            </a:r>
            <a:endParaRPr lang="en-US" dirty="0" smtClean="0"/>
          </a:p>
          <a:p>
            <a:r>
              <a:rPr lang="en-GB" dirty="0" smtClean="0"/>
              <a:t>Some of the projects carried out at the Matthew </a:t>
            </a:r>
            <a:r>
              <a:rPr lang="en-GB" dirty="0" err="1" smtClean="0"/>
              <a:t>Rusike</a:t>
            </a:r>
            <a:r>
              <a:rPr lang="en-GB" dirty="0" smtClean="0"/>
              <a:t> Children’s home include breeding pigs and chickens, and growing various vegetables such as greens, butternut squash, tomatoes, corn etc and herbs.</a:t>
            </a:r>
            <a:endParaRPr lang="en-US" dirty="0"/>
          </a:p>
        </p:txBody>
      </p:sp>
      <p:pic>
        <p:nvPicPr>
          <p:cNvPr id="4" name="Picture 3" descr="PIC_0195.JPG"/>
          <p:cNvPicPr>
            <a:picLocks noChangeAspect="1"/>
          </p:cNvPicPr>
          <p:nvPr/>
        </p:nvPicPr>
        <p:blipFill>
          <a:blip r:embed="rId2" cstate="print"/>
          <a:stretch>
            <a:fillRect/>
          </a:stretch>
        </p:blipFill>
        <p:spPr>
          <a:xfrm>
            <a:off x="4724400" y="2286000"/>
            <a:ext cx="4301067" cy="24193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Glen View Methodist Church </a:t>
            </a:r>
            <a:endParaRPr lang="en-US" dirty="0"/>
          </a:p>
        </p:txBody>
      </p:sp>
      <p:sp>
        <p:nvSpPr>
          <p:cNvPr id="3" name="Content Placeholder 2"/>
          <p:cNvSpPr>
            <a:spLocks noGrp="1"/>
          </p:cNvSpPr>
          <p:nvPr>
            <p:ph sz="quarter" idx="1"/>
          </p:nvPr>
        </p:nvSpPr>
        <p:spPr>
          <a:xfrm>
            <a:off x="612648" y="3886200"/>
            <a:ext cx="8153400" cy="2743200"/>
          </a:xfrm>
        </p:spPr>
        <p:txBody>
          <a:bodyPr>
            <a:noAutofit/>
          </a:bodyPr>
          <a:lstStyle/>
          <a:p>
            <a:r>
              <a:rPr lang="en-GB" sz="1600" dirty="0" smtClean="0"/>
              <a:t>On Sunday morning we went to Glen View Methodist Church where we had our first real experience of worship in a Zimbabwean Methodist church. </a:t>
            </a:r>
            <a:endParaRPr lang="en-US" sz="1600" dirty="0" smtClean="0"/>
          </a:p>
          <a:p>
            <a:r>
              <a:rPr lang="en-GB" sz="1600" dirty="0" smtClean="0"/>
              <a:t>The congregation was predominantly female, the majority of whom were in uniform. The Women’s Fellowship was attired in red and white, and the Girls Christian Union in white and red. The boys Christian Union had white blazers and ties with their logo.</a:t>
            </a:r>
            <a:endParaRPr lang="en-US" sz="1600" dirty="0" smtClean="0"/>
          </a:p>
          <a:p>
            <a:r>
              <a:rPr lang="en-GB" sz="1600" dirty="0" smtClean="0"/>
              <a:t>The service was lively, with a lot of singing and praise and worship, and a very impressive choir. We were especially impressed with the older ladies who were leading the dancing and singing at the beginning of the service. The main instruments used during the service were maracas, but the singing was so melodic that we did not even notice the lack of a piano or organ until the end of the service!</a:t>
            </a:r>
            <a:endParaRPr lang="en-US" sz="1600" dirty="0" smtClean="0"/>
          </a:p>
        </p:txBody>
      </p:sp>
      <p:pic>
        <p:nvPicPr>
          <p:cNvPr id="7" name="00002.MTS">
            <a:hlinkClick r:id="" action="ppaction://media"/>
          </p:cNvPr>
          <p:cNvPicPr>
            <a:picLocks noRot="1" noChangeAspect="1"/>
          </p:cNvPicPr>
          <p:nvPr>
            <a:videoFile r:link="rId1"/>
          </p:nvPr>
        </p:nvPicPr>
        <p:blipFill>
          <a:blip r:embed="rId4" cstate="print"/>
          <a:stretch>
            <a:fillRect/>
          </a:stretch>
        </p:blipFill>
        <p:spPr>
          <a:xfrm>
            <a:off x="1143000" y="1524000"/>
            <a:ext cx="3048000" cy="2286000"/>
          </a:xfrm>
          <a:prstGeom prst="rect">
            <a:avLst/>
          </a:prstGeom>
        </p:spPr>
      </p:pic>
      <p:pic>
        <p:nvPicPr>
          <p:cNvPr id="8" name="00003.MTS">
            <a:hlinkClick r:id="" action="ppaction://media"/>
          </p:cNvPr>
          <p:cNvPicPr>
            <a:picLocks noRot="1" noChangeAspect="1"/>
          </p:cNvPicPr>
          <p:nvPr>
            <a:videoFile r:link="rId2"/>
          </p:nvPr>
        </p:nvPicPr>
        <p:blipFill>
          <a:blip r:embed="rId4" cstate="print"/>
          <a:stretch>
            <a:fillRect/>
          </a:stretch>
        </p:blipFill>
        <p:spPr>
          <a:xfrm>
            <a:off x="4724400" y="15240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fill="hold" display="0">
                  <p:stCondLst>
                    <p:cond delay="indefinite"/>
                  </p:stCondLst>
                  <p:endCondLst>
                    <p:cond evt="onNext" delay="0">
                      <p:tgtEl>
                        <p:sldTgt/>
                      </p:tgtEl>
                    </p:cond>
                    <p:cond evt="onPrev" delay="0">
                      <p:tgtEl>
                        <p:sldTgt/>
                      </p:tgtEl>
                    </p:cond>
                  </p:endCondLst>
                </p:cTn>
                <p:tgtEl>
                  <p:spTgt spid="7"/>
                </p:tgtEl>
              </p:cMediaNode>
            </p:video>
            <p:video>
              <p:cMediaNode>
                <p:cTn id="13" fill="hold" display="0">
                  <p:stCondLst>
                    <p:cond delay="indefinite"/>
                  </p:stCondLst>
                  <p:endCondLst>
                    <p:cond evt="onNext" delay="0">
                      <p:tgtEl>
                        <p:sldTgt/>
                      </p:tgtEl>
                    </p:cond>
                    <p:cond evt="onPrev" delay="0">
                      <p:tgtEl>
                        <p:sldTgt/>
                      </p:tgtEl>
                    </p:cond>
                  </p:endCondLst>
                </p:cTn>
                <p:tgtEl>
                  <p:spTgt spid="8"/>
                </p:tgtEl>
              </p:cMediaNode>
            </p:vide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Glen View Methodist Church </a:t>
            </a:r>
            <a:endParaRPr lang="en-US" dirty="0"/>
          </a:p>
        </p:txBody>
      </p:sp>
      <p:sp>
        <p:nvSpPr>
          <p:cNvPr id="3" name="Content Placeholder 2"/>
          <p:cNvSpPr>
            <a:spLocks noGrp="1"/>
          </p:cNvSpPr>
          <p:nvPr>
            <p:ph sz="quarter" idx="1"/>
          </p:nvPr>
        </p:nvSpPr>
        <p:spPr>
          <a:xfrm>
            <a:off x="79248" y="4724400"/>
            <a:ext cx="8302752" cy="1828800"/>
          </a:xfrm>
        </p:spPr>
        <p:txBody>
          <a:bodyPr>
            <a:noAutofit/>
          </a:bodyPr>
          <a:lstStyle/>
          <a:p>
            <a:pPr>
              <a:buNone/>
            </a:pPr>
            <a:r>
              <a:rPr lang="en-GB" sz="1500" dirty="0" smtClean="0"/>
              <a:t>	</a:t>
            </a:r>
            <a:r>
              <a:rPr lang="en-GB" sz="1600" dirty="0" smtClean="0"/>
              <a:t>We were told unemployment is one of the biggest problems currently faced by young people in Zimbabwe today. Although they have a literacy rate of over 90% (of which they are very proud), and the vast majority of those we met in the church were either graduates, studying at university or planning to attend university, at between 80-90%, the unemployment rate is nearly equally as high. Other challenges include peer pressure, drug abuse, reputation, and child trafficking.</a:t>
            </a:r>
            <a:endParaRPr lang="en-US" sz="1500" dirty="0" smtClean="0"/>
          </a:p>
          <a:p>
            <a:endParaRPr lang="en-US" sz="1500" dirty="0"/>
          </a:p>
        </p:txBody>
      </p:sp>
      <p:pic>
        <p:nvPicPr>
          <p:cNvPr id="4" name="Picture 3" descr="Glenview.JPG"/>
          <p:cNvPicPr>
            <a:picLocks noChangeAspect="1"/>
          </p:cNvPicPr>
          <p:nvPr/>
        </p:nvPicPr>
        <p:blipFill>
          <a:blip r:embed="rId2" cstate="print"/>
          <a:stretch>
            <a:fillRect/>
          </a:stretch>
        </p:blipFill>
        <p:spPr>
          <a:xfrm>
            <a:off x="4953000" y="1524000"/>
            <a:ext cx="4191000" cy="3130314"/>
          </a:xfrm>
          <a:prstGeom prst="rect">
            <a:avLst/>
          </a:prstGeom>
        </p:spPr>
      </p:pic>
      <p:sp>
        <p:nvSpPr>
          <p:cNvPr id="6" name="TextBox 5"/>
          <p:cNvSpPr txBox="1"/>
          <p:nvPr/>
        </p:nvSpPr>
        <p:spPr>
          <a:xfrm>
            <a:off x="457200" y="1600200"/>
            <a:ext cx="4267200" cy="2800767"/>
          </a:xfrm>
          <a:prstGeom prst="rect">
            <a:avLst/>
          </a:prstGeom>
          <a:noFill/>
        </p:spPr>
        <p:txBody>
          <a:bodyPr wrap="square" rtlCol="0">
            <a:spAutoFit/>
          </a:bodyPr>
          <a:lstStyle/>
          <a:p>
            <a:r>
              <a:rPr lang="en-GB" sz="1600" dirty="0" smtClean="0"/>
              <a:t>During the course of the service we had the opportunity to introduce ourselves to the congregation, followed by a question and answer session at the end of the service with the church youth. </a:t>
            </a:r>
            <a:endParaRPr lang="en-US" sz="1600" dirty="0" smtClean="0"/>
          </a:p>
          <a:p>
            <a:endParaRPr lang="en-US" sz="1600" dirty="0" smtClean="0"/>
          </a:p>
          <a:p>
            <a:r>
              <a:rPr lang="en-GB" sz="1600" dirty="0" smtClean="0"/>
              <a:t>This was one of the highlights of the trip. We were all amazed to discover that young people in Britain had more in common with young people in Zimbabwe than we thought, especially in regards to the challenges faced by both groups.</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IC_0033.JPG"/>
          <p:cNvPicPr>
            <a:picLocks noChangeAspect="1"/>
          </p:cNvPicPr>
          <p:nvPr/>
        </p:nvPicPr>
        <p:blipFill>
          <a:blip r:embed="rId2" cstate="print"/>
          <a:stretch>
            <a:fillRect/>
          </a:stretch>
        </p:blipFill>
        <p:spPr>
          <a:xfrm>
            <a:off x="4419600" y="1524000"/>
            <a:ext cx="2286000" cy="1285875"/>
          </a:xfrm>
          <a:prstGeom prst="rect">
            <a:avLst/>
          </a:prstGeom>
        </p:spPr>
      </p:pic>
      <p:pic>
        <p:nvPicPr>
          <p:cNvPr id="20" name="Picture 19" descr="PIC_0039.JPG"/>
          <p:cNvPicPr>
            <a:picLocks noChangeAspect="1"/>
          </p:cNvPicPr>
          <p:nvPr/>
        </p:nvPicPr>
        <p:blipFill>
          <a:blip r:embed="rId3" cstate="print"/>
          <a:stretch>
            <a:fillRect/>
          </a:stretch>
        </p:blipFill>
        <p:spPr>
          <a:xfrm>
            <a:off x="6705600" y="1524000"/>
            <a:ext cx="2438400" cy="1371600"/>
          </a:xfrm>
          <a:prstGeom prst="rect">
            <a:avLst/>
          </a:prstGeom>
        </p:spPr>
      </p:pic>
      <p:sp>
        <p:nvSpPr>
          <p:cNvPr id="2" name="Title 1"/>
          <p:cNvSpPr>
            <a:spLocks noGrp="1"/>
          </p:cNvSpPr>
          <p:nvPr>
            <p:ph type="title"/>
          </p:nvPr>
        </p:nvSpPr>
        <p:spPr/>
        <p:txBody>
          <a:bodyPr>
            <a:normAutofit/>
          </a:bodyPr>
          <a:lstStyle/>
          <a:p>
            <a:r>
              <a:rPr lang="en-GB" b="1" dirty="0" err="1" smtClean="0"/>
              <a:t>Vavambi</a:t>
            </a:r>
            <a:r>
              <a:rPr lang="en-GB" b="1" dirty="0" smtClean="0"/>
              <a:t> Young Adults </a:t>
            </a:r>
            <a:endParaRPr lang="en-US" dirty="0"/>
          </a:p>
        </p:txBody>
      </p:sp>
      <p:sp>
        <p:nvSpPr>
          <p:cNvPr id="3" name="Content Placeholder 2"/>
          <p:cNvSpPr>
            <a:spLocks noGrp="1"/>
          </p:cNvSpPr>
          <p:nvPr>
            <p:ph sz="quarter" idx="1"/>
          </p:nvPr>
        </p:nvSpPr>
        <p:spPr>
          <a:xfrm>
            <a:off x="612648" y="4267200"/>
            <a:ext cx="8153400" cy="2286000"/>
          </a:xfrm>
        </p:spPr>
        <p:txBody>
          <a:bodyPr>
            <a:normAutofit fontScale="70000" lnSpcReduction="20000"/>
          </a:bodyPr>
          <a:lstStyle/>
          <a:p>
            <a:r>
              <a:rPr lang="en-GB" dirty="0" smtClean="0"/>
              <a:t>The </a:t>
            </a:r>
            <a:r>
              <a:rPr lang="en-GB" dirty="0" err="1" smtClean="0"/>
              <a:t>Vavambi</a:t>
            </a:r>
            <a:r>
              <a:rPr lang="en-GB" dirty="0" smtClean="0"/>
              <a:t> Young Adults group, based in </a:t>
            </a:r>
            <a:r>
              <a:rPr lang="en-GB" dirty="0" err="1" smtClean="0"/>
              <a:t>Mbare</a:t>
            </a:r>
            <a:r>
              <a:rPr lang="en-GB" dirty="0" smtClean="0"/>
              <a:t> is</a:t>
            </a:r>
            <a:r>
              <a:rPr lang="en-US" dirty="0" smtClean="0"/>
              <a:t> </a:t>
            </a:r>
            <a:r>
              <a:rPr lang="en-GB" dirty="0" smtClean="0"/>
              <a:t>a group of young adults comprised of people aged 23-35. The group was started because young people between these ages did not feel they had a place in the church; they went to church and then went home. Made up of predominantly young professionals, they did not feel as if any of the existing organisations for young people in the church catered to their needs. The group was started to fill this missing age gap. The formation of the group has caused some controversy with a few saying that they will destroy the other groups.</a:t>
            </a:r>
            <a:endParaRPr lang="en-US" dirty="0"/>
          </a:p>
        </p:txBody>
      </p:sp>
      <p:pic>
        <p:nvPicPr>
          <p:cNvPr id="12" name="Picture 11" descr="PIC_0031.JPG"/>
          <p:cNvPicPr>
            <a:picLocks noChangeAspect="1"/>
          </p:cNvPicPr>
          <p:nvPr/>
        </p:nvPicPr>
        <p:blipFill>
          <a:blip r:embed="rId4" cstate="print"/>
          <a:stretch>
            <a:fillRect/>
          </a:stretch>
        </p:blipFill>
        <p:spPr>
          <a:xfrm>
            <a:off x="0" y="1524001"/>
            <a:ext cx="2209800" cy="1219200"/>
          </a:xfrm>
          <a:prstGeom prst="rect">
            <a:avLst/>
          </a:prstGeom>
        </p:spPr>
      </p:pic>
      <p:pic>
        <p:nvPicPr>
          <p:cNvPr id="13" name="Picture 12" descr="PIC_0032.JPG"/>
          <p:cNvPicPr>
            <a:picLocks noChangeAspect="1"/>
          </p:cNvPicPr>
          <p:nvPr/>
        </p:nvPicPr>
        <p:blipFill>
          <a:blip r:embed="rId5" cstate="print"/>
          <a:stretch>
            <a:fillRect/>
          </a:stretch>
        </p:blipFill>
        <p:spPr>
          <a:xfrm>
            <a:off x="2209800" y="1523999"/>
            <a:ext cx="2209800" cy="1243013"/>
          </a:xfrm>
          <a:prstGeom prst="rect">
            <a:avLst/>
          </a:prstGeom>
        </p:spPr>
      </p:pic>
      <p:pic>
        <p:nvPicPr>
          <p:cNvPr id="15" name="Picture 14" descr="PIC_0034.JPG"/>
          <p:cNvPicPr>
            <a:picLocks noChangeAspect="1"/>
          </p:cNvPicPr>
          <p:nvPr/>
        </p:nvPicPr>
        <p:blipFill>
          <a:blip r:embed="rId6" cstate="print"/>
          <a:stretch>
            <a:fillRect/>
          </a:stretch>
        </p:blipFill>
        <p:spPr>
          <a:xfrm>
            <a:off x="0" y="2743200"/>
            <a:ext cx="2302933" cy="1295400"/>
          </a:xfrm>
          <a:prstGeom prst="rect">
            <a:avLst/>
          </a:prstGeom>
        </p:spPr>
      </p:pic>
      <p:pic>
        <p:nvPicPr>
          <p:cNvPr id="16" name="Picture 15" descr="PIC_0035.JPG"/>
          <p:cNvPicPr>
            <a:picLocks noChangeAspect="1"/>
          </p:cNvPicPr>
          <p:nvPr/>
        </p:nvPicPr>
        <p:blipFill>
          <a:blip r:embed="rId7" cstate="print"/>
          <a:stretch>
            <a:fillRect/>
          </a:stretch>
        </p:blipFill>
        <p:spPr>
          <a:xfrm>
            <a:off x="2191733" y="2743200"/>
            <a:ext cx="2456467" cy="1295400"/>
          </a:xfrm>
          <a:prstGeom prst="rect">
            <a:avLst/>
          </a:prstGeom>
        </p:spPr>
      </p:pic>
      <p:pic>
        <p:nvPicPr>
          <p:cNvPr id="18" name="Picture 17" descr="PIC_0040.JPG"/>
          <p:cNvPicPr>
            <a:picLocks noChangeAspect="1"/>
          </p:cNvPicPr>
          <p:nvPr/>
        </p:nvPicPr>
        <p:blipFill>
          <a:blip r:embed="rId8" cstate="print"/>
          <a:stretch>
            <a:fillRect/>
          </a:stretch>
        </p:blipFill>
        <p:spPr>
          <a:xfrm>
            <a:off x="4631266" y="2743200"/>
            <a:ext cx="2302934" cy="1295400"/>
          </a:xfrm>
          <a:prstGeom prst="rect">
            <a:avLst/>
          </a:prstGeom>
        </p:spPr>
      </p:pic>
      <p:pic>
        <p:nvPicPr>
          <p:cNvPr id="19" name="Picture 18" descr="PIC_0065.JPG"/>
          <p:cNvPicPr>
            <a:picLocks noChangeAspect="1"/>
          </p:cNvPicPr>
          <p:nvPr/>
        </p:nvPicPr>
        <p:blipFill>
          <a:blip r:embed="rId9" cstate="print"/>
          <a:stretch>
            <a:fillRect/>
          </a:stretch>
        </p:blipFill>
        <p:spPr>
          <a:xfrm>
            <a:off x="6874932" y="2743200"/>
            <a:ext cx="2269068" cy="127635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891</TotalTime>
  <Words>2143</Words>
  <Application>Microsoft Office PowerPoint</Application>
  <PresentationFormat>On-screen Show (4:3)</PresentationFormat>
  <Paragraphs>67</Paragraphs>
  <Slides>18</Slides>
  <Notes>1</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Median</vt:lpstr>
      <vt:lpstr>Youth president visit to the Methodist Church in Zimbabwe   With Megan Thomas (youth president) and Lynne Norman (Church and Community Development Officer)  Thursday 20 November- Wednesday 3 December 2014 </vt:lpstr>
      <vt:lpstr>Aims of visit</vt:lpstr>
      <vt:lpstr>Itinerary</vt:lpstr>
      <vt:lpstr>Arrival</vt:lpstr>
      <vt:lpstr>Matthew Rusike Children’s Home</vt:lpstr>
      <vt:lpstr>Matthew Rusike Children’s Home</vt:lpstr>
      <vt:lpstr>Glen View Methodist Church </vt:lpstr>
      <vt:lpstr>Glen View Methodist Church </vt:lpstr>
      <vt:lpstr>Vavambi Young Adults </vt:lpstr>
      <vt:lpstr>Pakame High School</vt:lpstr>
      <vt:lpstr>Slide 11</vt:lpstr>
      <vt:lpstr>Matthew Rusike Satellite home</vt:lpstr>
      <vt:lpstr>The Youth Council</vt:lpstr>
      <vt:lpstr>Chihota- Muda Village </vt:lpstr>
      <vt:lpstr>Slide 15</vt:lpstr>
      <vt:lpstr>Slide 16</vt:lpstr>
      <vt:lpstr>Final Reflections</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president visit to the Methodist Church in Zimbabwe   With Megan Thomas (youth president) and Lynne Norman (Church and Community Development Officer)  Thursday 20 November- Wednesday 3 December 2014</dc:title>
  <dc:creator>dedjis</dc:creator>
  <cp:lastModifiedBy>dedjis</cp:lastModifiedBy>
  <cp:revision>57</cp:revision>
  <dcterms:created xsi:type="dcterms:W3CDTF">2015-01-21T10:56:11Z</dcterms:created>
  <dcterms:modified xsi:type="dcterms:W3CDTF">2015-02-13T14:21:42Z</dcterms:modified>
</cp:coreProperties>
</file>