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97" r:id="rId7"/>
    <p:sldId id="298" r:id="rId8"/>
    <p:sldId id="265" r:id="rId9"/>
    <p:sldId id="272" r:id="rId10"/>
    <p:sldId id="266" r:id="rId11"/>
    <p:sldId id="273" r:id="rId12"/>
    <p:sldId id="299" r:id="rId13"/>
    <p:sldId id="300" r:id="rId14"/>
    <p:sldId id="302" r:id="rId15"/>
    <p:sldId id="301" r:id="rId16"/>
    <p:sldId id="303" r:id="rId17"/>
    <p:sldId id="304" r:id="rId18"/>
    <p:sldId id="305" r:id="rId19"/>
    <p:sldId id="306" r:id="rId20"/>
    <p:sldId id="307" r:id="rId21"/>
    <p:sldId id="286" r:id="rId22"/>
    <p:sldId id="308" r:id="rId23"/>
    <p:sldId id="309" r:id="rId24"/>
    <p:sldId id="310" r:id="rId25"/>
    <p:sldId id="291" r:id="rId26"/>
    <p:sldId id="292" r:id="rId27"/>
    <p:sldId id="293" r:id="rId28"/>
    <p:sldId id="294"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D43"/>
    <a:srgbClr val="CC15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Facey" userId="21dbe68e-ccf5-46be-86e3-ab6b9ec34bbb" providerId="ADAL" clId="{E5B3BE7C-FFE7-274C-9EE5-953A847F62B8}"/>
    <pc:docChg chg="modSld">
      <pc:chgData name="Audrey Facey" userId="21dbe68e-ccf5-46be-86e3-ab6b9ec34bbb" providerId="ADAL" clId="{E5B3BE7C-FFE7-274C-9EE5-953A847F62B8}" dt="2022-09-13T13:52:45.065" v="0" actId="18331"/>
      <pc:docMkLst>
        <pc:docMk/>
      </pc:docMkLst>
      <pc:sldChg chg="setBg">
        <pc:chgData name="Audrey Facey" userId="21dbe68e-ccf5-46be-86e3-ab6b9ec34bbb" providerId="ADAL" clId="{E5B3BE7C-FFE7-274C-9EE5-953A847F62B8}" dt="2022-09-13T13:52:45.065" v="0" actId="18331"/>
        <pc:sldMkLst>
          <pc:docMk/>
          <pc:sldMk cId="3376463783" sldId="256"/>
        </pc:sldMkLst>
      </pc:sldChg>
      <pc:sldChg chg="setBg">
        <pc:chgData name="Audrey Facey" userId="21dbe68e-ccf5-46be-86e3-ab6b9ec34bbb" providerId="ADAL" clId="{E5B3BE7C-FFE7-274C-9EE5-953A847F62B8}" dt="2022-09-13T13:52:45.065" v="0" actId="18331"/>
        <pc:sldMkLst>
          <pc:docMk/>
          <pc:sldMk cId="4021748278" sldId="30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0CAA-37A8-1B4F-B0A5-1581214908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027846-E2BB-274E-8E17-9BFAE6B68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5C8986-CE23-5246-AA42-760756719EB4}"/>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728CBE08-F493-5F44-963B-8A8269944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0F41B-B0CC-5B4B-8B60-825E10F1D3E8}"/>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362026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2BC2-2EDF-0544-8E2C-618D490A28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FB27F-A13D-CC46-9FFE-94E8648D87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91C36-8F25-ED4A-A068-410AE996331B}"/>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8257B865-14D4-904F-8188-74CF67E3E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312EB-3742-704E-9A91-A965BA8336D7}"/>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28718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48D0E-CAD7-BF42-B210-F393079B9D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4125E-D063-6C41-9C3B-2C2C5F9C78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B5E7C-5B24-9546-B219-DBB052AD7562}"/>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CF6F8E94-DA0A-B841-8CA0-60DCC0D55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38AD1-8526-1540-9EB9-5CA54DED4579}"/>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72305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6818-7A17-334F-A370-098844EE1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53FF4-5DF2-2642-8CFD-22CE842E84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F0AFA-D90E-F14A-824F-01CE40ED4A4E}"/>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7942F922-D2D7-4A47-9A50-BDAB2D180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379B3-1AAE-D14D-8274-70374EA62CE4}"/>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98184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272C-F773-8542-AC63-A6BCA29B3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29FB0-0514-1946-9C6E-A11206859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C3ABD2-C7D7-EC45-9BA4-39F228482FB6}"/>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9DE481CA-CEAD-9A4B-804C-F68AED3F0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947C0-00D9-2F48-852A-2E854F8BA1E4}"/>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330353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DB88-C330-2D4D-8422-4A8443EE0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69F28-2B04-A944-BE5E-1829E73641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204BCF-F7CC-0D45-A3FD-90F952DD96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AD4141-A7A2-434A-AA88-CCB1D389E007}"/>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6" name="Footer Placeholder 5">
            <a:extLst>
              <a:ext uri="{FF2B5EF4-FFF2-40B4-BE49-F238E27FC236}">
                <a16:creationId xmlns:a16="http://schemas.microsoft.com/office/drawing/2014/main" id="{E650BB5E-79C4-4F4D-BC56-239ACFBD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0E3E3-D0A1-1644-9907-5CDDC4ADFDB8}"/>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210333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3378-2B82-1A4D-90BE-E48A54516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95E4AF-7335-9646-9B48-BF8076132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BCAFA4-E8B9-934C-A850-248E338B9E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483F39-8D25-E846-8227-88F83424A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A5AAB1-C51E-F548-A902-D7F0BE7AAE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490D1-CE28-A242-ABB8-0AEA5A8E569D}"/>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8" name="Footer Placeholder 7">
            <a:extLst>
              <a:ext uri="{FF2B5EF4-FFF2-40B4-BE49-F238E27FC236}">
                <a16:creationId xmlns:a16="http://schemas.microsoft.com/office/drawing/2014/main" id="{6D8A2368-B4F8-884C-80F1-BAE693A906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92BF5-11DD-7F4E-8D1B-E2AA4F77A37C}"/>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97843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E9F9-819C-8E4F-AB8D-B2D1C6D0D7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207D8-29EC-9E4B-88ED-9C63A7272132}"/>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4" name="Footer Placeholder 3">
            <a:extLst>
              <a:ext uri="{FF2B5EF4-FFF2-40B4-BE49-F238E27FC236}">
                <a16:creationId xmlns:a16="http://schemas.microsoft.com/office/drawing/2014/main" id="{F756E78D-18E4-D84B-8F07-57A22F8223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572FB-FDBB-DA49-BA5F-94BCA0511A27}"/>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191317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D9B8C-5AF5-0546-A576-2F87DA5ED21D}"/>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3" name="Footer Placeholder 2">
            <a:extLst>
              <a:ext uri="{FF2B5EF4-FFF2-40B4-BE49-F238E27FC236}">
                <a16:creationId xmlns:a16="http://schemas.microsoft.com/office/drawing/2014/main" id="{D93AC564-FEE9-074E-A19C-376651DD9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FA1CA7-6359-2C41-81DB-CF3DEFDDAE29}"/>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42125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CFAF-0E6A-F04D-8F40-837F25F66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9E67F-1DA9-BA4C-AADA-AFEF16DD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04FF62-5CDF-CE4F-A5F5-466898A94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A652D1-A9C3-A54D-A135-FDA04355E2FD}"/>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6" name="Footer Placeholder 5">
            <a:extLst>
              <a:ext uri="{FF2B5EF4-FFF2-40B4-BE49-F238E27FC236}">
                <a16:creationId xmlns:a16="http://schemas.microsoft.com/office/drawing/2014/main" id="{C9277593-01F3-2148-8FB5-E075A89CA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855B0-9751-1B44-AAC9-7488E99E9362}"/>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2442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931B-C3FE-874D-8C4C-0082E2526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641A9-10EE-384C-A5B8-B1E4FC4BC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36F703-1B86-FF4C-BE84-F78A1301F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FB341D-5FDC-5D4C-AC18-BCA9E919DE4C}"/>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6" name="Footer Placeholder 5">
            <a:extLst>
              <a:ext uri="{FF2B5EF4-FFF2-40B4-BE49-F238E27FC236}">
                <a16:creationId xmlns:a16="http://schemas.microsoft.com/office/drawing/2014/main" id="{D8941633-7CC3-814B-9D0B-2C19DB512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4F233-4E4B-2F4B-8E14-A755D03792BA}"/>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110772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A778C-F7FF-184C-A587-6CEFEF032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0C3A-AB32-8A4C-9E4C-4EC5BAF7F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6C22B-21CD-6245-BD78-898D4096A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A79AF660-9D23-894E-AC13-158852F855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A5D1DB-4440-3448-A841-D70261A43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14383-D6E7-E348-9246-64E3C945E88D}" type="slidenum">
              <a:rPr lang="en-US" smtClean="0"/>
              <a:t>‹#›</a:t>
            </a:fld>
            <a:endParaRPr lang="en-US"/>
          </a:p>
        </p:txBody>
      </p:sp>
    </p:spTree>
    <p:extLst>
      <p:ext uri="{BB962C8B-B14F-4D97-AF65-F5344CB8AC3E}">
        <p14:creationId xmlns:p14="http://schemas.microsoft.com/office/powerpoint/2010/main" val="40130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D38F33-3517-C643-B6A2-5EA618BEA71A}"/>
              </a:ext>
            </a:extLst>
          </p:cNvPr>
          <p:cNvSpPr txBox="1"/>
          <p:nvPr/>
        </p:nvSpPr>
        <p:spPr>
          <a:xfrm>
            <a:off x="2576946" y="1690063"/>
            <a:ext cx="7038109" cy="3170099"/>
          </a:xfrm>
          <a:prstGeom prst="rect">
            <a:avLst/>
          </a:prstGeom>
          <a:noFill/>
        </p:spPr>
        <p:txBody>
          <a:bodyPr wrap="square" rtlCol="0">
            <a:spAutoFit/>
          </a:bodyPr>
          <a:lstStyle/>
          <a:p>
            <a:pPr algn="ctr"/>
            <a:r>
              <a:rPr lang="en-GB" sz="2000" b="1" dirty="0">
                <a:latin typeface="Roboto" panose="02000000000000000000" pitchFamily="2" charset="0"/>
                <a:ea typeface="Roboto" panose="02000000000000000000" pitchFamily="2" charset="0"/>
                <a:cs typeface="Roboto" panose="02000000000000000000" pitchFamily="2" charset="0"/>
              </a:rPr>
              <a:t>These slides accompany Service 2 </a:t>
            </a:r>
          </a:p>
          <a:p>
            <a:pPr algn="ctr"/>
            <a:r>
              <a:rPr lang="en-GB" sz="2000" dirty="0">
                <a:latin typeface="Roboto" panose="02000000000000000000" pitchFamily="2" charset="0"/>
                <a:ea typeface="Roboto" panose="02000000000000000000" pitchFamily="2" charset="0"/>
                <a:cs typeface="Roboto" panose="02000000000000000000" pitchFamily="2" charset="0"/>
              </a:rPr>
              <a:t>A Local Arrangement Service </a:t>
            </a:r>
          </a:p>
          <a:p>
            <a:pPr algn="ctr"/>
            <a:br>
              <a:rPr lang="en-GB" sz="2000" dirty="0">
                <a:latin typeface="Roboto" panose="02000000000000000000" pitchFamily="2" charset="0"/>
                <a:ea typeface="Roboto" panose="02000000000000000000" pitchFamily="2" charset="0"/>
                <a:cs typeface="Roboto" panose="02000000000000000000" pitchFamily="2" charset="0"/>
              </a:rPr>
            </a:br>
            <a:r>
              <a:rPr lang="en-GB" sz="2000" dirty="0">
                <a:latin typeface="Roboto" panose="02000000000000000000" pitchFamily="2" charset="0"/>
                <a:ea typeface="Roboto" panose="02000000000000000000" pitchFamily="2" charset="0"/>
                <a:cs typeface="Roboto" panose="02000000000000000000" pitchFamily="2" charset="0"/>
              </a:rPr>
              <a:t>There are explanatory notes for the leader in the Global Relationship Worship Resource Pack, which you can download from the Methodist Church website. </a:t>
            </a:r>
          </a:p>
          <a:p>
            <a:pPr algn="ctr"/>
            <a:br>
              <a:rPr lang="en-GB" sz="2000" dirty="0">
                <a:latin typeface="Roboto" panose="02000000000000000000" pitchFamily="2" charset="0"/>
                <a:ea typeface="Roboto" panose="02000000000000000000" pitchFamily="2" charset="0"/>
                <a:cs typeface="Roboto" panose="02000000000000000000" pitchFamily="2" charset="0"/>
              </a:rPr>
            </a:br>
            <a:r>
              <a:rPr lang="en-GB" sz="2000" dirty="0">
                <a:latin typeface="Roboto" panose="02000000000000000000" pitchFamily="2" charset="0"/>
                <a:ea typeface="Roboto" panose="02000000000000000000" pitchFamily="2" charset="0"/>
                <a:cs typeface="Roboto" panose="02000000000000000000" pitchFamily="2" charset="0"/>
              </a:rPr>
              <a:t>You can edit slides and insert hymn lyrics if you have the correct CCLI licence for your church or venue.</a:t>
            </a:r>
          </a:p>
          <a:p>
            <a:pPr algn="ct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7646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CB7F99-5E6C-CC49-B1B1-6CF03E24FB7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54880"/>
            <a:ext cx="5493544" cy="6348239"/>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5FAB5F0-73C0-AE48-957A-A0C5E1EB72E8}"/>
              </a:ext>
            </a:extLst>
          </p:cNvPr>
          <p:cNvSpPr txBox="1"/>
          <p:nvPr/>
        </p:nvSpPr>
        <p:spPr>
          <a:xfrm>
            <a:off x="5765038" y="2514077"/>
            <a:ext cx="5207761" cy="1477328"/>
          </a:xfrm>
          <a:prstGeom prst="rect">
            <a:avLst/>
          </a:prstGeom>
          <a:noFill/>
        </p:spPr>
        <p:txBody>
          <a:bodyPr wrap="square" rtlCol="0">
            <a:spAutoFit/>
          </a:bodyPr>
          <a:lstStyle/>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Junior church</a:t>
            </a:r>
          </a:p>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begins</a:t>
            </a:r>
          </a:p>
        </p:txBody>
      </p:sp>
    </p:spTree>
    <p:extLst>
      <p:ext uri="{BB962C8B-B14F-4D97-AF65-F5344CB8AC3E}">
        <p14:creationId xmlns:p14="http://schemas.microsoft.com/office/powerpoint/2010/main" val="308357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READING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1659285"/>
            <a:ext cx="9762792" cy="4324261"/>
          </a:xfrm>
          <a:prstGeom prst="rect">
            <a:avLst/>
          </a:prstGeom>
          <a:noFill/>
        </p:spPr>
        <p:txBody>
          <a:bodyPr wrap="square" rtlCol="0">
            <a:spAutoFit/>
          </a:bodyPr>
          <a:lstStyle/>
          <a:p>
            <a:pPr>
              <a:lnSpc>
                <a:spcPts val="2220"/>
              </a:lnSpc>
            </a:pPr>
            <a:r>
              <a:rPr lang="en-GB" sz="2000" dirty="0">
                <a:latin typeface="Roboto" panose="02000000000000000000" pitchFamily="2" charset="0"/>
                <a:ea typeface="Roboto" panose="02000000000000000000" pitchFamily="2" charset="0"/>
                <a:cs typeface="Roboto" panose="02000000000000000000" pitchFamily="2" charset="0"/>
              </a:rPr>
              <a:t>When he arrived at the other side in the region of the Gadarenes, two demon-possessed men coming from the tombs met him. They were so violent that no one could pass that way. “What do you want with us, Son of God?” they shouted. “Have you come here to torture us before the appointed time?” </a:t>
            </a:r>
          </a:p>
          <a:p>
            <a:pPr>
              <a:lnSpc>
                <a:spcPts val="2220"/>
              </a:lnSpc>
            </a:pPr>
            <a:endParaRPr lang="en-GB" sz="2000" dirty="0">
              <a:latin typeface="Roboto" panose="02000000000000000000" pitchFamily="2" charset="0"/>
              <a:ea typeface="Roboto" panose="02000000000000000000" pitchFamily="2" charset="0"/>
              <a:cs typeface="Roboto" panose="02000000000000000000" pitchFamily="2" charset="0"/>
            </a:endParaRPr>
          </a:p>
          <a:p>
            <a:pPr>
              <a:lnSpc>
                <a:spcPts val="2220"/>
              </a:lnSpc>
            </a:pPr>
            <a:r>
              <a:rPr lang="en-GB" sz="2000" dirty="0">
                <a:latin typeface="Roboto" panose="02000000000000000000" pitchFamily="2" charset="0"/>
                <a:ea typeface="Roboto" panose="02000000000000000000" pitchFamily="2" charset="0"/>
                <a:cs typeface="Roboto" panose="02000000000000000000" pitchFamily="2" charset="0"/>
              </a:rPr>
              <a:t>Some distance from them a large herd of pigs was feeding. The demons begged Jesus, “If you drive us out, send us into the herd of pigs.”</a:t>
            </a:r>
          </a:p>
          <a:p>
            <a:pPr>
              <a:lnSpc>
                <a:spcPts val="2220"/>
              </a:lnSpc>
            </a:pPr>
            <a:endParaRPr lang="en-GB" sz="2000" dirty="0">
              <a:latin typeface="Roboto" panose="02000000000000000000" pitchFamily="2" charset="0"/>
              <a:ea typeface="Roboto" panose="02000000000000000000" pitchFamily="2" charset="0"/>
              <a:cs typeface="Roboto" panose="02000000000000000000" pitchFamily="2" charset="0"/>
            </a:endParaRPr>
          </a:p>
          <a:p>
            <a:pPr>
              <a:lnSpc>
                <a:spcPts val="2220"/>
              </a:lnSpc>
            </a:pPr>
            <a:r>
              <a:rPr lang="en-GB" sz="2000" dirty="0">
                <a:latin typeface="Roboto" panose="02000000000000000000" pitchFamily="2" charset="0"/>
                <a:ea typeface="Roboto" panose="02000000000000000000" pitchFamily="2" charset="0"/>
                <a:cs typeface="Roboto" panose="02000000000000000000" pitchFamily="2" charset="0"/>
              </a:rPr>
              <a:t>He said to them, “Go!” So they came out and went into the pigs, and the whole herd rushed down the steep bank into the lake and died in the water. Those tending the pigs ran off, went into the town and reported all this, including what had happened to the demon-possessed men. Then the whole town went out to meet Jesus. And when they saw him, they pleaded with him to leave their region.</a:t>
            </a:r>
          </a:p>
          <a:p>
            <a:pPr>
              <a:lnSpc>
                <a:spcPts val="2220"/>
              </a:lnSpc>
            </a:pPr>
            <a:br>
              <a:rPr lang="en-GB" sz="20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2000" b="1" dirty="0">
                <a:solidFill>
                  <a:srgbClr val="CC1523"/>
                </a:solidFill>
                <a:latin typeface="Roboto" panose="02000000000000000000" pitchFamily="2" charset="0"/>
                <a:ea typeface="Roboto" panose="02000000000000000000" pitchFamily="2" charset="0"/>
                <a:cs typeface="Roboto" panose="02000000000000000000" pitchFamily="2" charset="0"/>
              </a:rPr>
              <a:t>Mark 8: 28–34</a:t>
            </a:r>
          </a:p>
        </p:txBody>
      </p:sp>
    </p:spTree>
    <p:extLst>
      <p:ext uri="{BB962C8B-B14F-4D97-AF65-F5344CB8AC3E}">
        <p14:creationId xmlns:p14="http://schemas.microsoft.com/office/powerpoint/2010/main" val="190317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3.jpg">
            <a:extLst>
              <a:ext uri="{FF2B5EF4-FFF2-40B4-BE49-F238E27FC236}">
                <a16:creationId xmlns:a16="http://schemas.microsoft.com/office/drawing/2014/main" id="{2C9F730B-2245-6347-A628-32BDCF60A4C3}"/>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0" y="205214"/>
            <a:ext cx="5493544" cy="6241884"/>
          </a:xfrm>
          <a:prstGeom prst="rect">
            <a:avLst/>
          </a:prstGeom>
          <a:ln/>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416106" cy="2785378"/>
          </a:xfrm>
          <a:prstGeom prst="rect">
            <a:avLst/>
          </a:prstGeom>
          <a:noFill/>
        </p:spPr>
        <p:txBody>
          <a:bodyPr wrap="square" rtlCol="0">
            <a:spAutoFit/>
          </a:bodyPr>
          <a:lstStyle/>
          <a:p>
            <a:r>
              <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rPr>
              <a:t>The presidential theme this year </a:t>
            </a:r>
            <a:br>
              <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rPr>
              <a:t>is ‘The Greatest Commandment’. </a:t>
            </a:r>
            <a:br>
              <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rPr>
            </a:br>
            <a:br>
              <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2500" dirty="0">
                <a:solidFill>
                  <a:srgbClr val="CC1523"/>
                </a:solidFill>
                <a:latin typeface="Roboto" panose="02000000000000000000" pitchFamily="2" charset="0"/>
                <a:ea typeface="Roboto" panose="02000000000000000000" pitchFamily="2" charset="0"/>
                <a:cs typeface="Roboto" panose="02000000000000000000" pitchFamily="2" charset="0"/>
              </a:rPr>
              <a:t>Hear a reflection from the President of the Methodist Conference, the Revd Graham Thompson, from his visit to Guyana.</a:t>
            </a: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REFLECTION</a:t>
            </a:r>
          </a:p>
        </p:txBody>
      </p:sp>
    </p:spTree>
    <p:extLst>
      <p:ext uri="{BB962C8B-B14F-4D97-AF65-F5344CB8AC3E}">
        <p14:creationId xmlns:p14="http://schemas.microsoft.com/office/powerpoint/2010/main" val="347485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630942"/>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In Christ there is no east or west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685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758) </a:t>
            </a:r>
          </a:p>
        </p:txBody>
      </p:sp>
    </p:spTree>
    <p:extLst>
      <p:ext uri="{BB962C8B-B14F-4D97-AF65-F5344CB8AC3E}">
        <p14:creationId xmlns:p14="http://schemas.microsoft.com/office/powerpoint/2010/main" val="301646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574199-C094-5947-A0BC-D9A5C8570F8A}"/>
              </a:ext>
            </a:extLst>
          </p:cNvPr>
          <p:cNvSpPr txBox="1"/>
          <p:nvPr/>
        </p:nvSpPr>
        <p:spPr>
          <a:xfrm>
            <a:off x="642849" y="971840"/>
            <a:ext cx="7137299" cy="892552"/>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 SERIES OF REFLECTIONS FROM MISSION PARTNERS</a:t>
            </a:r>
          </a:p>
          <a:p>
            <a:endParaRPr lang="en-GB" sz="2200" dirty="0">
              <a:solidFill>
                <a:srgbClr val="261D43"/>
              </a:solidFill>
              <a:latin typeface="Antonio" pitchFamily="2" charset="77"/>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4092B8EC-33F5-1747-85C9-3867DE5744BC}"/>
              </a:ext>
            </a:extLst>
          </p:cNvPr>
          <p:cNvSpPr txBox="1"/>
          <p:nvPr/>
        </p:nvSpPr>
        <p:spPr>
          <a:xfrm>
            <a:off x="642850" y="2143934"/>
            <a:ext cx="7403870" cy="1384995"/>
          </a:xfrm>
          <a:prstGeom prst="rect">
            <a:avLst/>
          </a:prstGeom>
          <a:noFill/>
        </p:spPr>
        <p:txBody>
          <a:bodyPr wrap="square" rtlCol="0">
            <a:spAutoFit/>
          </a:bodyPr>
          <a:lstStyle/>
          <a:p>
            <a:r>
              <a:rPr lang="en-GB" sz="2800" dirty="0">
                <a:latin typeface="Roboto" panose="02000000000000000000" pitchFamily="2" charset="0"/>
                <a:ea typeface="Roboto" panose="02000000000000000000" pitchFamily="2" charset="0"/>
                <a:cs typeface="Roboto" panose="02000000000000000000" pitchFamily="2" charset="0"/>
              </a:rPr>
              <a:t>Hear a series of reflections from some of our mission partners in Africa on the theme of ‘The Greatest Commandment’.</a:t>
            </a:r>
          </a:p>
        </p:txBody>
      </p:sp>
    </p:spTree>
    <p:extLst>
      <p:ext uri="{BB962C8B-B14F-4D97-AF65-F5344CB8AC3E}">
        <p14:creationId xmlns:p14="http://schemas.microsoft.com/office/powerpoint/2010/main" val="402174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4D376-ABAE-5A49-AEF5-04E49DA6D0A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5214"/>
            <a:ext cx="5493544" cy="6366274"/>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416106" cy="1815882"/>
          </a:xfrm>
          <a:prstGeom prst="rect">
            <a:avLst/>
          </a:prstGeom>
          <a:noFill/>
        </p:spPr>
        <p:txBody>
          <a:bodyPr wrap="square" rtlCol="0">
            <a:spAutoFit/>
          </a:bodyPr>
          <a:lstStyle/>
          <a:p>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Gina Oliver works as Methodist mission partner in Zambia, serving as Health Secretary for the United Church of Zambia. </a:t>
            </a: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5687600" cy="892552"/>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REFLECTIONS</a:t>
            </a:r>
          </a:p>
          <a:p>
            <a:endParaRPr lang="en-GB" sz="2200" dirty="0">
              <a:solidFill>
                <a:srgbClr val="261D43"/>
              </a:solidFill>
              <a:latin typeface="Antonio"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5145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D2617A-E447-B947-A323-D97A9059B2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449921"/>
            <a:ext cx="5493544" cy="6037279"/>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4390898" cy="1384995"/>
          </a:xfrm>
          <a:prstGeom prst="rect">
            <a:avLst/>
          </a:prstGeom>
          <a:noFill/>
        </p:spPr>
        <p:txBody>
          <a:bodyPr wrap="square" rtlCol="0">
            <a:spAutoFit/>
          </a:bodyPr>
          <a:lstStyle/>
          <a:p>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Keith and Ida Waddell are mission partners in </a:t>
            </a:r>
            <a:r>
              <a:rPr lang="en-GB" sz="2800" dirty="0" err="1">
                <a:solidFill>
                  <a:srgbClr val="CC1523"/>
                </a:solidFill>
                <a:latin typeface="Roboto" panose="02000000000000000000" pitchFamily="2" charset="0"/>
                <a:ea typeface="Roboto" panose="02000000000000000000" pitchFamily="2" charset="0"/>
                <a:cs typeface="Roboto" panose="02000000000000000000" pitchFamily="2" charset="0"/>
              </a:rPr>
              <a:t>Mwandi</a:t>
            </a:r>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 Zambia. </a:t>
            </a:r>
          </a:p>
        </p:txBody>
      </p:sp>
      <p:sp>
        <p:nvSpPr>
          <p:cNvPr id="8" name="TextBox 7">
            <a:extLst>
              <a:ext uri="{FF2B5EF4-FFF2-40B4-BE49-F238E27FC236}">
                <a16:creationId xmlns:a16="http://schemas.microsoft.com/office/drawing/2014/main" id="{E0991265-159B-824D-83A8-DA589708009A}"/>
              </a:ext>
            </a:extLst>
          </p:cNvPr>
          <p:cNvSpPr txBox="1"/>
          <p:nvPr/>
        </p:nvSpPr>
        <p:spPr>
          <a:xfrm>
            <a:off x="5765038" y="1450471"/>
            <a:ext cx="5687600" cy="892552"/>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REFLECTIONS</a:t>
            </a:r>
          </a:p>
          <a:p>
            <a:endParaRPr lang="en-GB" sz="2200" dirty="0">
              <a:solidFill>
                <a:srgbClr val="261D43"/>
              </a:solidFill>
              <a:latin typeface="Antonio"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0542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ADAB8C-AA0F-7643-A902-CBF09CD4232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493544"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4878578" cy="2246769"/>
          </a:xfrm>
          <a:prstGeom prst="rect">
            <a:avLst/>
          </a:prstGeom>
          <a:noFill/>
        </p:spPr>
        <p:txBody>
          <a:bodyPr wrap="square" rtlCol="0">
            <a:spAutoFit/>
          </a:bodyPr>
          <a:lstStyle/>
          <a:p>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The Revd Sylvester and the Revd Rachel </a:t>
            </a:r>
            <a:r>
              <a:rPr lang="en-GB" sz="2800" dirty="0" err="1">
                <a:solidFill>
                  <a:srgbClr val="CC1523"/>
                </a:solidFill>
                <a:latin typeface="Roboto" panose="02000000000000000000" pitchFamily="2" charset="0"/>
                <a:ea typeface="Roboto" panose="02000000000000000000" pitchFamily="2" charset="0"/>
                <a:cs typeface="Roboto" panose="02000000000000000000" pitchFamily="2" charset="0"/>
              </a:rPr>
              <a:t>Deigh</a:t>
            </a:r>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 are serving as mission partners with the Methodist Church Sierra Leone.</a:t>
            </a:r>
          </a:p>
        </p:txBody>
      </p:sp>
      <p:sp>
        <p:nvSpPr>
          <p:cNvPr id="9" name="TextBox 8">
            <a:extLst>
              <a:ext uri="{FF2B5EF4-FFF2-40B4-BE49-F238E27FC236}">
                <a16:creationId xmlns:a16="http://schemas.microsoft.com/office/drawing/2014/main" id="{1C03AE78-ACD2-024A-B99F-E9DC23BE891F}"/>
              </a:ext>
            </a:extLst>
          </p:cNvPr>
          <p:cNvSpPr txBox="1"/>
          <p:nvPr/>
        </p:nvSpPr>
        <p:spPr>
          <a:xfrm>
            <a:off x="5765038" y="1450471"/>
            <a:ext cx="5687600" cy="892552"/>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REFLECTIONS</a:t>
            </a:r>
          </a:p>
          <a:p>
            <a:endParaRPr lang="en-GB" sz="2200" dirty="0">
              <a:solidFill>
                <a:srgbClr val="261D43"/>
              </a:solidFill>
              <a:latin typeface="Antonio"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1346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451DDF-6060-4F4A-A83B-B43FCAC3B67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19456"/>
            <a:ext cx="5493544" cy="6412992"/>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7" y="2278333"/>
            <a:ext cx="5602969" cy="2246769"/>
          </a:xfrm>
          <a:prstGeom prst="rect">
            <a:avLst/>
          </a:prstGeom>
          <a:noFill/>
        </p:spPr>
        <p:txBody>
          <a:bodyPr wrap="square" rtlCol="0">
            <a:spAutoFit/>
          </a:bodyPr>
          <a:lstStyle/>
          <a:p>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Michael </a:t>
            </a:r>
            <a:r>
              <a:rPr lang="en-GB" sz="2800" dirty="0" err="1">
                <a:solidFill>
                  <a:srgbClr val="CC1523"/>
                </a:solidFill>
                <a:latin typeface="Roboto" panose="02000000000000000000" pitchFamily="2" charset="0"/>
                <a:ea typeface="Roboto" panose="02000000000000000000" pitchFamily="2" charset="0"/>
                <a:cs typeface="Roboto" panose="02000000000000000000" pitchFamily="2" charset="0"/>
              </a:rPr>
              <a:t>Tettey</a:t>
            </a:r>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 is a mission partner in Togo, West Africa, with his wife Joanna (also a mission partner) and their teenage daughters, Joelle and Janelle. </a:t>
            </a:r>
          </a:p>
        </p:txBody>
      </p:sp>
      <p:sp>
        <p:nvSpPr>
          <p:cNvPr id="8" name="TextBox 7">
            <a:extLst>
              <a:ext uri="{FF2B5EF4-FFF2-40B4-BE49-F238E27FC236}">
                <a16:creationId xmlns:a16="http://schemas.microsoft.com/office/drawing/2014/main" id="{265F91D9-51D6-C14B-9AEB-1BEBF6912046}"/>
              </a:ext>
            </a:extLst>
          </p:cNvPr>
          <p:cNvSpPr txBox="1"/>
          <p:nvPr/>
        </p:nvSpPr>
        <p:spPr>
          <a:xfrm>
            <a:off x="5765038" y="1450471"/>
            <a:ext cx="5687600" cy="892552"/>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REFLECTIONS</a:t>
            </a:r>
          </a:p>
          <a:p>
            <a:endParaRPr lang="en-GB" sz="2200" dirty="0">
              <a:solidFill>
                <a:srgbClr val="261D43"/>
              </a:solidFill>
              <a:latin typeface="Antonio"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9832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A0857-ED85-6544-B292-2B1C2B5125C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493544"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3927602" cy="1384995"/>
          </a:xfrm>
          <a:prstGeom prst="rect">
            <a:avLst/>
          </a:prstGeom>
          <a:noFill/>
        </p:spPr>
        <p:txBody>
          <a:bodyPr wrap="square" rtlCol="0">
            <a:spAutoFit/>
          </a:bodyPr>
          <a:lstStyle/>
          <a:p>
            <a:r>
              <a:rPr lang="en-GB" sz="2800" dirty="0">
                <a:solidFill>
                  <a:srgbClr val="CC1523"/>
                </a:solidFill>
                <a:latin typeface="Roboto" panose="02000000000000000000" pitchFamily="2" charset="0"/>
                <a:ea typeface="Roboto" panose="02000000000000000000" pitchFamily="2" charset="0"/>
                <a:cs typeface="Roboto" panose="02000000000000000000" pitchFamily="2" charset="0"/>
              </a:rPr>
              <a:t>Testimony of God’s love through neighbourly kindness.</a:t>
            </a: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5687600" cy="892552"/>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TESTIMONY</a:t>
            </a:r>
          </a:p>
          <a:p>
            <a:endParaRPr lang="en-GB" sz="2200" dirty="0">
              <a:solidFill>
                <a:srgbClr val="261D43"/>
              </a:solidFill>
              <a:latin typeface="Antonio"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9407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0B862-15A2-344D-A305-CD7690F40802}"/>
              </a:ext>
            </a:extLst>
          </p:cNvP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1606638" y="-656706"/>
            <a:ext cx="7940935" cy="7940935"/>
          </a:xfrm>
          <a:prstGeom prst="ellipse">
            <a:avLst/>
          </a:prstGeom>
        </p:spPr>
      </p:pic>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885708" y="2044182"/>
            <a:ext cx="4754880" cy="2539157"/>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The Greatest Commandment</a:t>
            </a:r>
            <a:b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br>
            <a:br>
              <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Worship for the presidential </a:t>
            </a:r>
            <a:b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theme 2022/2023</a:t>
            </a:r>
          </a:p>
        </p:txBody>
      </p:sp>
    </p:spTree>
    <p:extLst>
      <p:ext uri="{BB962C8B-B14F-4D97-AF65-F5344CB8AC3E}">
        <p14:creationId xmlns:p14="http://schemas.microsoft.com/office/powerpoint/2010/main" val="225355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1169551"/>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When I needed a neighbour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256)</a:t>
            </a:r>
          </a:p>
          <a:p>
            <a:r>
              <a:rPr lang="en-GB" sz="3500" dirty="0">
                <a:latin typeface="Roboto" panose="02000000000000000000" pitchFamily="2" charset="0"/>
                <a:ea typeface="Roboto" panose="02000000000000000000" pitchFamily="2" charset="0"/>
                <a:cs typeface="Roboto" panose="02000000000000000000" pitchFamily="2" charset="0"/>
              </a:rPr>
              <a:t>Jesu, Jesu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145)</a:t>
            </a:r>
          </a:p>
        </p:txBody>
      </p:sp>
      <p:sp>
        <p:nvSpPr>
          <p:cNvPr id="6" name="TextBox 5">
            <a:extLst>
              <a:ext uri="{FF2B5EF4-FFF2-40B4-BE49-F238E27FC236}">
                <a16:creationId xmlns:a16="http://schemas.microsoft.com/office/drawing/2014/main" id="{6274322D-2B4F-3648-B386-766213CB48B5}"/>
              </a:ext>
            </a:extLst>
          </p:cNvPr>
          <p:cNvSpPr txBox="1"/>
          <p:nvPr/>
        </p:nvSpPr>
        <p:spPr>
          <a:xfrm>
            <a:off x="642850" y="1678422"/>
            <a:ext cx="4754880" cy="369332"/>
          </a:xfrm>
          <a:prstGeom prst="rect">
            <a:avLst/>
          </a:prstGeom>
          <a:noFill/>
        </p:spPr>
        <p:txBody>
          <a:bodyPr wrap="square" rtlCol="0">
            <a:spAutoFit/>
          </a:bodyPr>
          <a:lstStyle/>
          <a:p>
            <a:r>
              <a:rPr lang="en-GB" i="1"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Choose from:</a:t>
            </a:r>
          </a:p>
        </p:txBody>
      </p:sp>
    </p:spTree>
    <p:extLst>
      <p:ext uri="{BB962C8B-B14F-4D97-AF65-F5344CB8AC3E}">
        <p14:creationId xmlns:p14="http://schemas.microsoft.com/office/powerpoint/2010/main" val="320288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OFFERING</a:t>
            </a:r>
          </a:p>
        </p:txBody>
      </p:sp>
      <p:pic>
        <p:nvPicPr>
          <p:cNvPr id="7" name="Picture 6">
            <a:extLst>
              <a:ext uri="{FF2B5EF4-FFF2-40B4-BE49-F238E27FC236}">
                <a16:creationId xmlns:a16="http://schemas.microsoft.com/office/drawing/2014/main" id="{50E78499-37BB-974A-88CB-3F8D54E054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53452" y="2369966"/>
            <a:ext cx="8285096" cy="3520794"/>
          </a:xfrm>
          <a:prstGeom prst="rect">
            <a:avLst/>
          </a:prstGeom>
        </p:spPr>
      </p:pic>
    </p:spTree>
    <p:extLst>
      <p:ext uri="{BB962C8B-B14F-4D97-AF65-F5344CB8AC3E}">
        <p14:creationId xmlns:p14="http://schemas.microsoft.com/office/powerpoint/2010/main" val="293218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49" y="971840"/>
            <a:ext cx="7563504"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INTERCESSION AND THE LORD’S PRAYER</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1402727"/>
            <a:ext cx="11549151" cy="2215991"/>
          </a:xfrm>
          <a:prstGeom prst="rect">
            <a:avLst/>
          </a:prstGeom>
          <a:noFill/>
        </p:spPr>
        <p:txBody>
          <a:bodyPr wrap="square" rtlCol="0">
            <a:spAutoFit/>
          </a:bodyPr>
          <a:lstStyle/>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sz="4000" dirty="0">
                <a:solidFill>
                  <a:srgbClr val="261D43"/>
                </a:solidFill>
                <a:latin typeface="Roboto" panose="02000000000000000000" pitchFamily="2" charset="0"/>
                <a:ea typeface="Roboto" panose="02000000000000000000" pitchFamily="2" charset="0"/>
                <a:cs typeface="Roboto" panose="02000000000000000000" pitchFamily="2" charset="0"/>
              </a:rPr>
              <a:t>When you hear, </a:t>
            </a:r>
            <a:r>
              <a:rPr lang="en-GB" sz="4000" b="1" dirty="0">
                <a:solidFill>
                  <a:srgbClr val="CC1523"/>
                </a:solidFill>
                <a:latin typeface="Roboto" panose="02000000000000000000" pitchFamily="2" charset="0"/>
                <a:ea typeface="Roboto" panose="02000000000000000000" pitchFamily="2" charset="0"/>
                <a:cs typeface="Roboto" panose="02000000000000000000" pitchFamily="2" charset="0"/>
              </a:rPr>
              <a:t>“We pray” </a:t>
            </a:r>
          </a:p>
          <a:p>
            <a:r>
              <a:rPr lang="en-GB" sz="4000" dirty="0">
                <a:solidFill>
                  <a:srgbClr val="261D43"/>
                </a:solidFill>
                <a:latin typeface="Roboto" panose="02000000000000000000" pitchFamily="2" charset="0"/>
                <a:ea typeface="Roboto" panose="02000000000000000000" pitchFamily="2" charset="0"/>
                <a:cs typeface="Roboto" panose="02000000000000000000" pitchFamily="2" charset="0"/>
              </a:rPr>
              <a:t>Please respond by saying </a:t>
            </a:r>
            <a:br>
              <a:rPr lang="en-GB" sz="40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4000" b="1" dirty="0">
                <a:solidFill>
                  <a:srgbClr val="CC1523"/>
                </a:solidFill>
                <a:latin typeface="Roboto" panose="02000000000000000000" pitchFamily="2" charset="0"/>
                <a:ea typeface="Roboto" panose="02000000000000000000" pitchFamily="2" charset="0"/>
                <a:cs typeface="Roboto" panose="02000000000000000000" pitchFamily="2" charset="0"/>
              </a:rPr>
              <a:t>“Your kingdom come”</a:t>
            </a:r>
          </a:p>
        </p:txBody>
      </p:sp>
    </p:spTree>
    <p:extLst>
      <p:ext uri="{BB962C8B-B14F-4D97-AF65-F5344CB8AC3E}">
        <p14:creationId xmlns:p14="http://schemas.microsoft.com/office/powerpoint/2010/main" val="343421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630942"/>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The right hand of God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715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408) </a:t>
            </a:r>
          </a:p>
        </p:txBody>
      </p:sp>
    </p:spTree>
    <p:extLst>
      <p:ext uri="{BB962C8B-B14F-4D97-AF65-F5344CB8AC3E}">
        <p14:creationId xmlns:p14="http://schemas.microsoft.com/office/powerpoint/2010/main" val="43282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BENEDICTION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8062239" cy="2246769"/>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May the grace of our Lord, Jesus Christ, the love of God, and the fellowship of the Holy Spirit, be with us all, evermore. Amen.</a:t>
            </a:r>
          </a:p>
        </p:txBody>
      </p:sp>
    </p:spTree>
    <p:extLst>
      <p:ext uri="{BB962C8B-B14F-4D97-AF65-F5344CB8AC3E}">
        <p14:creationId xmlns:p14="http://schemas.microsoft.com/office/powerpoint/2010/main" val="1183978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49" y="971840"/>
            <a:ext cx="8671631"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GLOBAL RELATIONSHIPS AND THE WORLD MISSION FUND</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9357678" cy="3323987"/>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Methodists have always shared God’s love and their faith with those they meet and work alongside across the world.</a:t>
            </a:r>
          </a:p>
          <a:p>
            <a:endParaRPr lang="en-GB" sz="3500" dirty="0">
              <a:latin typeface="Roboto" panose="02000000000000000000" pitchFamily="2" charset="0"/>
              <a:ea typeface="Roboto" panose="02000000000000000000" pitchFamily="2" charset="0"/>
              <a:cs typeface="Roboto" panose="02000000000000000000" pitchFamily="2" charset="0"/>
            </a:endParaRPr>
          </a:p>
          <a:p>
            <a:r>
              <a:rPr lang="en-GB" sz="3500" dirty="0">
                <a:latin typeface="Roboto" panose="02000000000000000000" pitchFamily="2" charset="0"/>
                <a:ea typeface="Roboto" panose="02000000000000000000" pitchFamily="2" charset="0"/>
                <a:cs typeface="Roboto" panose="02000000000000000000" pitchFamily="2" charset="0"/>
              </a:rPr>
              <a:t>For more information visit: </a:t>
            </a:r>
            <a:r>
              <a:rPr lang="en-GB" sz="3500" b="1" u="sng" dirty="0" err="1">
                <a:solidFill>
                  <a:srgbClr val="CC1523"/>
                </a:solidFill>
                <a:latin typeface="Roboto" panose="02000000000000000000" pitchFamily="2" charset="0"/>
                <a:ea typeface="Roboto" panose="02000000000000000000" pitchFamily="2" charset="0"/>
                <a:cs typeface="Roboto" panose="02000000000000000000" pitchFamily="2" charset="0"/>
              </a:rPr>
              <a:t>www.methodist.org.uk</a:t>
            </a:r>
            <a:r>
              <a:rPr lang="en-GB" sz="3500" b="1" u="sng" dirty="0">
                <a:solidFill>
                  <a:srgbClr val="CC1523"/>
                </a:solidFill>
                <a:latin typeface="Roboto" panose="02000000000000000000" pitchFamily="2" charset="0"/>
                <a:ea typeface="Roboto" panose="02000000000000000000" pitchFamily="2" charset="0"/>
                <a:cs typeface="Roboto" panose="02000000000000000000" pitchFamily="2" charset="0"/>
              </a:rPr>
              <a:t>/global-relationships</a:t>
            </a:r>
          </a:p>
        </p:txBody>
      </p:sp>
    </p:spTree>
    <p:extLst>
      <p:ext uri="{BB962C8B-B14F-4D97-AF65-F5344CB8AC3E}">
        <p14:creationId xmlns:p14="http://schemas.microsoft.com/office/powerpoint/2010/main" val="400791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91BE1-75E3-B840-9508-3475A1A13F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493544"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579721" cy="2462213"/>
          </a:xfrm>
          <a:prstGeom prst="rect">
            <a:avLst/>
          </a:prstGeom>
          <a:noFill/>
        </p:spPr>
        <p:txBody>
          <a:bodyPr wrap="square" rtlCol="0">
            <a:spAutoFit/>
          </a:bodyPr>
          <a:lstStyle/>
          <a:p>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 World Mission Fund supports the Methodist Church The Gambia to carry out its educational ministry. This Methodist School in </a:t>
            </a:r>
            <a:r>
              <a:rPr lang="en-GB" sz="2200" dirty="0" err="1">
                <a:solidFill>
                  <a:srgbClr val="261D43"/>
                </a:solidFill>
                <a:latin typeface="Roboto" panose="02000000000000000000" pitchFamily="2" charset="0"/>
                <a:ea typeface="Roboto" panose="02000000000000000000" pitchFamily="2" charset="0"/>
                <a:cs typeface="Roboto" panose="02000000000000000000" pitchFamily="2" charset="0"/>
              </a:rPr>
              <a:t>Brikama</a:t>
            </a: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 continues to leave a legacy of Methodism in education, ecumenicalism and interfaith relationships.</a:t>
            </a:r>
          </a:p>
          <a:p>
            <a:endParaRPr lang="en-GB" sz="22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THE GAMBIA</a:t>
            </a:r>
          </a:p>
        </p:txBody>
      </p:sp>
    </p:spTree>
    <p:extLst>
      <p:ext uri="{BB962C8B-B14F-4D97-AF65-F5344CB8AC3E}">
        <p14:creationId xmlns:p14="http://schemas.microsoft.com/office/powerpoint/2010/main" val="87535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2.jpg">
            <a:extLst>
              <a:ext uri="{FF2B5EF4-FFF2-40B4-BE49-F238E27FC236}">
                <a16:creationId xmlns:a16="http://schemas.microsoft.com/office/drawing/2014/main" id="{A3061465-6D4E-8044-B90B-EDC7E6783639}"/>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0" y="428263"/>
            <a:ext cx="5493544" cy="6091673"/>
          </a:xfrm>
          <a:prstGeom prst="rect">
            <a:avLst/>
          </a:prstGeom>
          <a:ln/>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2462213"/>
          </a:xfrm>
          <a:prstGeom prst="rect">
            <a:avLst/>
          </a:prstGeom>
          <a:noFill/>
        </p:spPr>
        <p:txBody>
          <a:bodyPr wrap="square" rtlCol="0">
            <a:spAutoFit/>
          </a:bodyPr>
          <a:lstStyle/>
          <a:p>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 World Mission Fund supports the Evangelical Methodist Church in Bolivia in distributing medicine, school uniforms, school equipment and smartphones to vulnerable communities affected by Covid-19.</a:t>
            </a:r>
          </a:p>
          <a:p>
            <a:endParaRPr lang="en-GB" sz="22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BOLIVIA</a:t>
            </a:r>
          </a:p>
        </p:txBody>
      </p:sp>
    </p:spTree>
    <p:extLst>
      <p:ext uri="{BB962C8B-B14F-4D97-AF65-F5344CB8AC3E}">
        <p14:creationId xmlns:p14="http://schemas.microsoft.com/office/powerpoint/2010/main" val="350827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3139321"/>
          </a:xfrm>
          <a:prstGeom prst="rect">
            <a:avLst/>
          </a:prstGeom>
          <a:noFill/>
        </p:spPr>
        <p:txBody>
          <a:bodyPr wrap="square" rtlCol="0">
            <a:spAutoFit/>
          </a:bodyPr>
          <a:lstStyle/>
          <a:p>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 World Mission Fund </a:t>
            </a:r>
            <a:r>
              <a:rPr lang="en-GB" sz="2200">
                <a:solidFill>
                  <a:srgbClr val="261D43"/>
                </a:solidFill>
                <a:latin typeface="Roboto" panose="02000000000000000000" pitchFamily="2" charset="0"/>
                <a:ea typeface="Roboto" panose="02000000000000000000" pitchFamily="2" charset="0"/>
                <a:cs typeface="Roboto" panose="02000000000000000000" pitchFamily="2" charset="0"/>
              </a:rPr>
              <a:t>supports the </a:t>
            </a: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Methodist Church, Sri Lanka in providing food and medical supplies for families affected by the economic crisis in Sri Lanka, as rising prices and shortages make essential goods, such as food, cooking gas and medicine, harder and harder to obtain. </a:t>
            </a:r>
          </a:p>
          <a:p>
            <a:endParaRPr lang="en-GB" sz="22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SRI LANKA</a:t>
            </a:r>
          </a:p>
        </p:txBody>
      </p:sp>
      <p:pic>
        <p:nvPicPr>
          <p:cNvPr id="8" name="image4.png">
            <a:extLst>
              <a:ext uri="{FF2B5EF4-FFF2-40B4-BE49-F238E27FC236}">
                <a16:creationId xmlns:a16="http://schemas.microsoft.com/office/drawing/2014/main" id="{BF54A3EF-D488-824D-BED9-0746211F3416}"/>
              </a:ext>
            </a:extLst>
          </p:cNvPr>
          <p:cNvPicPr/>
          <p:nvPr/>
        </p:nvPicPr>
        <p:blipFill>
          <a:blip r:embed="rId3" cstate="print">
            <a:extLst>
              <a:ext uri="{28A0092B-C50C-407E-A947-70E740481C1C}">
                <a14:useLocalDpi xmlns:a14="http://schemas.microsoft.com/office/drawing/2010/main"/>
              </a:ext>
            </a:extLst>
          </a:blip>
          <a:srcRect/>
          <a:stretch>
            <a:fillRect/>
          </a:stretch>
        </p:blipFill>
        <p:spPr>
          <a:xfrm>
            <a:off x="535571" y="1734817"/>
            <a:ext cx="4626738" cy="3236188"/>
          </a:xfrm>
          <a:prstGeom prst="rect">
            <a:avLst/>
          </a:prstGeom>
          <a:ln/>
        </p:spPr>
      </p:pic>
    </p:spTree>
    <p:extLst>
      <p:ext uri="{BB962C8B-B14F-4D97-AF65-F5344CB8AC3E}">
        <p14:creationId xmlns:p14="http://schemas.microsoft.com/office/powerpoint/2010/main" val="1046187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7008016"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HOW TO SUPPORT THE WORLD MISSION FUND</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9357678" cy="3170099"/>
          </a:xfrm>
          <a:prstGeom prst="rect">
            <a:avLst/>
          </a:prstGeom>
          <a:noFill/>
        </p:spPr>
        <p:txBody>
          <a:bodyPr wrap="square" rtlCol="0">
            <a:spAutoFit/>
          </a:bodyPr>
          <a:lstStyle/>
          <a:p>
            <a:r>
              <a:rPr lang="en-GB" sz="2000" b="1" dirty="0">
                <a:latin typeface="Roboto" panose="02000000000000000000" pitchFamily="2" charset="0"/>
                <a:ea typeface="Roboto" panose="02000000000000000000" pitchFamily="2" charset="0"/>
                <a:cs typeface="Roboto" panose="02000000000000000000" pitchFamily="2" charset="0"/>
              </a:rPr>
              <a:t>You can give online at:</a:t>
            </a:r>
          </a:p>
          <a:p>
            <a:r>
              <a:rPr lang="en-GB" sz="2000" b="1" u="sng" dirty="0" err="1">
                <a:solidFill>
                  <a:srgbClr val="CC1523"/>
                </a:solidFill>
                <a:latin typeface="Roboto" panose="02000000000000000000" pitchFamily="2" charset="0"/>
                <a:ea typeface="Roboto" panose="02000000000000000000" pitchFamily="2" charset="0"/>
                <a:cs typeface="Roboto" panose="02000000000000000000" pitchFamily="2" charset="0"/>
              </a:rPr>
              <a:t>www.justgiving.com</a:t>
            </a:r>
            <a:r>
              <a:rPr lang="en-GB" sz="2000" b="1" u="sng" dirty="0">
                <a:solidFill>
                  <a:srgbClr val="CC1523"/>
                </a:solidFill>
                <a:latin typeface="Roboto" panose="02000000000000000000" pitchFamily="2" charset="0"/>
                <a:ea typeface="Roboto" panose="02000000000000000000" pitchFamily="2" charset="0"/>
                <a:cs typeface="Roboto" panose="02000000000000000000" pitchFamily="2" charset="0"/>
              </a:rPr>
              <a:t>/</a:t>
            </a:r>
            <a:r>
              <a:rPr lang="en-GB" sz="2000" b="1" u="sng" dirty="0" err="1">
                <a:solidFill>
                  <a:srgbClr val="CC1523"/>
                </a:solidFill>
                <a:latin typeface="Roboto" panose="02000000000000000000" pitchFamily="2" charset="0"/>
                <a:ea typeface="Roboto" panose="02000000000000000000" pitchFamily="2" charset="0"/>
                <a:cs typeface="Roboto" panose="02000000000000000000" pitchFamily="2" charset="0"/>
              </a:rPr>
              <a:t>mcfworldmission</a:t>
            </a:r>
            <a:r>
              <a:rPr lang="en-GB" sz="2000" b="1" u="sng" dirty="0">
                <a:solidFill>
                  <a:srgbClr val="CC1523"/>
                </a:solidFill>
                <a:latin typeface="Roboto" panose="02000000000000000000" pitchFamily="2" charset="0"/>
                <a:ea typeface="Roboto" panose="02000000000000000000" pitchFamily="2" charset="0"/>
                <a:cs typeface="Roboto" panose="02000000000000000000" pitchFamily="2" charset="0"/>
              </a:rPr>
              <a:t>/donate</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b="1" dirty="0">
                <a:latin typeface="Roboto" panose="02000000000000000000" pitchFamily="2" charset="0"/>
                <a:ea typeface="Roboto" panose="02000000000000000000" pitchFamily="2" charset="0"/>
                <a:cs typeface="Roboto" panose="02000000000000000000" pitchFamily="2" charset="0"/>
              </a:rPr>
              <a:t>You can also send a cheque</a:t>
            </a:r>
          </a:p>
          <a:p>
            <a:r>
              <a:rPr lang="en-GB" sz="2000" i="1" dirty="0">
                <a:latin typeface="Roboto" panose="02000000000000000000" pitchFamily="2" charset="0"/>
                <a:ea typeface="Roboto" panose="02000000000000000000" pitchFamily="2" charset="0"/>
                <a:cs typeface="Roboto" panose="02000000000000000000" pitchFamily="2" charset="0"/>
              </a:rPr>
              <a:t>(made payable to 'Methodist Church World Mission Fund') </a:t>
            </a:r>
            <a:r>
              <a:rPr lang="en-GB" sz="2000" dirty="0">
                <a:latin typeface="Roboto" panose="02000000000000000000" pitchFamily="2" charset="0"/>
                <a:ea typeface="Roboto" panose="02000000000000000000" pitchFamily="2" charset="0"/>
                <a:cs typeface="Roboto" panose="02000000000000000000" pitchFamily="2" charset="0"/>
              </a:rPr>
              <a:t>to:</a:t>
            </a:r>
          </a:p>
          <a:p>
            <a:r>
              <a:rPr lang="en-GB" sz="2000" dirty="0">
                <a:latin typeface="Roboto" panose="02000000000000000000" pitchFamily="2" charset="0"/>
                <a:ea typeface="Roboto" panose="02000000000000000000" pitchFamily="2" charset="0"/>
                <a:cs typeface="Roboto" panose="02000000000000000000" pitchFamily="2" charset="0"/>
              </a:rPr>
              <a:t>Methodist Church World Mission Fund</a:t>
            </a:r>
          </a:p>
          <a:p>
            <a:r>
              <a:rPr lang="en-GB" sz="2000" dirty="0">
                <a:latin typeface="Roboto" panose="02000000000000000000" pitchFamily="2" charset="0"/>
                <a:ea typeface="Roboto" panose="02000000000000000000" pitchFamily="2" charset="0"/>
                <a:cs typeface="Roboto" panose="02000000000000000000" pitchFamily="2" charset="0"/>
              </a:rPr>
              <a:t>Methodist Church House, 25 Marylebone Road</a:t>
            </a:r>
          </a:p>
          <a:p>
            <a:r>
              <a:rPr lang="en-GB" sz="2000" dirty="0">
                <a:latin typeface="Roboto" panose="02000000000000000000" pitchFamily="2" charset="0"/>
                <a:ea typeface="Roboto" panose="02000000000000000000" pitchFamily="2" charset="0"/>
                <a:cs typeface="Roboto" panose="02000000000000000000" pitchFamily="2" charset="0"/>
              </a:rPr>
              <a:t>London NW1 5JR </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b="1" dirty="0">
                <a:latin typeface="Roboto" panose="02000000000000000000" pitchFamily="2" charset="0"/>
                <a:ea typeface="Roboto" panose="02000000000000000000" pitchFamily="2" charset="0"/>
                <a:cs typeface="Roboto" panose="02000000000000000000" pitchFamily="2" charset="0"/>
              </a:rPr>
              <a:t>Thank you very much – your generosity is greatly appreciated.</a:t>
            </a:r>
          </a:p>
        </p:txBody>
      </p:sp>
      <p:sp>
        <p:nvSpPr>
          <p:cNvPr id="6" name="TextBox 5">
            <a:extLst>
              <a:ext uri="{FF2B5EF4-FFF2-40B4-BE49-F238E27FC236}">
                <a16:creationId xmlns:a16="http://schemas.microsoft.com/office/drawing/2014/main" id="{BA51F4E2-FA16-E244-99C7-70B16973C4A7}"/>
              </a:ext>
            </a:extLst>
          </p:cNvPr>
          <p:cNvSpPr txBox="1"/>
          <p:nvPr/>
        </p:nvSpPr>
        <p:spPr>
          <a:xfrm>
            <a:off x="642849" y="5685908"/>
            <a:ext cx="7787743" cy="246221"/>
          </a:xfrm>
          <a:prstGeom prst="rect">
            <a:avLst/>
          </a:prstGeom>
          <a:noFill/>
        </p:spPr>
        <p:txBody>
          <a:bodyPr wrap="square" rtlCol="0">
            <a:spAutoFit/>
          </a:bodyPr>
          <a:lstStyle/>
          <a:p>
            <a:r>
              <a:rPr lang="en-GB" sz="1000" dirty="0">
                <a:latin typeface="Roboto" panose="02000000000000000000" pitchFamily="2" charset="0"/>
                <a:ea typeface="Roboto" panose="02000000000000000000" pitchFamily="2" charset="0"/>
                <a:cs typeface="Roboto" panose="02000000000000000000" pitchFamily="2" charset="0"/>
              </a:rPr>
              <a:t>The Methodist Church. Registered charity no. 1132208. © Trustees for Methodist Church Purposes 2022. </a:t>
            </a:r>
            <a:endParaRPr lang="en-US" sz="1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850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91F381E-FAE1-B442-91FE-DF5696F83C81}"/>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WELCOME AND CALL TO WORSHIP</a:t>
            </a:r>
          </a:p>
        </p:txBody>
      </p:sp>
      <p:sp>
        <p:nvSpPr>
          <p:cNvPr id="8" name="TextBox 7">
            <a:extLst>
              <a:ext uri="{FF2B5EF4-FFF2-40B4-BE49-F238E27FC236}">
                <a16:creationId xmlns:a16="http://schemas.microsoft.com/office/drawing/2014/main" id="{4092B8EC-33F5-1747-85C9-3867DE5744BC}"/>
              </a:ext>
            </a:extLst>
          </p:cNvPr>
          <p:cNvSpPr txBox="1"/>
          <p:nvPr/>
        </p:nvSpPr>
        <p:spPr>
          <a:xfrm>
            <a:off x="642850" y="2143934"/>
            <a:ext cx="9357678" cy="2677656"/>
          </a:xfrm>
          <a:prstGeom prst="rect">
            <a:avLst/>
          </a:prstGeom>
          <a:noFill/>
        </p:spPr>
        <p:txBody>
          <a:bodyPr wrap="square" rtlCol="0">
            <a:spAutoFit/>
          </a:bodyPr>
          <a:lstStyle/>
          <a:p>
            <a:r>
              <a:rPr lang="en-GB" sz="2800" dirty="0">
                <a:latin typeface="Roboto" panose="02000000000000000000" pitchFamily="2" charset="0"/>
                <a:ea typeface="Roboto" panose="02000000000000000000" pitchFamily="2" charset="0"/>
                <a:cs typeface="Roboto" panose="02000000000000000000" pitchFamily="2" charset="0"/>
              </a:rPr>
              <a:t>Welcome to worship today. We will be thinking about this year’s presidential theme, ‘The Greatest Commandment’, from a global perspective.</a:t>
            </a:r>
          </a:p>
          <a:p>
            <a:br>
              <a:rPr lang="en-GB" sz="2800" dirty="0">
                <a:latin typeface="Roboto" panose="02000000000000000000" pitchFamily="2" charset="0"/>
                <a:ea typeface="Roboto" panose="02000000000000000000" pitchFamily="2" charset="0"/>
                <a:cs typeface="Roboto" panose="02000000000000000000" pitchFamily="2" charset="0"/>
              </a:rPr>
            </a:br>
            <a:r>
              <a:rPr lang="en-GB" sz="2800" dirty="0">
                <a:latin typeface="Roboto" panose="02000000000000000000" pitchFamily="2" charset="0"/>
                <a:ea typeface="Roboto" panose="02000000000000000000" pitchFamily="2" charset="0"/>
                <a:cs typeface="Roboto" panose="02000000000000000000" pitchFamily="2" charset="0"/>
              </a:rPr>
              <a:t>In 1 Corinthians 13:13, it says: “And now faith, hope, and love abide, these three; and the greatest of these is love”.</a:t>
            </a:r>
          </a:p>
        </p:txBody>
      </p:sp>
    </p:spTree>
    <p:extLst>
      <p:ext uri="{BB962C8B-B14F-4D97-AF65-F5344CB8AC3E}">
        <p14:creationId xmlns:p14="http://schemas.microsoft.com/office/powerpoint/2010/main" val="230423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630942"/>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Give me joy in my heart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76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492)</a:t>
            </a:r>
          </a:p>
        </p:txBody>
      </p:sp>
    </p:spTree>
    <p:extLst>
      <p:ext uri="{BB962C8B-B14F-4D97-AF65-F5344CB8AC3E}">
        <p14:creationId xmlns:p14="http://schemas.microsoft.com/office/powerpoint/2010/main" val="328830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6743686"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PRAISE AND CONFESSION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(1 OF 3)</a:t>
            </a:r>
            <a:r>
              <a:rPr lang="en-GB" sz="22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1402727"/>
            <a:ext cx="7725647" cy="4759636"/>
          </a:xfrm>
          <a:prstGeom prst="rect">
            <a:avLst/>
          </a:prstGeom>
          <a:noFill/>
        </p:spPr>
        <p:txBody>
          <a:bodyPr wrap="square" rtlCol="0">
            <a:spAutoFit/>
          </a:bodyPr>
          <a:lstStyle/>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b="1" dirty="0">
                <a:solidFill>
                  <a:srgbClr val="CC1523"/>
                </a:solidFill>
                <a:latin typeface="Roboto" panose="02000000000000000000" pitchFamily="2" charset="0"/>
                <a:ea typeface="Roboto" panose="02000000000000000000" pitchFamily="2" charset="0"/>
                <a:cs typeface="Roboto" panose="02000000000000000000" pitchFamily="2" charset="0"/>
              </a:rPr>
              <a:t>A prayer of praise; let us pray:</a:t>
            </a:r>
          </a:p>
          <a:p>
            <a:pPr>
              <a:lnSpc>
                <a:spcPts val="2260"/>
              </a:lnSpc>
            </a:pP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Almighty Creator God</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come with our prayers of praise with all our heart.</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With every beat of life within us we bring you praise, remembering the intricate way in which you have made us.</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come with our prayers of praise with all of our soul.</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That which makes us, ‘us’ praises you Lord – our spirit is moved by your Spirit in a communion of praise.</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come with our prayers of praise with all of our mind.</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Every thought and motivation we give to you and worship you through them, using our gifts and talents to bring you praise in all areas of our life.</a:t>
            </a:r>
          </a:p>
          <a:p>
            <a:pPr>
              <a:lnSpc>
                <a:spcPts val="2260"/>
              </a:lnSpc>
            </a:pPr>
            <a:br>
              <a:rPr lang="en-GB" b="1"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praise you. We love you with all that we are.</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Amen.</a:t>
            </a:r>
          </a:p>
        </p:txBody>
      </p:sp>
    </p:spTree>
    <p:extLst>
      <p:ext uri="{BB962C8B-B14F-4D97-AF65-F5344CB8AC3E}">
        <p14:creationId xmlns:p14="http://schemas.microsoft.com/office/powerpoint/2010/main" val="68883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6704776"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PRAISE AND CONFESSION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(2 OF 3)</a:t>
            </a:r>
            <a:r>
              <a:rPr lang="en-GB" sz="22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1402727"/>
            <a:ext cx="8420127" cy="3874779"/>
          </a:xfrm>
          <a:prstGeom prst="rect">
            <a:avLst/>
          </a:prstGeom>
          <a:noFill/>
        </p:spPr>
        <p:txBody>
          <a:bodyPr wrap="square" rtlCol="0">
            <a:spAutoFit/>
          </a:bodyPr>
          <a:lstStyle/>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b="1" dirty="0">
                <a:solidFill>
                  <a:srgbClr val="CC1523"/>
                </a:solidFill>
                <a:latin typeface="Roboto" panose="02000000000000000000" pitchFamily="2" charset="0"/>
                <a:ea typeface="Roboto" panose="02000000000000000000" pitchFamily="2" charset="0"/>
                <a:cs typeface="Roboto" panose="02000000000000000000" pitchFamily="2" charset="0"/>
              </a:rPr>
              <a:t>A prayer of confession:</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Lord God, parent, Son and Spirit,</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As we draw near to you and we know that you are close, we come and confess.</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confess those times when our heart, our soul, our mind and our strength have not been used in praise of you.</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When we have neglected our neighbours around us.</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When we have spoken, thought and acted in ways that do not reflect the person of Christ whom we follow.</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are truly sorry. </a:t>
            </a: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Forgive us Lord.</a:t>
            </a:r>
          </a:p>
          <a:p>
            <a:pPr>
              <a:lnSpc>
                <a:spcPts val="2260"/>
              </a:lnSpc>
            </a:pPr>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pPr>
              <a:lnSpc>
                <a:spcPts val="2260"/>
              </a:lnSpc>
            </a:pP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(Silence)</a:t>
            </a:r>
          </a:p>
        </p:txBody>
      </p:sp>
    </p:spTree>
    <p:extLst>
      <p:ext uri="{BB962C8B-B14F-4D97-AF65-F5344CB8AC3E}">
        <p14:creationId xmlns:p14="http://schemas.microsoft.com/office/powerpoint/2010/main" val="186582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7236554"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PRAISE AND CONFESSION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(3 OF 3)</a:t>
            </a:r>
            <a:r>
              <a:rPr lang="en-GB" sz="22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50" y="1402727"/>
            <a:ext cx="7679348" cy="2585323"/>
          </a:xfrm>
          <a:prstGeom prst="rect">
            <a:avLst/>
          </a:prstGeom>
          <a:noFill/>
        </p:spPr>
        <p:txBody>
          <a:bodyPr wrap="square" rtlCol="0">
            <a:spAutoFit/>
          </a:bodyPr>
          <a:lstStyle/>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Thank you, God, that as we come and confess our wrong to you, we are assured of forgiveness through your Son, Jesus Christ. That we can receive again the promised counsel of your Holy Spirit</a:t>
            </a: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And live a life centred on and surrounded by you, </a:t>
            </a: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Creator God.</a:t>
            </a: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In the name of Christ we pray. Amen.</a:t>
            </a:r>
          </a:p>
        </p:txBody>
      </p:sp>
    </p:spTree>
    <p:extLst>
      <p:ext uri="{BB962C8B-B14F-4D97-AF65-F5344CB8AC3E}">
        <p14:creationId xmlns:p14="http://schemas.microsoft.com/office/powerpoint/2010/main" val="425827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BDBA84-CE47-6E43-8476-83959E525DC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019"/>
            <a:ext cx="5493544" cy="6817961"/>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1477328"/>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A tale of smelly goats and a king</a:t>
            </a: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ALL-AGE TALK</a:t>
            </a:r>
          </a:p>
        </p:txBody>
      </p:sp>
    </p:spTree>
    <p:extLst>
      <p:ext uri="{BB962C8B-B14F-4D97-AF65-F5344CB8AC3E}">
        <p14:creationId xmlns:p14="http://schemas.microsoft.com/office/powerpoint/2010/main" val="262290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1169551"/>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God loves you and I love you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614)</a:t>
            </a:r>
          </a:p>
          <a:p>
            <a:r>
              <a:rPr lang="en-GB" sz="3500" dirty="0">
                <a:latin typeface="Roboto" panose="02000000000000000000" pitchFamily="2" charset="0"/>
                <a:ea typeface="Roboto" panose="02000000000000000000" pitchFamily="2" charset="0"/>
                <a:cs typeface="Roboto" panose="02000000000000000000" pitchFamily="2" charset="0"/>
              </a:rPr>
              <a:t>What shall our greeting be?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806)</a:t>
            </a:r>
          </a:p>
        </p:txBody>
      </p:sp>
      <p:sp>
        <p:nvSpPr>
          <p:cNvPr id="6" name="TextBox 5">
            <a:extLst>
              <a:ext uri="{FF2B5EF4-FFF2-40B4-BE49-F238E27FC236}">
                <a16:creationId xmlns:a16="http://schemas.microsoft.com/office/drawing/2014/main" id="{6274322D-2B4F-3648-B386-766213CB48B5}"/>
              </a:ext>
            </a:extLst>
          </p:cNvPr>
          <p:cNvSpPr txBox="1"/>
          <p:nvPr/>
        </p:nvSpPr>
        <p:spPr>
          <a:xfrm>
            <a:off x="642850" y="1678422"/>
            <a:ext cx="4754880" cy="369332"/>
          </a:xfrm>
          <a:prstGeom prst="rect">
            <a:avLst/>
          </a:prstGeom>
          <a:noFill/>
        </p:spPr>
        <p:txBody>
          <a:bodyPr wrap="square" rtlCol="0">
            <a:spAutoFit/>
          </a:bodyPr>
          <a:lstStyle/>
          <a:p>
            <a:r>
              <a:rPr lang="en-GB" i="1"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Choose from:</a:t>
            </a:r>
          </a:p>
        </p:txBody>
      </p:sp>
    </p:spTree>
    <p:extLst>
      <p:ext uri="{BB962C8B-B14F-4D97-AF65-F5344CB8AC3E}">
        <p14:creationId xmlns:p14="http://schemas.microsoft.com/office/powerpoint/2010/main" val="244795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763</Words>
  <Application>Microsoft Macintosh PowerPoint</Application>
  <PresentationFormat>Widescreen</PresentationFormat>
  <Paragraphs>103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Antonio</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Etheridge</dc:creator>
  <cp:lastModifiedBy>Audrey Facey</cp:lastModifiedBy>
  <cp:revision>19</cp:revision>
  <dcterms:created xsi:type="dcterms:W3CDTF">2022-08-16T10:39:23Z</dcterms:created>
  <dcterms:modified xsi:type="dcterms:W3CDTF">2022-09-13T13:52:46Z</dcterms:modified>
</cp:coreProperties>
</file>