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303" r:id="rId2"/>
    <p:sldId id="256" r:id="rId3"/>
    <p:sldId id="257" r:id="rId4"/>
    <p:sldId id="258" r:id="rId5"/>
    <p:sldId id="259" r:id="rId6"/>
    <p:sldId id="260" r:id="rId7"/>
    <p:sldId id="261" r:id="rId8"/>
    <p:sldId id="262" r:id="rId9"/>
    <p:sldId id="263" r:id="rId10"/>
    <p:sldId id="264" r:id="rId11"/>
    <p:sldId id="265" r:id="rId12"/>
    <p:sldId id="266" r:id="rId13"/>
    <p:sldId id="267" r:id="rId14"/>
    <p:sldId id="272" r:id="rId15"/>
    <p:sldId id="273" r:id="rId16"/>
    <p:sldId id="312" r:id="rId17"/>
    <p:sldId id="279" r:id="rId18"/>
    <p:sldId id="280" r:id="rId19"/>
    <p:sldId id="281" r:id="rId20"/>
    <p:sldId id="282" r:id="rId21"/>
    <p:sldId id="283" r:id="rId22"/>
    <p:sldId id="284" r:id="rId23"/>
    <p:sldId id="313" r:id="rId24"/>
    <p:sldId id="285" r:id="rId25"/>
    <p:sldId id="286" r:id="rId26"/>
    <p:sldId id="287" r:id="rId27"/>
    <p:sldId id="288" r:id="rId28"/>
    <p:sldId id="289" r:id="rId29"/>
    <p:sldId id="290" r:id="rId30"/>
    <p:sldId id="304" r:id="rId31"/>
    <p:sldId id="291" r:id="rId32"/>
    <p:sldId id="292" r:id="rId33"/>
    <p:sldId id="293" r:id="rId34"/>
    <p:sldId id="294" r:id="rId35"/>
    <p:sldId id="295" r:id="rId36"/>
    <p:sldId id="296" r:id="rId37"/>
    <p:sldId id="297" r:id="rId38"/>
    <p:sldId id="305" r:id="rId39"/>
    <p:sldId id="306" r:id="rId40"/>
    <p:sldId id="307" r:id="rId41"/>
    <p:sldId id="308" r:id="rId42"/>
    <p:sldId id="301" r:id="rId43"/>
    <p:sldId id="300" r:id="rId44"/>
    <p:sldId id="299" r:id="rId45"/>
    <p:sldId id="298" r:id="rId46"/>
    <p:sldId id="311" r:id="rId47"/>
    <p:sldId id="314" r:id="rId48"/>
    <p:sldId id="310" r:id="rId49"/>
    <p:sldId id="302" r:id="rId50"/>
    <p:sldId id="30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97" userDrawn="1">
          <p15:clr>
            <a:srgbClr val="A4A3A4"/>
          </p15:clr>
        </p15:guide>
        <p15:guide id="2" pos="7378" userDrawn="1">
          <p15:clr>
            <a:srgbClr val="A4A3A4"/>
          </p15:clr>
        </p15:guide>
        <p15:guide id="3" orient="horz" pos="1842" userDrawn="1">
          <p15:clr>
            <a:srgbClr val="A4A3A4"/>
          </p15:clr>
        </p15:guide>
        <p15:guide id="4" pos="3863" userDrawn="1">
          <p15:clr>
            <a:srgbClr val="A4A3A4"/>
          </p15:clr>
        </p15:guide>
        <p15:guide id="5" pos="302" userDrawn="1">
          <p15:clr>
            <a:srgbClr val="A4A3A4"/>
          </p15:clr>
        </p15:guide>
        <p15:guide id="6" orient="horz" pos="32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38"/>
    <p:restoredTop sz="96386"/>
  </p:normalViewPr>
  <p:slideViewPr>
    <p:cSldViewPr snapToGrid="0" snapToObjects="1" showGuides="1">
      <p:cViewPr varScale="1">
        <p:scale>
          <a:sx n="135" d="100"/>
          <a:sy n="135" d="100"/>
        </p:scale>
        <p:origin x="200" y="192"/>
      </p:cViewPr>
      <p:guideLst>
        <p:guide orient="horz" pos="3997"/>
        <p:guide pos="7378"/>
        <p:guide orient="horz" pos="1842"/>
        <p:guide pos="3863"/>
        <p:guide pos="302"/>
        <p:guide orient="horz" pos="32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C22658-A7C2-1D49-8CD1-AA1E92A59833}" type="datetimeFigureOut">
              <a:rPr lang="en-US" smtClean="0"/>
              <a:t>9/10/21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8D0FE8-FF7C-B04D-A9C4-2110CBD77C1B}" type="slidenum">
              <a:rPr lang="en-US" smtClean="0"/>
              <a:t>‹#›</a:t>
            </a:fld>
            <a:endParaRPr lang="en-US"/>
          </a:p>
        </p:txBody>
      </p:sp>
    </p:spTree>
    <p:extLst>
      <p:ext uri="{BB962C8B-B14F-4D97-AF65-F5344CB8AC3E}">
        <p14:creationId xmlns:p14="http://schemas.microsoft.com/office/powerpoint/2010/main" val="1764892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8D0FE8-FF7C-B04D-A9C4-2110CBD77C1B}" type="slidenum">
              <a:rPr lang="en-US" smtClean="0"/>
              <a:t>13</a:t>
            </a:fld>
            <a:endParaRPr lang="en-US"/>
          </a:p>
        </p:txBody>
      </p:sp>
    </p:spTree>
    <p:extLst>
      <p:ext uri="{BB962C8B-B14F-4D97-AF65-F5344CB8AC3E}">
        <p14:creationId xmlns:p14="http://schemas.microsoft.com/office/powerpoint/2010/main" val="260577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48D0FE8-FF7C-B04D-A9C4-2110CBD77C1B}" type="slidenum">
              <a:rPr lang="en-US" smtClean="0"/>
              <a:t>38</a:t>
            </a:fld>
            <a:endParaRPr lang="en-US"/>
          </a:p>
        </p:txBody>
      </p:sp>
    </p:spTree>
    <p:extLst>
      <p:ext uri="{BB962C8B-B14F-4D97-AF65-F5344CB8AC3E}">
        <p14:creationId xmlns:p14="http://schemas.microsoft.com/office/powerpoint/2010/main" val="1465175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48D0FE8-FF7C-B04D-A9C4-2110CBD77C1B}" type="slidenum">
              <a:rPr lang="en-US" smtClean="0"/>
              <a:t>39</a:t>
            </a:fld>
            <a:endParaRPr lang="en-US"/>
          </a:p>
        </p:txBody>
      </p:sp>
    </p:spTree>
    <p:extLst>
      <p:ext uri="{BB962C8B-B14F-4D97-AF65-F5344CB8AC3E}">
        <p14:creationId xmlns:p14="http://schemas.microsoft.com/office/powerpoint/2010/main" val="3534742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48D0FE8-FF7C-B04D-A9C4-2110CBD77C1B}" type="slidenum">
              <a:rPr lang="en-US" smtClean="0"/>
              <a:t>40</a:t>
            </a:fld>
            <a:endParaRPr lang="en-US"/>
          </a:p>
        </p:txBody>
      </p:sp>
    </p:spTree>
    <p:extLst>
      <p:ext uri="{BB962C8B-B14F-4D97-AF65-F5344CB8AC3E}">
        <p14:creationId xmlns:p14="http://schemas.microsoft.com/office/powerpoint/2010/main" val="2176905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8D0FE8-FF7C-B04D-A9C4-2110CBD77C1B}" type="slidenum">
              <a:rPr lang="en-US" smtClean="0"/>
              <a:t>42</a:t>
            </a:fld>
            <a:endParaRPr lang="en-US"/>
          </a:p>
        </p:txBody>
      </p:sp>
    </p:spTree>
    <p:extLst>
      <p:ext uri="{BB962C8B-B14F-4D97-AF65-F5344CB8AC3E}">
        <p14:creationId xmlns:p14="http://schemas.microsoft.com/office/powerpoint/2010/main" val="3054947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48D0FE8-FF7C-B04D-A9C4-2110CBD77C1B}" type="slidenum">
              <a:rPr lang="en-US" smtClean="0"/>
              <a:t>43</a:t>
            </a:fld>
            <a:endParaRPr lang="en-US"/>
          </a:p>
        </p:txBody>
      </p:sp>
    </p:spTree>
    <p:extLst>
      <p:ext uri="{BB962C8B-B14F-4D97-AF65-F5344CB8AC3E}">
        <p14:creationId xmlns:p14="http://schemas.microsoft.com/office/powerpoint/2010/main" val="358806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48D0FE8-FF7C-B04D-A9C4-2110CBD77C1B}" type="slidenum">
              <a:rPr lang="en-US" smtClean="0"/>
              <a:t>44</a:t>
            </a:fld>
            <a:endParaRPr lang="en-US"/>
          </a:p>
        </p:txBody>
      </p:sp>
    </p:spTree>
    <p:extLst>
      <p:ext uri="{BB962C8B-B14F-4D97-AF65-F5344CB8AC3E}">
        <p14:creationId xmlns:p14="http://schemas.microsoft.com/office/powerpoint/2010/main" val="1208431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48D0FE8-FF7C-B04D-A9C4-2110CBD77C1B}" type="slidenum">
              <a:rPr lang="en-US" smtClean="0"/>
              <a:t>45</a:t>
            </a:fld>
            <a:endParaRPr lang="en-US"/>
          </a:p>
        </p:txBody>
      </p:sp>
    </p:spTree>
    <p:extLst>
      <p:ext uri="{BB962C8B-B14F-4D97-AF65-F5344CB8AC3E}">
        <p14:creationId xmlns:p14="http://schemas.microsoft.com/office/powerpoint/2010/main" val="3893319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48D0FE8-FF7C-B04D-A9C4-2110CBD77C1B}" type="slidenum">
              <a:rPr lang="en-US" smtClean="0"/>
              <a:t>46</a:t>
            </a:fld>
            <a:endParaRPr lang="en-US"/>
          </a:p>
        </p:txBody>
      </p:sp>
    </p:spTree>
    <p:extLst>
      <p:ext uri="{BB962C8B-B14F-4D97-AF65-F5344CB8AC3E}">
        <p14:creationId xmlns:p14="http://schemas.microsoft.com/office/powerpoint/2010/main" val="556606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48D0FE8-FF7C-B04D-A9C4-2110CBD77C1B}" type="slidenum">
              <a:rPr lang="en-US" smtClean="0"/>
              <a:t>47</a:t>
            </a:fld>
            <a:endParaRPr lang="en-US"/>
          </a:p>
        </p:txBody>
      </p:sp>
    </p:spTree>
    <p:extLst>
      <p:ext uri="{BB962C8B-B14F-4D97-AF65-F5344CB8AC3E}">
        <p14:creationId xmlns:p14="http://schemas.microsoft.com/office/powerpoint/2010/main" val="2048518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48D0FE8-FF7C-B04D-A9C4-2110CBD77C1B}" type="slidenum">
              <a:rPr lang="en-US" smtClean="0"/>
              <a:t>48</a:t>
            </a:fld>
            <a:endParaRPr lang="en-US"/>
          </a:p>
        </p:txBody>
      </p:sp>
    </p:spTree>
    <p:extLst>
      <p:ext uri="{BB962C8B-B14F-4D97-AF65-F5344CB8AC3E}">
        <p14:creationId xmlns:p14="http://schemas.microsoft.com/office/powerpoint/2010/main" val="3786402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8D0FE8-FF7C-B04D-A9C4-2110CBD77C1B}" type="slidenum">
              <a:rPr lang="en-US" smtClean="0"/>
              <a:t>23</a:t>
            </a:fld>
            <a:endParaRPr lang="en-US"/>
          </a:p>
        </p:txBody>
      </p:sp>
    </p:spTree>
    <p:extLst>
      <p:ext uri="{BB962C8B-B14F-4D97-AF65-F5344CB8AC3E}">
        <p14:creationId xmlns:p14="http://schemas.microsoft.com/office/powerpoint/2010/main" val="1266036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48D0FE8-FF7C-B04D-A9C4-2110CBD77C1B}" type="slidenum">
              <a:rPr lang="en-US" smtClean="0"/>
              <a:t>49</a:t>
            </a:fld>
            <a:endParaRPr lang="en-US"/>
          </a:p>
        </p:txBody>
      </p:sp>
    </p:spTree>
    <p:extLst>
      <p:ext uri="{BB962C8B-B14F-4D97-AF65-F5344CB8AC3E}">
        <p14:creationId xmlns:p14="http://schemas.microsoft.com/office/powerpoint/2010/main" val="2769917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48D0FE8-FF7C-B04D-A9C4-2110CBD77C1B}" type="slidenum">
              <a:rPr lang="en-US" smtClean="0"/>
              <a:t>50</a:t>
            </a:fld>
            <a:endParaRPr lang="en-US"/>
          </a:p>
        </p:txBody>
      </p:sp>
    </p:spTree>
    <p:extLst>
      <p:ext uri="{BB962C8B-B14F-4D97-AF65-F5344CB8AC3E}">
        <p14:creationId xmlns:p14="http://schemas.microsoft.com/office/powerpoint/2010/main" val="673236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El </a:t>
            </a:r>
            <a:r>
              <a:rPr lang="en-GB" sz="1200" b="0" i="0" kern="1200" dirty="0" err="1">
                <a:solidFill>
                  <a:schemeClr val="tx1"/>
                </a:solidFill>
                <a:effectLst/>
                <a:latin typeface="+mn-lt"/>
                <a:ea typeface="+mn-ea"/>
                <a:cs typeface="+mn-cs"/>
              </a:rPr>
              <a:t>mundo</a:t>
            </a:r>
            <a:r>
              <a:rPr lang="en-GB" sz="1200" b="0" i="0" kern="1200" dirty="0">
                <a:solidFill>
                  <a:schemeClr val="tx1"/>
                </a:solidFill>
                <a:effectLst/>
                <a:latin typeface="+mn-lt"/>
                <a:ea typeface="+mn-ea"/>
                <a:cs typeface="+mn-cs"/>
              </a:rPr>
              <a:t> es mi </a:t>
            </a:r>
            <a:r>
              <a:rPr lang="en-GB" sz="1200" b="0" i="0" kern="1200" dirty="0" err="1">
                <a:solidFill>
                  <a:schemeClr val="tx1"/>
                </a:solidFill>
                <a:effectLst/>
                <a:latin typeface="+mn-lt"/>
                <a:ea typeface="+mn-ea"/>
                <a:cs typeface="+mn-cs"/>
              </a:rPr>
              <a:t>parroquia</a:t>
            </a:r>
            <a:r>
              <a:rPr lang="en-GB" sz="1200" b="0" i="0" kern="1200" dirty="0">
                <a:solidFill>
                  <a:schemeClr val="tx1"/>
                </a:solidFill>
                <a:effectLst/>
                <a:latin typeface="+mn-lt"/>
                <a:ea typeface="+mn-ea"/>
                <a:cs typeface="+mn-cs"/>
              </a:rPr>
              <a:t> - VIDEO PROMOCIONAL</a:t>
            </a:r>
          </a:p>
          <a:p>
            <a:endParaRPr lang="en-US" dirty="0"/>
          </a:p>
          <a:p>
            <a:r>
              <a:rPr lang="en-US" dirty="0"/>
              <a:t>https://</a:t>
            </a:r>
            <a:r>
              <a:rPr lang="en-US" dirty="0" err="1"/>
              <a:t>www.youtube.com</a:t>
            </a:r>
            <a:r>
              <a:rPr lang="en-US" dirty="0"/>
              <a:t>/</a:t>
            </a:r>
            <a:r>
              <a:rPr lang="en-US" dirty="0" err="1"/>
              <a:t>watch?v</a:t>
            </a:r>
            <a:r>
              <a:rPr lang="en-US" dirty="0"/>
              <a:t>=HJ0NmO-BnQw</a:t>
            </a:r>
          </a:p>
        </p:txBody>
      </p:sp>
      <p:sp>
        <p:nvSpPr>
          <p:cNvPr id="4" name="Slide Number Placeholder 3"/>
          <p:cNvSpPr>
            <a:spLocks noGrp="1"/>
          </p:cNvSpPr>
          <p:nvPr>
            <p:ph type="sldNum" sz="quarter" idx="5"/>
          </p:nvPr>
        </p:nvSpPr>
        <p:spPr/>
        <p:txBody>
          <a:bodyPr/>
          <a:lstStyle/>
          <a:p>
            <a:fld id="{E48D0FE8-FF7C-B04D-A9C4-2110CBD77C1B}" type="slidenum">
              <a:rPr lang="en-US" smtClean="0"/>
              <a:t>31</a:t>
            </a:fld>
            <a:endParaRPr lang="en-US"/>
          </a:p>
        </p:txBody>
      </p:sp>
    </p:spTree>
    <p:extLst>
      <p:ext uri="{BB962C8B-B14F-4D97-AF65-F5344CB8AC3E}">
        <p14:creationId xmlns:p14="http://schemas.microsoft.com/office/powerpoint/2010/main" val="1984363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48D0FE8-FF7C-B04D-A9C4-2110CBD77C1B}" type="slidenum">
              <a:rPr lang="en-US" smtClean="0"/>
              <a:t>32</a:t>
            </a:fld>
            <a:endParaRPr lang="en-US"/>
          </a:p>
        </p:txBody>
      </p:sp>
    </p:spTree>
    <p:extLst>
      <p:ext uri="{BB962C8B-B14F-4D97-AF65-F5344CB8AC3E}">
        <p14:creationId xmlns:p14="http://schemas.microsoft.com/office/powerpoint/2010/main" val="577495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48D0FE8-FF7C-B04D-A9C4-2110CBD77C1B}" type="slidenum">
              <a:rPr lang="en-US" smtClean="0"/>
              <a:t>33</a:t>
            </a:fld>
            <a:endParaRPr lang="en-US"/>
          </a:p>
        </p:txBody>
      </p:sp>
    </p:spTree>
    <p:extLst>
      <p:ext uri="{BB962C8B-B14F-4D97-AF65-F5344CB8AC3E}">
        <p14:creationId xmlns:p14="http://schemas.microsoft.com/office/powerpoint/2010/main" val="3318674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48D0FE8-FF7C-B04D-A9C4-2110CBD77C1B}" type="slidenum">
              <a:rPr lang="en-US" smtClean="0"/>
              <a:t>34</a:t>
            </a:fld>
            <a:endParaRPr lang="en-US"/>
          </a:p>
        </p:txBody>
      </p:sp>
    </p:spTree>
    <p:extLst>
      <p:ext uri="{BB962C8B-B14F-4D97-AF65-F5344CB8AC3E}">
        <p14:creationId xmlns:p14="http://schemas.microsoft.com/office/powerpoint/2010/main" val="3738735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48D0FE8-FF7C-B04D-A9C4-2110CBD77C1B}" type="slidenum">
              <a:rPr lang="en-US" smtClean="0"/>
              <a:t>35</a:t>
            </a:fld>
            <a:endParaRPr lang="en-US"/>
          </a:p>
        </p:txBody>
      </p:sp>
    </p:spTree>
    <p:extLst>
      <p:ext uri="{BB962C8B-B14F-4D97-AF65-F5344CB8AC3E}">
        <p14:creationId xmlns:p14="http://schemas.microsoft.com/office/powerpoint/2010/main" val="1880177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8D0FE8-FF7C-B04D-A9C4-2110CBD77C1B}" type="slidenum">
              <a:rPr lang="en-US" smtClean="0"/>
              <a:t>36</a:t>
            </a:fld>
            <a:endParaRPr lang="en-US"/>
          </a:p>
        </p:txBody>
      </p:sp>
    </p:spTree>
    <p:extLst>
      <p:ext uri="{BB962C8B-B14F-4D97-AF65-F5344CB8AC3E}">
        <p14:creationId xmlns:p14="http://schemas.microsoft.com/office/powerpoint/2010/main" val="551859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48D0FE8-FF7C-B04D-A9C4-2110CBD77C1B}" type="slidenum">
              <a:rPr lang="en-US" smtClean="0"/>
              <a:t>37</a:t>
            </a:fld>
            <a:endParaRPr lang="en-US"/>
          </a:p>
        </p:txBody>
      </p:sp>
    </p:spTree>
    <p:extLst>
      <p:ext uri="{BB962C8B-B14F-4D97-AF65-F5344CB8AC3E}">
        <p14:creationId xmlns:p14="http://schemas.microsoft.com/office/powerpoint/2010/main" val="1783535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AF7D-2FCA-3542-963E-9A7713CFA42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E3D05E5-DE95-7049-B928-B2A16892BC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615AB14-4179-B34D-9A7A-5BFDFA083B2E}"/>
              </a:ext>
            </a:extLst>
          </p:cNvPr>
          <p:cNvSpPr>
            <a:spLocks noGrp="1"/>
          </p:cNvSpPr>
          <p:nvPr>
            <p:ph type="dt" sz="half" idx="10"/>
          </p:nvPr>
        </p:nvSpPr>
        <p:spPr/>
        <p:txBody>
          <a:bodyPr/>
          <a:lstStyle/>
          <a:p>
            <a:fld id="{99811F40-8E11-D14D-B492-009A21AAF687}" type="datetimeFigureOut">
              <a:rPr lang="en-US" smtClean="0"/>
              <a:t>9/10/21</a:t>
            </a:fld>
            <a:endParaRPr lang="en-US"/>
          </a:p>
        </p:txBody>
      </p:sp>
      <p:sp>
        <p:nvSpPr>
          <p:cNvPr id="5" name="Footer Placeholder 4">
            <a:extLst>
              <a:ext uri="{FF2B5EF4-FFF2-40B4-BE49-F238E27FC236}">
                <a16:creationId xmlns:a16="http://schemas.microsoft.com/office/drawing/2014/main" id="{97E6AE2D-0196-0146-BAB0-365405084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37E227-3C89-7240-B664-9A7368FE25A9}"/>
              </a:ext>
            </a:extLst>
          </p:cNvPr>
          <p:cNvSpPr>
            <a:spLocks noGrp="1"/>
          </p:cNvSpPr>
          <p:nvPr>
            <p:ph type="sldNum" sz="quarter" idx="12"/>
          </p:nvPr>
        </p:nvSpPr>
        <p:spPr/>
        <p:txBody>
          <a:bodyPr/>
          <a:lstStyle/>
          <a:p>
            <a:fld id="{A8A03840-E52F-E845-ADB9-985296BB9A50}" type="slidenum">
              <a:rPr lang="en-US" smtClean="0"/>
              <a:t>‹#›</a:t>
            </a:fld>
            <a:endParaRPr lang="en-US"/>
          </a:p>
        </p:txBody>
      </p:sp>
    </p:spTree>
    <p:extLst>
      <p:ext uri="{BB962C8B-B14F-4D97-AF65-F5344CB8AC3E}">
        <p14:creationId xmlns:p14="http://schemas.microsoft.com/office/powerpoint/2010/main" val="111832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A5703-AA31-AE42-A843-373AAA0572A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6E9268-6970-5546-9DA3-62CC990FB3F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6B971D-CE9B-5148-A134-A53D7160415A}"/>
              </a:ext>
            </a:extLst>
          </p:cNvPr>
          <p:cNvSpPr>
            <a:spLocks noGrp="1"/>
          </p:cNvSpPr>
          <p:nvPr>
            <p:ph type="dt" sz="half" idx="10"/>
          </p:nvPr>
        </p:nvSpPr>
        <p:spPr/>
        <p:txBody>
          <a:bodyPr/>
          <a:lstStyle/>
          <a:p>
            <a:fld id="{99811F40-8E11-D14D-B492-009A21AAF687}" type="datetimeFigureOut">
              <a:rPr lang="en-US" smtClean="0"/>
              <a:t>9/10/21</a:t>
            </a:fld>
            <a:endParaRPr lang="en-US"/>
          </a:p>
        </p:txBody>
      </p:sp>
      <p:sp>
        <p:nvSpPr>
          <p:cNvPr id="5" name="Footer Placeholder 4">
            <a:extLst>
              <a:ext uri="{FF2B5EF4-FFF2-40B4-BE49-F238E27FC236}">
                <a16:creationId xmlns:a16="http://schemas.microsoft.com/office/drawing/2014/main" id="{9E2E7C54-EDD1-2143-8E8A-1515836A4E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41F03-0929-7148-8F64-BA033B9FDDDE}"/>
              </a:ext>
            </a:extLst>
          </p:cNvPr>
          <p:cNvSpPr>
            <a:spLocks noGrp="1"/>
          </p:cNvSpPr>
          <p:nvPr>
            <p:ph type="sldNum" sz="quarter" idx="12"/>
          </p:nvPr>
        </p:nvSpPr>
        <p:spPr/>
        <p:txBody>
          <a:bodyPr/>
          <a:lstStyle/>
          <a:p>
            <a:fld id="{A8A03840-E52F-E845-ADB9-985296BB9A50}" type="slidenum">
              <a:rPr lang="en-US" smtClean="0"/>
              <a:t>‹#›</a:t>
            </a:fld>
            <a:endParaRPr lang="en-US"/>
          </a:p>
        </p:txBody>
      </p:sp>
    </p:spTree>
    <p:extLst>
      <p:ext uri="{BB962C8B-B14F-4D97-AF65-F5344CB8AC3E}">
        <p14:creationId xmlns:p14="http://schemas.microsoft.com/office/powerpoint/2010/main" val="100244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B4C499-FA03-9A4D-82BD-48766260B8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74F1B14-BF45-2048-B045-06E2656541C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E68B3F-F498-C847-AFB1-B14991E2D906}"/>
              </a:ext>
            </a:extLst>
          </p:cNvPr>
          <p:cNvSpPr>
            <a:spLocks noGrp="1"/>
          </p:cNvSpPr>
          <p:nvPr>
            <p:ph type="dt" sz="half" idx="10"/>
          </p:nvPr>
        </p:nvSpPr>
        <p:spPr/>
        <p:txBody>
          <a:bodyPr/>
          <a:lstStyle/>
          <a:p>
            <a:fld id="{99811F40-8E11-D14D-B492-009A21AAF687}" type="datetimeFigureOut">
              <a:rPr lang="en-US" smtClean="0"/>
              <a:t>9/10/21</a:t>
            </a:fld>
            <a:endParaRPr lang="en-US"/>
          </a:p>
        </p:txBody>
      </p:sp>
      <p:sp>
        <p:nvSpPr>
          <p:cNvPr id="5" name="Footer Placeholder 4">
            <a:extLst>
              <a:ext uri="{FF2B5EF4-FFF2-40B4-BE49-F238E27FC236}">
                <a16:creationId xmlns:a16="http://schemas.microsoft.com/office/drawing/2014/main" id="{655E1680-DAFB-7C4F-AD77-1E9ECC2E7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83734-349F-314A-BB54-5E0E8C6DF7E9}"/>
              </a:ext>
            </a:extLst>
          </p:cNvPr>
          <p:cNvSpPr>
            <a:spLocks noGrp="1"/>
          </p:cNvSpPr>
          <p:nvPr>
            <p:ph type="sldNum" sz="quarter" idx="12"/>
          </p:nvPr>
        </p:nvSpPr>
        <p:spPr/>
        <p:txBody>
          <a:bodyPr/>
          <a:lstStyle/>
          <a:p>
            <a:fld id="{A8A03840-E52F-E845-ADB9-985296BB9A50}" type="slidenum">
              <a:rPr lang="en-US" smtClean="0"/>
              <a:t>‹#›</a:t>
            </a:fld>
            <a:endParaRPr lang="en-US"/>
          </a:p>
        </p:txBody>
      </p:sp>
    </p:spTree>
    <p:extLst>
      <p:ext uri="{BB962C8B-B14F-4D97-AF65-F5344CB8AC3E}">
        <p14:creationId xmlns:p14="http://schemas.microsoft.com/office/powerpoint/2010/main" val="264429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0A527-46CE-D64E-966D-4CB8A2C868E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6770528-F3D0-7B44-8D91-4D3784C7BA2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DF1B998-2649-1B4B-B8E5-2F5D60BDD586}"/>
              </a:ext>
            </a:extLst>
          </p:cNvPr>
          <p:cNvSpPr>
            <a:spLocks noGrp="1"/>
          </p:cNvSpPr>
          <p:nvPr>
            <p:ph type="dt" sz="half" idx="10"/>
          </p:nvPr>
        </p:nvSpPr>
        <p:spPr/>
        <p:txBody>
          <a:bodyPr/>
          <a:lstStyle/>
          <a:p>
            <a:fld id="{99811F40-8E11-D14D-B492-009A21AAF687}" type="datetimeFigureOut">
              <a:rPr lang="en-US" smtClean="0"/>
              <a:t>9/10/21</a:t>
            </a:fld>
            <a:endParaRPr lang="en-US"/>
          </a:p>
        </p:txBody>
      </p:sp>
      <p:sp>
        <p:nvSpPr>
          <p:cNvPr id="5" name="Footer Placeholder 4">
            <a:extLst>
              <a:ext uri="{FF2B5EF4-FFF2-40B4-BE49-F238E27FC236}">
                <a16:creationId xmlns:a16="http://schemas.microsoft.com/office/drawing/2014/main" id="{BC31AEEA-9C44-C145-BE42-9BD1022D15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DD3C9-8DBE-FE42-B6D5-577119650907}"/>
              </a:ext>
            </a:extLst>
          </p:cNvPr>
          <p:cNvSpPr>
            <a:spLocks noGrp="1"/>
          </p:cNvSpPr>
          <p:nvPr>
            <p:ph type="sldNum" sz="quarter" idx="12"/>
          </p:nvPr>
        </p:nvSpPr>
        <p:spPr/>
        <p:txBody>
          <a:bodyPr/>
          <a:lstStyle/>
          <a:p>
            <a:fld id="{A8A03840-E52F-E845-ADB9-985296BB9A50}" type="slidenum">
              <a:rPr lang="en-US" smtClean="0"/>
              <a:t>‹#›</a:t>
            </a:fld>
            <a:endParaRPr lang="en-US"/>
          </a:p>
        </p:txBody>
      </p:sp>
    </p:spTree>
    <p:extLst>
      <p:ext uri="{BB962C8B-B14F-4D97-AF65-F5344CB8AC3E}">
        <p14:creationId xmlns:p14="http://schemas.microsoft.com/office/powerpoint/2010/main" val="3861297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DC1C1-B795-EA4D-88D3-838896CFAAF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586CB4B-2C67-5648-89D2-32B2D6EAE8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FD099EA-52C0-6147-BCD4-ABBF14CB9E8D}"/>
              </a:ext>
            </a:extLst>
          </p:cNvPr>
          <p:cNvSpPr>
            <a:spLocks noGrp="1"/>
          </p:cNvSpPr>
          <p:nvPr>
            <p:ph type="dt" sz="half" idx="10"/>
          </p:nvPr>
        </p:nvSpPr>
        <p:spPr/>
        <p:txBody>
          <a:bodyPr/>
          <a:lstStyle/>
          <a:p>
            <a:fld id="{99811F40-8E11-D14D-B492-009A21AAF687}" type="datetimeFigureOut">
              <a:rPr lang="en-US" smtClean="0"/>
              <a:t>9/10/21</a:t>
            </a:fld>
            <a:endParaRPr lang="en-US"/>
          </a:p>
        </p:txBody>
      </p:sp>
      <p:sp>
        <p:nvSpPr>
          <p:cNvPr id="5" name="Footer Placeholder 4">
            <a:extLst>
              <a:ext uri="{FF2B5EF4-FFF2-40B4-BE49-F238E27FC236}">
                <a16:creationId xmlns:a16="http://schemas.microsoft.com/office/drawing/2014/main" id="{3719443A-2D59-7D44-9C0F-CCE15BABB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B89F7F-67DA-4343-9AEC-9A579F6CA792}"/>
              </a:ext>
            </a:extLst>
          </p:cNvPr>
          <p:cNvSpPr>
            <a:spLocks noGrp="1"/>
          </p:cNvSpPr>
          <p:nvPr>
            <p:ph type="sldNum" sz="quarter" idx="12"/>
          </p:nvPr>
        </p:nvSpPr>
        <p:spPr/>
        <p:txBody>
          <a:bodyPr/>
          <a:lstStyle/>
          <a:p>
            <a:fld id="{A8A03840-E52F-E845-ADB9-985296BB9A50}" type="slidenum">
              <a:rPr lang="en-US" smtClean="0"/>
              <a:t>‹#›</a:t>
            </a:fld>
            <a:endParaRPr lang="en-US"/>
          </a:p>
        </p:txBody>
      </p:sp>
    </p:spTree>
    <p:extLst>
      <p:ext uri="{BB962C8B-B14F-4D97-AF65-F5344CB8AC3E}">
        <p14:creationId xmlns:p14="http://schemas.microsoft.com/office/powerpoint/2010/main" val="495521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A5FA-F347-414F-AEF2-B9B0F725161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FB955DD-59FE-094E-8BE2-CD36B90027C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55C9D49-5A58-3940-8B39-3B91121402E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E209D07-0E9B-104E-A11B-5F3776652D7B}"/>
              </a:ext>
            </a:extLst>
          </p:cNvPr>
          <p:cNvSpPr>
            <a:spLocks noGrp="1"/>
          </p:cNvSpPr>
          <p:nvPr>
            <p:ph type="dt" sz="half" idx="10"/>
          </p:nvPr>
        </p:nvSpPr>
        <p:spPr/>
        <p:txBody>
          <a:bodyPr/>
          <a:lstStyle/>
          <a:p>
            <a:fld id="{99811F40-8E11-D14D-B492-009A21AAF687}" type="datetimeFigureOut">
              <a:rPr lang="en-US" smtClean="0"/>
              <a:t>9/10/21</a:t>
            </a:fld>
            <a:endParaRPr lang="en-US"/>
          </a:p>
        </p:txBody>
      </p:sp>
      <p:sp>
        <p:nvSpPr>
          <p:cNvPr id="6" name="Footer Placeholder 5">
            <a:extLst>
              <a:ext uri="{FF2B5EF4-FFF2-40B4-BE49-F238E27FC236}">
                <a16:creationId xmlns:a16="http://schemas.microsoft.com/office/drawing/2014/main" id="{C5FA99CB-2DC8-774B-B7EA-F1B472082A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2AD443-C05C-D04D-A5C8-F1B96B254758}"/>
              </a:ext>
            </a:extLst>
          </p:cNvPr>
          <p:cNvSpPr>
            <a:spLocks noGrp="1"/>
          </p:cNvSpPr>
          <p:nvPr>
            <p:ph type="sldNum" sz="quarter" idx="12"/>
          </p:nvPr>
        </p:nvSpPr>
        <p:spPr/>
        <p:txBody>
          <a:bodyPr/>
          <a:lstStyle/>
          <a:p>
            <a:fld id="{A8A03840-E52F-E845-ADB9-985296BB9A50}" type="slidenum">
              <a:rPr lang="en-US" smtClean="0"/>
              <a:t>‹#›</a:t>
            </a:fld>
            <a:endParaRPr lang="en-US"/>
          </a:p>
        </p:txBody>
      </p:sp>
    </p:spTree>
    <p:extLst>
      <p:ext uri="{BB962C8B-B14F-4D97-AF65-F5344CB8AC3E}">
        <p14:creationId xmlns:p14="http://schemas.microsoft.com/office/powerpoint/2010/main" val="89127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2193B-427E-ED45-B151-DFEDCD9C63F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5BB8957-AC60-E441-BA63-3CF91E04CB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E27E756-1A26-7442-98AE-8B2EB53403D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B973CC0-DC7D-F747-B2B9-9CA2DECE7F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DBAB203-866E-BC41-9667-A5109FC9A6F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E112FBA-2ADC-0D4C-97B1-D9ABFE9E269F}"/>
              </a:ext>
            </a:extLst>
          </p:cNvPr>
          <p:cNvSpPr>
            <a:spLocks noGrp="1"/>
          </p:cNvSpPr>
          <p:nvPr>
            <p:ph type="dt" sz="half" idx="10"/>
          </p:nvPr>
        </p:nvSpPr>
        <p:spPr/>
        <p:txBody>
          <a:bodyPr/>
          <a:lstStyle/>
          <a:p>
            <a:fld id="{99811F40-8E11-D14D-B492-009A21AAF687}" type="datetimeFigureOut">
              <a:rPr lang="en-US" smtClean="0"/>
              <a:t>9/10/21</a:t>
            </a:fld>
            <a:endParaRPr lang="en-US"/>
          </a:p>
        </p:txBody>
      </p:sp>
      <p:sp>
        <p:nvSpPr>
          <p:cNvPr id="8" name="Footer Placeholder 7">
            <a:extLst>
              <a:ext uri="{FF2B5EF4-FFF2-40B4-BE49-F238E27FC236}">
                <a16:creationId xmlns:a16="http://schemas.microsoft.com/office/drawing/2014/main" id="{7AC70479-C052-794A-952E-1CE1C82A31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05F8FC-D715-D344-9C21-81C4BEB02B84}"/>
              </a:ext>
            </a:extLst>
          </p:cNvPr>
          <p:cNvSpPr>
            <a:spLocks noGrp="1"/>
          </p:cNvSpPr>
          <p:nvPr>
            <p:ph type="sldNum" sz="quarter" idx="12"/>
          </p:nvPr>
        </p:nvSpPr>
        <p:spPr/>
        <p:txBody>
          <a:bodyPr/>
          <a:lstStyle/>
          <a:p>
            <a:fld id="{A8A03840-E52F-E845-ADB9-985296BB9A50}" type="slidenum">
              <a:rPr lang="en-US" smtClean="0"/>
              <a:t>‹#›</a:t>
            </a:fld>
            <a:endParaRPr lang="en-US"/>
          </a:p>
        </p:txBody>
      </p:sp>
    </p:spTree>
    <p:extLst>
      <p:ext uri="{BB962C8B-B14F-4D97-AF65-F5344CB8AC3E}">
        <p14:creationId xmlns:p14="http://schemas.microsoft.com/office/powerpoint/2010/main" val="258375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0571-79F6-8440-8991-A68931CDC09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13C868C-0070-AD4D-A634-D6382BA3489A}"/>
              </a:ext>
            </a:extLst>
          </p:cNvPr>
          <p:cNvSpPr>
            <a:spLocks noGrp="1"/>
          </p:cNvSpPr>
          <p:nvPr>
            <p:ph type="dt" sz="half" idx="10"/>
          </p:nvPr>
        </p:nvSpPr>
        <p:spPr/>
        <p:txBody>
          <a:bodyPr/>
          <a:lstStyle/>
          <a:p>
            <a:fld id="{99811F40-8E11-D14D-B492-009A21AAF687}" type="datetimeFigureOut">
              <a:rPr lang="en-US" smtClean="0"/>
              <a:t>9/10/21</a:t>
            </a:fld>
            <a:endParaRPr lang="en-US"/>
          </a:p>
        </p:txBody>
      </p:sp>
      <p:sp>
        <p:nvSpPr>
          <p:cNvPr id="4" name="Footer Placeholder 3">
            <a:extLst>
              <a:ext uri="{FF2B5EF4-FFF2-40B4-BE49-F238E27FC236}">
                <a16:creationId xmlns:a16="http://schemas.microsoft.com/office/drawing/2014/main" id="{3ABDF5EE-B517-A542-8E8C-81B850CA4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08172F-3959-DB47-ADC0-7A3EA1F19A42}"/>
              </a:ext>
            </a:extLst>
          </p:cNvPr>
          <p:cNvSpPr>
            <a:spLocks noGrp="1"/>
          </p:cNvSpPr>
          <p:nvPr>
            <p:ph type="sldNum" sz="quarter" idx="12"/>
          </p:nvPr>
        </p:nvSpPr>
        <p:spPr/>
        <p:txBody>
          <a:bodyPr/>
          <a:lstStyle/>
          <a:p>
            <a:fld id="{A8A03840-E52F-E845-ADB9-985296BB9A50}" type="slidenum">
              <a:rPr lang="en-US" smtClean="0"/>
              <a:t>‹#›</a:t>
            </a:fld>
            <a:endParaRPr lang="en-US"/>
          </a:p>
        </p:txBody>
      </p:sp>
    </p:spTree>
    <p:extLst>
      <p:ext uri="{BB962C8B-B14F-4D97-AF65-F5344CB8AC3E}">
        <p14:creationId xmlns:p14="http://schemas.microsoft.com/office/powerpoint/2010/main" val="1773396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4A2DE2-C619-D047-81EC-D51F5031AB84}"/>
              </a:ext>
            </a:extLst>
          </p:cNvPr>
          <p:cNvSpPr>
            <a:spLocks noGrp="1"/>
          </p:cNvSpPr>
          <p:nvPr>
            <p:ph type="dt" sz="half" idx="10"/>
          </p:nvPr>
        </p:nvSpPr>
        <p:spPr/>
        <p:txBody>
          <a:bodyPr/>
          <a:lstStyle/>
          <a:p>
            <a:fld id="{99811F40-8E11-D14D-B492-009A21AAF687}" type="datetimeFigureOut">
              <a:rPr lang="en-US" smtClean="0"/>
              <a:t>9/10/21</a:t>
            </a:fld>
            <a:endParaRPr lang="en-US"/>
          </a:p>
        </p:txBody>
      </p:sp>
      <p:sp>
        <p:nvSpPr>
          <p:cNvPr id="3" name="Footer Placeholder 2">
            <a:extLst>
              <a:ext uri="{FF2B5EF4-FFF2-40B4-BE49-F238E27FC236}">
                <a16:creationId xmlns:a16="http://schemas.microsoft.com/office/drawing/2014/main" id="{ACC6C756-F33D-244E-BB47-14CF59497D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4CF0C2-36C3-924E-9E89-A947F3D3A2A6}"/>
              </a:ext>
            </a:extLst>
          </p:cNvPr>
          <p:cNvSpPr>
            <a:spLocks noGrp="1"/>
          </p:cNvSpPr>
          <p:nvPr>
            <p:ph type="sldNum" sz="quarter" idx="12"/>
          </p:nvPr>
        </p:nvSpPr>
        <p:spPr/>
        <p:txBody>
          <a:bodyPr/>
          <a:lstStyle/>
          <a:p>
            <a:fld id="{A8A03840-E52F-E845-ADB9-985296BB9A50}" type="slidenum">
              <a:rPr lang="en-US" smtClean="0"/>
              <a:t>‹#›</a:t>
            </a:fld>
            <a:endParaRPr lang="en-US"/>
          </a:p>
        </p:txBody>
      </p:sp>
    </p:spTree>
    <p:extLst>
      <p:ext uri="{BB962C8B-B14F-4D97-AF65-F5344CB8AC3E}">
        <p14:creationId xmlns:p14="http://schemas.microsoft.com/office/powerpoint/2010/main" val="2191582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8FFEC-39FF-A441-B2BB-B1C649F7B7C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16AD442-8E54-4A4C-875E-5F111C1CE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E259AB1-1B3A-0A4C-B610-2B8DF3CC0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BC77D6D-3147-DF42-8670-C66E643BC962}"/>
              </a:ext>
            </a:extLst>
          </p:cNvPr>
          <p:cNvSpPr>
            <a:spLocks noGrp="1"/>
          </p:cNvSpPr>
          <p:nvPr>
            <p:ph type="dt" sz="half" idx="10"/>
          </p:nvPr>
        </p:nvSpPr>
        <p:spPr/>
        <p:txBody>
          <a:bodyPr/>
          <a:lstStyle/>
          <a:p>
            <a:fld id="{99811F40-8E11-D14D-B492-009A21AAF687}" type="datetimeFigureOut">
              <a:rPr lang="en-US" smtClean="0"/>
              <a:t>9/10/21</a:t>
            </a:fld>
            <a:endParaRPr lang="en-US"/>
          </a:p>
        </p:txBody>
      </p:sp>
      <p:sp>
        <p:nvSpPr>
          <p:cNvPr id="6" name="Footer Placeholder 5">
            <a:extLst>
              <a:ext uri="{FF2B5EF4-FFF2-40B4-BE49-F238E27FC236}">
                <a16:creationId xmlns:a16="http://schemas.microsoft.com/office/drawing/2014/main" id="{1E0026B2-24CF-414B-A440-B6B0CFA1CF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200CD-BDC6-8F4F-BE95-2173626CB392}"/>
              </a:ext>
            </a:extLst>
          </p:cNvPr>
          <p:cNvSpPr>
            <a:spLocks noGrp="1"/>
          </p:cNvSpPr>
          <p:nvPr>
            <p:ph type="sldNum" sz="quarter" idx="12"/>
          </p:nvPr>
        </p:nvSpPr>
        <p:spPr/>
        <p:txBody>
          <a:bodyPr/>
          <a:lstStyle/>
          <a:p>
            <a:fld id="{A8A03840-E52F-E845-ADB9-985296BB9A50}" type="slidenum">
              <a:rPr lang="en-US" smtClean="0"/>
              <a:t>‹#›</a:t>
            </a:fld>
            <a:endParaRPr lang="en-US"/>
          </a:p>
        </p:txBody>
      </p:sp>
    </p:spTree>
    <p:extLst>
      <p:ext uri="{BB962C8B-B14F-4D97-AF65-F5344CB8AC3E}">
        <p14:creationId xmlns:p14="http://schemas.microsoft.com/office/powerpoint/2010/main" val="484760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2805-694E-1E44-8A20-EE06DB8223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E1CD84D-938E-AA41-878D-F6C638B1BB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14274A-A942-344E-8B44-45AA03B535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580DBBB-217C-AB47-A95E-B877739A552E}"/>
              </a:ext>
            </a:extLst>
          </p:cNvPr>
          <p:cNvSpPr>
            <a:spLocks noGrp="1"/>
          </p:cNvSpPr>
          <p:nvPr>
            <p:ph type="dt" sz="half" idx="10"/>
          </p:nvPr>
        </p:nvSpPr>
        <p:spPr/>
        <p:txBody>
          <a:bodyPr/>
          <a:lstStyle/>
          <a:p>
            <a:fld id="{99811F40-8E11-D14D-B492-009A21AAF687}" type="datetimeFigureOut">
              <a:rPr lang="en-US" smtClean="0"/>
              <a:t>9/10/21</a:t>
            </a:fld>
            <a:endParaRPr lang="en-US"/>
          </a:p>
        </p:txBody>
      </p:sp>
      <p:sp>
        <p:nvSpPr>
          <p:cNvPr id="6" name="Footer Placeholder 5">
            <a:extLst>
              <a:ext uri="{FF2B5EF4-FFF2-40B4-BE49-F238E27FC236}">
                <a16:creationId xmlns:a16="http://schemas.microsoft.com/office/drawing/2014/main" id="{FC54B37F-30E4-EC46-9B09-527A5246BA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532D35-FC97-934F-8FA5-DF541C4B2C31}"/>
              </a:ext>
            </a:extLst>
          </p:cNvPr>
          <p:cNvSpPr>
            <a:spLocks noGrp="1"/>
          </p:cNvSpPr>
          <p:nvPr>
            <p:ph type="sldNum" sz="quarter" idx="12"/>
          </p:nvPr>
        </p:nvSpPr>
        <p:spPr/>
        <p:txBody>
          <a:bodyPr/>
          <a:lstStyle/>
          <a:p>
            <a:fld id="{A8A03840-E52F-E845-ADB9-985296BB9A50}" type="slidenum">
              <a:rPr lang="en-US" smtClean="0"/>
              <a:t>‹#›</a:t>
            </a:fld>
            <a:endParaRPr lang="en-US"/>
          </a:p>
        </p:txBody>
      </p:sp>
    </p:spTree>
    <p:extLst>
      <p:ext uri="{BB962C8B-B14F-4D97-AF65-F5344CB8AC3E}">
        <p14:creationId xmlns:p14="http://schemas.microsoft.com/office/powerpoint/2010/main" val="3287097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2EF15-C44C-FA4D-A468-44349DCF41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2DE017A-B09D-7848-99F6-B5F25BEBAA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BA76C6-7CBD-2948-ACA6-CEAECEF699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811F40-8E11-D14D-B492-009A21AAF687}" type="datetimeFigureOut">
              <a:rPr lang="en-US" smtClean="0"/>
              <a:t>9/10/21</a:t>
            </a:fld>
            <a:endParaRPr lang="en-US"/>
          </a:p>
        </p:txBody>
      </p:sp>
      <p:sp>
        <p:nvSpPr>
          <p:cNvPr id="5" name="Footer Placeholder 4">
            <a:extLst>
              <a:ext uri="{FF2B5EF4-FFF2-40B4-BE49-F238E27FC236}">
                <a16:creationId xmlns:a16="http://schemas.microsoft.com/office/drawing/2014/main" id="{0A56E38D-F3FD-A24A-8259-841923D475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496E45-17FD-CD4C-A293-AEDB3EED9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03840-E52F-E845-ADB9-985296BB9A50}" type="slidenum">
              <a:rPr lang="en-US" smtClean="0"/>
              <a:t>‹#›</a:t>
            </a:fld>
            <a:endParaRPr lang="en-US"/>
          </a:p>
        </p:txBody>
      </p:sp>
    </p:spTree>
    <p:extLst>
      <p:ext uri="{BB962C8B-B14F-4D97-AF65-F5344CB8AC3E}">
        <p14:creationId xmlns:p14="http://schemas.microsoft.com/office/powerpoint/2010/main" val="3701486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3.emf"/></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DCC213-A7F6-204A-9AE3-4E127E766BCE}"/>
              </a:ext>
            </a:extLst>
          </p:cNvPr>
          <p:cNvSpPr>
            <a:spLocks noGrp="1"/>
          </p:cNvSpPr>
          <p:nvPr>
            <p:ph idx="1"/>
          </p:nvPr>
        </p:nvSpPr>
        <p:spPr>
          <a:xfrm>
            <a:off x="504000" y="504000"/>
            <a:ext cx="11233150" cy="5832474"/>
          </a:xfrm>
          <a:noFill/>
        </p:spPr>
        <p:txBody>
          <a:bodyPr lIns="0" tIns="0" rIns="0" bIns="0" anchor="ctr" anchorCtr="0">
            <a:normAutofit/>
          </a:bodyPr>
          <a:lstStyle/>
          <a:p>
            <a:pPr marL="0" indent="0" algn="ctr">
              <a:lnSpc>
                <a:spcPct val="100000"/>
              </a:lnSpc>
              <a:spcBef>
                <a:spcPts val="0"/>
              </a:spcBef>
              <a:buNone/>
            </a:pPr>
            <a:r>
              <a:rPr lang="en-GB" sz="3200" dirty="0">
                <a:latin typeface="Franklin Gothic Medium" panose="020B0603020102020204" pitchFamily="34" charset="0"/>
              </a:rPr>
              <a:t>These slides accompany </a:t>
            </a:r>
            <a:r>
              <a:rPr lang="en-GB" sz="3200" b="1" dirty="0">
                <a:latin typeface="Franklin Gothic Demi" panose="020B0603020102020204" pitchFamily="34" charset="0"/>
              </a:rPr>
              <a:t>Service 1</a:t>
            </a:r>
            <a:r>
              <a:rPr lang="en-GB" sz="3200" dirty="0">
                <a:latin typeface="Franklin Gothic Medium" panose="020B0603020102020204" pitchFamily="34" charset="0"/>
              </a:rPr>
              <a:t> </a:t>
            </a:r>
          </a:p>
          <a:p>
            <a:pPr marL="0" indent="0" algn="ctr">
              <a:lnSpc>
                <a:spcPct val="100000"/>
              </a:lnSpc>
              <a:spcBef>
                <a:spcPts val="0"/>
              </a:spcBef>
              <a:buNone/>
            </a:pPr>
            <a:br>
              <a:rPr lang="en-GB" sz="2000" dirty="0">
                <a:latin typeface="Franklin Gothic Medium" panose="020B0603020102020204" pitchFamily="34" charset="0"/>
              </a:rPr>
            </a:br>
            <a:r>
              <a:rPr lang="en-GB" sz="3200" dirty="0">
                <a:latin typeface="Franklin Gothic Medium" panose="020B0603020102020204" pitchFamily="34" charset="0"/>
              </a:rPr>
              <a:t>There are explanatory notes for the leader in the Global Relationship Worship Resource Pack, which you can download from the Methodist Church website.</a:t>
            </a:r>
            <a:br>
              <a:rPr lang="en-GB" sz="3200" dirty="0">
                <a:latin typeface="Franklin Gothic Medium" panose="020B0603020102020204" pitchFamily="34" charset="0"/>
              </a:rPr>
            </a:br>
            <a:endParaRPr lang="en-GB" sz="2000" dirty="0">
              <a:latin typeface="Franklin Gothic Medium" panose="020B0603020102020204" pitchFamily="34" charset="0"/>
            </a:endParaRPr>
          </a:p>
          <a:p>
            <a:pPr marL="0" indent="0" algn="ctr">
              <a:lnSpc>
                <a:spcPct val="100000"/>
              </a:lnSpc>
              <a:spcBef>
                <a:spcPts val="0"/>
              </a:spcBef>
              <a:buNone/>
            </a:pPr>
            <a:r>
              <a:rPr lang="en-GB" sz="3200" dirty="0">
                <a:latin typeface="Franklin Gothic Medium" panose="020B0603020102020204" pitchFamily="34" charset="0"/>
              </a:rPr>
              <a:t>You can edit and delete slides depending on which materials you have selected. You can insert hymn lyrics if you have the appropriate CCLI licence for your church or venue.</a:t>
            </a:r>
          </a:p>
        </p:txBody>
      </p:sp>
    </p:spTree>
    <p:extLst>
      <p:ext uri="{BB962C8B-B14F-4D97-AF65-F5344CB8AC3E}">
        <p14:creationId xmlns:p14="http://schemas.microsoft.com/office/powerpoint/2010/main" val="3888272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94A7-DC55-704E-A03F-23915BA7DC9B}"/>
              </a:ext>
            </a:extLst>
          </p:cNvPr>
          <p:cNvSpPr>
            <a:spLocks noGrp="1"/>
          </p:cNvSpPr>
          <p:nvPr>
            <p:ph type="title"/>
          </p:nvPr>
        </p:nvSpPr>
        <p:spPr>
          <a:xfrm>
            <a:off x="504000" y="504000"/>
            <a:ext cx="11233150" cy="5832475"/>
          </a:xfrm>
        </p:spPr>
        <p:txBody>
          <a:bodyPr vert="horz" lIns="91440" tIns="45720" rIns="91440" bIns="45720" rtlCol="0" anchor="t">
            <a:normAutofit/>
          </a:bodyPr>
          <a:lstStyle/>
          <a:p>
            <a:pPr>
              <a:lnSpc>
                <a:spcPct val="100000"/>
              </a:lnSpc>
              <a:spcBef>
                <a:spcPts val="0"/>
              </a:spcBef>
              <a:spcAft>
                <a:spcPts val="1400"/>
              </a:spcAft>
            </a:pPr>
            <a:r>
              <a:rPr lang="en-US" sz="4000" b="1" dirty="0">
                <a:solidFill>
                  <a:srgbClr val="C00000"/>
                </a:solidFill>
                <a:latin typeface="Franklin Gothic Demi" panose="020B0603020102020204" pitchFamily="34" charset="0"/>
              </a:rPr>
              <a:t>Prayers of praise and confession                 </a:t>
            </a:r>
            <a:r>
              <a:rPr lang="en-US" sz="4000" i="1" dirty="0">
                <a:solidFill>
                  <a:srgbClr val="C00000"/>
                </a:solidFill>
                <a:latin typeface="Franklin Gothic Medium" panose="020B0603020102020204" pitchFamily="34" charset="0"/>
              </a:rPr>
              <a:t>[6 of 7]</a:t>
            </a:r>
            <a:br>
              <a:rPr lang="en-GB" sz="4000" i="1" dirty="0">
                <a:solidFill>
                  <a:srgbClr val="C00000"/>
                </a:solidFill>
                <a:latin typeface="Franklin Gothic Medium" panose="020B0603020102020204" pitchFamily="34" charset="0"/>
                <a:ea typeface="Calibri" panose="020F0502020204030204" pitchFamily="34" charset="0"/>
                <a:cs typeface="Times New Roman" panose="02020603050405020304" pitchFamily="18" charset="0"/>
              </a:rPr>
            </a:br>
            <a:br>
              <a:rPr lang="en-GB" sz="2000" dirty="0">
                <a:latin typeface="Franklin Gothic Medium" panose="020B0603020102020204" pitchFamily="34" charset="0"/>
                <a:ea typeface="Calibri" panose="020F0502020204030204" pitchFamily="34" charset="0"/>
                <a:cs typeface="Times New Roman" panose="02020603050405020304" pitchFamily="18" charset="0"/>
              </a:rPr>
            </a:br>
            <a:r>
              <a:rPr lang="en-GB" sz="3200" dirty="0">
                <a:latin typeface="Franklin Gothic Medium" panose="020B0603020102020204" pitchFamily="34" charset="0"/>
              </a:rPr>
              <a:t>And so we repent:</a:t>
            </a:r>
            <a:br>
              <a:rPr lang="en-GB" sz="3200" dirty="0">
                <a:latin typeface="Franklin Gothic Medium" panose="020B0603020102020204" pitchFamily="34" charset="0"/>
              </a:rPr>
            </a:br>
            <a:br>
              <a:rPr lang="en-GB" sz="2000" dirty="0">
                <a:latin typeface="Franklin Gothic Medium" panose="020B0603020102020204" pitchFamily="34" charset="0"/>
              </a:rPr>
            </a:br>
            <a:r>
              <a:rPr lang="en-GB" sz="3200" dirty="0">
                <a:latin typeface="Franklin Gothic Medium" panose="020B0603020102020204" pitchFamily="34" charset="0"/>
              </a:rPr>
              <a:t>We repent of our exclusion and inhospitality; of making your church a place for some and not for all</a:t>
            </a:r>
            <a:br>
              <a:rPr lang="en-GB" sz="3200" dirty="0">
                <a:latin typeface="Franklin Gothic Medium" panose="020B0603020102020204" pitchFamily="34" charset="0"/>
              </a:rPr>
            </a:br>
            <a:br>
              <a:rPr lang="en-GB" sz="2000" dirty="0">
                <a:latin typeface="Franklin Gothic Medium" panose="020B0603020102020204" pitchFamily="34" charset="0"/>
              </a:rPr>
            </a:br>
            <a:r>
              <a:rPr lang="en-GB" sz="3200" dirty="0">
                <a:latin typeface="Franklin Gothic Medium" panose="020B0603020102020204" pitchFamily="34" charset="0"/>
              </a:rPr>
              <a:t>We repent of turning from your prophets, of watering down your radical call on our lives.</a:t>
            </a:r>
            <a:br>
              <a:rPr lang="en-GB" sz="3200" dirty="0">
                <a:latin typeface="Franklin Gothic Medium" panose="020B0603020102020204" pitchFamily="34" charset="0"/>
              </a:rPr>
            </a:br>
            <a:br>
              <a:rPr lang="en-GB" sz="2000" dirty="0">
                <a:latin typeface="Franklin Gothic Medium" panose="020B0603020102020204" pitchFamily="34" charset="0"/>
              </a:rPr>
            </a:br>
            <a:r>
              <a:rPr lang="en-GB" sz="3200" dirty="0">
                <a:latin typeface="Franklin Gothic Medium" panose="020B0603020102020204" pitchFamily="34" charset="0"/>
              </a:rPr>
              <a:t>We repent. We seek your transformation</a:t>
            </a:r>
            <a:endParaRPr lang="en-US" sz="3200" dirty="0">
              <a:latin typeface="Franklin Gothic Medium" panose="020B0603020102020204" pitchFamily="34" charset="0"/>
            </a:endParaRPr>
          </a:p>
        </p:txBody>
      </p:sp>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1713116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94A7-DC55-704E-A03F-23915BA7DC9B}"/>
              </a:ext>
            </a:extLst>
          </p:cNvPr>
          <p:cNvSpPr>
            <a:spLocks noGrp="1"/>
          </p:cNvSpPr>
          <p:nvPr>
            <p:ph type="title"/>
          </p:nvPr>
        </p:nvSpPr>
        <p:spPr>
          <a:xfrm>
            <a:off x="504000" y="504000"/>
            <a:ext cx="11233150" cy="5832475"/>
          </a:xfrm>
        </p:spPr>
        <p:txBody>
          <a:bodyPr vert="horz" lIns="91440" tIns="45720" rIns="91440" bIns="45720" rtlCol="0" anchor="t">
            <a:normAutofit/>
          </a:bodyPr>
          <a:lstStyle/>
          <a:p>
            <a:pPr>
              <a:lnSpc>
                <a:spcPct val="100000"/>
              </a:lnSpc>
              <a:spcBef>
                <a:spcPts val="0"/>
              </a:spcBef>
              <a:spcAft>
                <a:spcPts val="1400"/>
              </a:spcAft>
            </a:pPr>
            <a:r>
              <a:rPr lang="en-US" sz="4000" b="1" dirty="0">
                <a:solidFill>
                  <a:srgbClr val="C00000"/>
                </a:solidFill>
                <a:latin typeface="Franklin Gothic Demi" panose="020B0603020102020204" pitchFamily="34" charset="0"/>
              </a:rPr>
              <a:t>Prayers of praise and confession                 </a:t>
            </a:r>
            <a:r>
              <a:rPr lang="en-US" sz="4000" i="1" dirty="0">
                <a:solidFill>
                  <a:srgbClr val="C00000"/>
                </a:solidFill>
                <a:latin typeface="Franklin Gothic Medium" panose="020B0603020102020204" pitchFamily="34" charset="0"/>
              </a:rPr>
              <a:t>[7 of 7]</a:t>
            </a:r>
            <a:br>
              <a:rPr lang="en-GB" sz="4000" dirty="0">
                <a:solidFill>
                  <a:srgbClr val="C00000"/>
                </a:solidFill>
                <a:latin typeface="Franklin Gothic Demi" panose="020B0603020102020204" pitchFamily="34" charset="0"/>
                <a:ea typeface="Calibri" panose="020F0502020204030204" pitchFamily="34" charset="0"/>
                <a:cs typeface="Times New Roman" panose="02020603050405020304" pitchFamily="18" charset="0"/>
              </a:rPr>
            </a:br>
            <a:br>
              <a:rPr lang="en-GB" sz="2000" dirty="0">
                <a:latin typeface="Franklin Gothic Medium" panose="020B0603020102020204" pitchFamily="34" charset="0"/>
                <a:ea typeface="Calibri" panose="020F0502020204030204" pitchFamily="34" charset="0"/>
                <a:cs typeface="Times New Roman" panose="02020603050405020304" pitchFamily="18" charset="0"/>
              </a:rPr>
            </a:br>
            <a:r>
              <a:rPr lang="en-GB" sz="3200" dirty="0">
                <a:latin typeface="Franklin Gothic Medium" panose="020B0603020102020204" pitchFamily="34" charset="0"/>
              </a:rPr>
              <a:t>Be at peace. Your sins are forgiven.</a:t>
            </a:r>
            <a:br>
              <a:rPr lang="en-GB" sz="3200" dirty="0">
                <a:latin typeface="Franklin Gothic Medium" panose="020B0603020102020204" pitchFamily="34" charset="0"/>
              </a:rPr>
            </a:br>
            <a:br>
              <a:rPr lang="en-GB" sz="2000" dirty="0">
                <a:latin typeface="Franklin Gothic Medium" panose="020B0603020102020204" pitchFamily="34" charset="0"/>
              </a:rPr>
            </a:br>
            <a:r>
              <a:rPr lang="en-GB" sz="3200" dirty="0">
                <a:latin typeface="Franklin Gothic Medium" panose="020B0603020102020204" pitchFamily="34" charset="0"/>
              </a:rPr>
              <a:t>You are held in love and wrapped in grace.</a:t>
            </a:r>
            <a:br>
              <a:rPr lang="en-GB" sz="3200" dirty="0">
                <a:latin typeface="Franklin Gothic Medium" panose="020B0603020102020204" pitchFamily="34" charset="0"/>
              </a:rPr>
            </a:br>
            <a:br>
              <a:rPr lang="en-GB" sz="2000" dirty="0">
                <a:latin typeface="Franklin Gothic Medium" panose="020B0603020102020204" pitchFamily="34" charset="0"/>
              </a:rPr>
            </a:br>
            <a:r>
              <a:rPr lang="en-GB" sz="3200" dirty="0">
                <a:latin typeface="Franklin Gothic Medium" panose="020B0603020102020204" pitchFamily="34" charset="0"/>
              </a:rPr>
              <a:t>He who calls you holds you. And he who holds you sends you,</a:t>
            </a:r>
            <a:br>
              <a:rPr lang="en-GB" sz="3200" dirty="0">
                <a:latin typeface="Franklin Gothic Medium" panose="020B0603020102020204" pitchFamily="34" charset="0"/>
              </a:rPr>
            </a:br>
            <a:r>
              <a:rPr lang="en-GB" sz="3200" dirty="0">
                <a:latin typeface="Franklin Gothic Medium" panose="020B0603020102020204" pitchFamily="34" charset="0"/>
              </a:rPr>
              <a:t>and Warms your hearts</a:t>
            </a:r>
            <a:br>
              <a:rPr lang="en-GB" sz="3200" dirty="0">
                <a:latin typeface="Franklin Gothic Medium" panose="020B0603020102020204" pitchFamily="34" charset="0"/>
              </a:rPr>
            </a:br>
            <a:br>
              <a:rPr lang="en-GB" sz="2000" dirty="0">
                <a:latin typeface="Franklin Gothic Medium" panose="020B0603020102020204" pitchFamily="34" charset="0"/>
              </a:rPr>
            </a:br>
            <a:r>
              <a:rPr lang="en-GB" sz="3200" dirty="0">
                <a:latin typeface="Franklin Gothic Medium" panose="020B0603020102020204" pitchFamily="34" charset="0"/>
              </a:rPr>
              <a:t>You are made new again. In the name of Jesus, </a:t>
            </a:r>
            <a:br>
              <a:rPr lang="en-GB" sz="3200" dirty="0">
                <a:latin typeface="Franklin Gothic Medium" panose="020B0603020102020204" pitchFamily="34" charset="0"/>
              </a:rPr>
            </a:br>
            <a:br>
              <a:rPr lang="en-GB" sz="2000" dirty="0">
                <a:latin typeface="Franklin Gothic Medium" panose="020B0603020102020204" pitchFamily="34" charset="0"/>
              </a:rPr>
            </a:br>
            <a:r>
              <a:rPr lang="en-GB" sz="3200" b="1" dirty="0">
                <a:latin typeface="Franklin Gothic Demi" panose="020B0603020102020204" pitchFamily="34" charset="0"/>
              </a:rPr>
              <a:t>Amen</a:t>
            </a:r>
            <a:r>
              <a:rPr lang="en-GB" sz="3200" dirty="0">
                <a:latin typeface="Franklin Gothic Medium" panose="020B0603020102020204" pitchFamily="34" charset="0"/>
              </a:rPr>
              <a:t>.</a:t>
            </a:r>
            <a:endParaRPr lang="en-US" sz="3200" dirty="0">
              <a:latin typeface="Franklin Gothic Medium" panose="020B0603020102020204" pitchFamily="34" charset="0"/>
            </a:endParaRPr>
          </a:p>
        </p:txBody>
      </p:sp>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368635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94A7-DC55-704E-A03F-23915BA7DC9B}"/>
              </a:ext>
            </a:extLst>
          </p:cNvPr>
          <p:cNvSpPr>
            <a:spLocks noGrp="1"/>
          </p:cNvSpPr>
          <p:nvPr>
            <p:ph type="title"/>
          </p:nvPr>
        </p:nvSpPr>
        <p:spPr>
          <a:xfrm>
            <a:off x="479425" y="512764"/>
            <a:ext cx="11233150" cy="2447924"/>
          </a:xfrm>
        </p:spPr>
        <p:txBody>
          <a:bodyPr vert="horz" lIns="91440" tIns="45720" rIns="91440" bIns="45720" rtlCol="0" anchor="t">
            <a:noAutofit/>
          </a:bodyPr>
          <a:lstStyle/>
          <a:p>
            <a:pPr algn="ctr">
              <a:lnSpc>
                <a:spcPct val="100000"/>
              </a:lnSpc>
              <a:spcBef>
                <a:spcPts val="0"/>
              </a:spcBef>
              <a:spcAft>
                <a:spcPts val="1400"/>
              </a:spcAft>
            </a:pPr>
            <a:r>
              <a:rPr lang="en-US" sz="4000" b="1" dirty="0">
                <a:solidFill>
                  <a:srgbClr val="C00000"/>
                </a:solidFill>
                <a:latin typeface="Franklin Gothic Demi" panose="020B0603020102020204" pitchFamily="34" charset="0"/>
              </a:rPr>
              <a:t>All-Age talk: ‘A basket of fruit’</a:t>
            </a:r>
          </a:p>
        </p:txBody>
      </p:sp>
      <p:pic>
        <p:nvPicPr>
          <p:cNvPr id="4" name="Picture 3">
            <a:extLst>
              <a:ext uri="{FF2B5EF4-FFF2-40B4-BE49-F238E27FC236}">
                <a16:creationId xmlns:a16="http://schemas.microsoft.com/office/drawing/2014/main" id="{FF9101A3-7335-AD42-9FBC-522D0C4774CF}"/>
              </a:ext>
            </a:extLst>
          </p:cNvPr>
          <p:cNvPicPr>
            <a:picLocks noChangeAspect="1"/>
          </p:cNvPicPr>
          <p:nvPr/>
        </p:nvPicPr>
        <p:blipFill>
          <a:blip r:embed="rId2"/>
          <a:stretch>
            <a:fillRect/>
          </a:stretch>
        </p:blipFill>
        <p:spPr>
          <a:xfrm>
            <a:off x="2636278" y="1284248"/>
            <a:ext cx="6992470" cy="5248989"/>
          </a:xfrm>
          <a:prstGeom prst="rect">
            <a:avLst/>
          </a:prstGeom>
        </p:spPr>
      </p:pic>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3"/>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3943613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5267A32-69DD-DF47-8365-EE8FBD43C600}"/>
              </a:ext>
            </a:extLst>
          </p:cNvPr>
          <p:cNvSpPr txBox="1">
            <a:spLocks/>
          </p:cNvSpPr>
          <p:nvPr/>
        </p:nvSpPr>
        <p:spPr>
          <a:xfrm>
            <a:off x="504000" y="504000"/>
            <a:ext cx="11233150" cy="58412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6000" b="1" dirty="0">
                <a:solidFill>
                  <a:srgbClr val="C00000"/>
                </a:solidFill>
                <a:latin typeface="Franklin Gothic Demi" panose="020B0603020102020204" pitchFamily="34" charset="0"/>
              </a:rPr>
              <a:t>Reading</a:t>
            </a:r>
            <a:br>
              <a:rPr lang="en-US" sz="4000" dirty="0">
                <a:latin typeface="Franklin Gothic Medium" panose="020B0603020102020204" pitchFamily="34" charset="0"/>
              </a:rPr>
            </a:br>
            <a:br>
              <a:rPr lang="en-US" sz="2000" dirty="0">
                <a:latin typeface="Franklin Gothic Medium" panose="020B0603020102020204" pitchFamily="34" charset="0"/>
              </a:rPr>
            </a:br>
            <a:r>
              <a:rPr lang="en-GB" sz="4000" b="1" dirty="0">
                <a:latin typeface="Franklin Gothic Demi" panose="020B0603020102020204" pitchFamily="34" charset="0"/>
              </a:rPr>
              <a:t>1 Corinthians 12:12-26</a:t>
            </a:r>
            <a:endParaRPr lang="en-US" sz="4000" b="1" dirty="0">
              <a:latin typeface="Franklin Gothic Demi" panose="020B0603020102020204" pitchFamily="34" charset="0"/>
            </a:endParaRPr>
          </a:p>
        </p:txBody>
      </p:sp>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3"/>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3121303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
        <p:nvSpPr>
          <p:cNvPr id="5" name="Title 1">
            <a:extLst>
              <a:ext uri="{FF2B5EF4-FFF2-40B4-BE49-F238E27FC236}">
                <a16:creationId xmlns:a16="http://schemas.microsoft.com/office/drawing/2014/main" id="{8C0B8EDA-B85B-734B-9068-880EDE00D332}"/>
              </a:ext>
            </a:extLst>
          </p:cNvPr>
          <p:cNvSpPr txBox="1">
            <a:spLocks/>
          </p:cNvSpPr>
          <p:nvPr/>
        </p:nvSpPr>
        <p:spPr>
          <a:xfrm>
            <a:off x="6576000" y="-741870"/>
            <a:ext cx="11232000" cy="58324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sz="4000" b="1" dirty="0">
              <a:solidFill>
                <a:srgbClr val="C00000"/>
              </a:solidFill>
              <a:latin typeface="Franklin Gothic Demi" panose="020B0603020102020204" pitchFamily="34" charset="0"/>
            </a:endParaRPr>
          </a:p>
        </p:txBody>
      </p:sp>
      <p:sp>
        <p:nvSpPr>
          <p:cNvPr id="7" name="Title 1">
            <a:extLst>
              <a:ext uri="{FF2B5EF4-FFF2-40B4-BE49-F238E27FC236}">
                <a16:creationId xmlns:a16="http://schemas.microsoft.com/office/drawing/2014/main" id="{C21793ED-5E40-2544-BAF2-EF14E7FB2CF0}"/>
              </a:ext>
            </a:extLst>
          </p:cNvPr>
          <p:cNvSpPr txBox="1">
            <a:spLocks/>
          </p:cNvSpPr>
          <p:nvPr/>
        </p:nvSpPr>
        <p:spPr>
          <a:xfrm>
            <a:off x="504000" y="504000"/>
            <a:ext cx="11232000" cy="585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GB" sz="6000" b="1" dirty="0">
                <a:solidFill>
                  <a:srgbClr val="C00000"/>
                </a:solidFill>
                <a:latin typeface="Franklin Gothic Demi" panose="020B0603020102020204" pitchFamily="34" charset="0"/>
              </a:rPr>
              <a:t>Hymn</a:t>
            </a:r>
            <a:endParaRPr lang="en-GB" sz="6000" b="1" dirty="0">
              <a:solidFill>
                <a:prstClr val="black"/>
              </a:solidFill>
              <a:latin typeface="Franklin Gothic Demi" panose="020B0603020102020204" pitchFamily="34" charset="0"/>
            </a:endParaRPr>
          </a:p>
          <a:p>
            <a:pPr algn="ctr">
              <a:lnSpc>
                <a:spcPct val="100000"/>
              </a:lnSpc>
              <a:defRPr/>
            </a:pPr>
            <a:endParaRPr lang="en-GB" sz="2000" dirty="0">
              <a:solidFill>
                <a:prstClr val="black"/>
              </a:solidFill>
              <a:latin typeface="Franklin Gothic Medium" panose="020B0603020102020204" pitchFamily="34" charset="0"/>
            </a:endParaRPr>
          </a:p>
          <a:p>
            <a:pPr algn="ctr">
              <a:lnSpc>
                <a:spcPct val="100000"/>
              </a:lnSpc>
              <a:defRPr/>
            </a:pPr>
            <a:r>
              <a:rPr lang="en-US" sz="4000" i="1" dirty="0">
                <a:latin typeface="Franklin Gothic Medium" panose="020B0603020102020204" pitchFamily="34" charset="0"/>
              </a:rPr>
              <a:t>Choose from:</a:t>
            </a:r>
            <a:br>
              <a:rPr lang="en-US" sz="4000" i="1" dirty="0">
                <a:latin typeface="Franklin Gothic Medium" panose="020B0603020102020204" pitchFamily="34" charset="0"/>
              </a:rPr>
            </a:br>
            <a:br>
              <a:rPr lang="en-US" sz="2000" i="1" dirty="0">
                <a:latin typeface="Franklin Gothic Book" panose="020B0503020102020204" pitchFamily="34" charset="0"/>
              </a:rPr>
            </a:br>
            <a:r>
              <a:rPr lang="en-GB" sz="4000" dirty="0">
                <a:latin typeface="Franklin Gothic Medium" panose="020B0603020102020204" pitchFamily="34" charset="0"/>
              </a:rPr>
              <a:t>What shall our greeting be</a:t>
            </a:r>
            <a:br>
              <a:rPr lang="en-GB" sz="4000" b="1" dirty="0">
                <a:latin typeface="Franklin Gothic Demi" panose="020B0603020102020204" pitchFamily="34" charset="0"/>
              </a:rPr>
            </a:br>
            <a:r>
              <a:rPr lang="en-GB" sz="4000" b="1" dirty="0">
                <a:latin typeface="Franklin Gothic Demi" panose="020B0603020102020204" pitchFamily="34" charset="0"/>
              </a:rPr>
              <a:t>(</a:t>
            </a:r>
            <a:r>
              <a:rPr lang="en-GB" sz="4000" b="1" i="1" dirty="0" err="1">
                <a:latin typeface="Franklin Gothic Demi" panose="020B0603020102020204" pitchFamily="34" charset="0"/>
              </a:rPr>
              <a:t>StF</a:t>
            </a:r>
            <a:r>
              <a:rPr lang="en-GB" sz="4000" b="1" dirty="0">
                <a:latin typeface="Franklin Gothic Demi" panose="020B0603020102020204" pitchFamily="34" charset="0"/>
              </a:rPr>
              <a:t> 691 </a:t>
            </a:r>
            <a:r>
              <a:rPr lang="en-GB" sz="4000" dirty="0">
                <a:latin typeface="Franklin Gothic Medium" panose="020B0603020102020204" pitchFamily="34" charset="0"/>
              </a:rPr>
              <a:t>or</a:t>
            </a:r>
            <a:r>
              <a:rPr lang="en-GB" sz="4000" b="1" dirty="0">
                <a:latin typeface="Franklin Gothic Demi" panose="020B0603020102020204" pitchFamily="34" charset="0"/>
              </a:rPr>
              <a:t> </a:t>
            </a:r>
            <a:r>
              <a:rPr lang="en-GB" sz="4000" b="1" i="1" dirty="0">
                <a:latin typeface="Franklin Gothic Demi" panose="020B0603020102020204" pitchFamily="34" charset="0"/>
              </a:rPr>
              <a:t>H&amp;P</a:t>
            </a:r>
            <a:r>
              <a:rPr lang="en-GB" sz="4000" b="1" dirty="0">
                <a:latin typeface="Franklin Gothic Demi" panose="020B0603020102020204" pitchFamily="34" charset="0"/>
              </a:rPr>
              <a:t> 806)</a:t>
            </a:r>
            <a:br>
              <a:rPr lang="en-GB" sz="4000" b="1" dirty="0">
                <a:latin typeface="Franklin Gothic Demi" panose="020B0603020102020204" pitchFamily="34" charset="0"/>
              </a:rPr>
            </a:br>
            <a:br>
              <a:rPr lang="en-GB" sz="2000" b="1" dirty="0">
                <a:latin typeface="Franklin Gothic Demi" panose="020B0603020102020204" pitchFamily="34" charset="0"/>
              </a:rPr>
            </a:br>
            <a:r>
              <a:rPr lang="en-GB" sz="4000" dirty="0">
                <a:latin typeface="Franklin Gothic Medium" panose="020B0603020102020204" pitchFamily="34" charset="0"/>
              </a:rPr>
              <a:t>He’s got the whole world</a:t>
            </a:r>
            <a:br>
              <a:rPr lang="en-GB" sz="4000" b="1" dirty="0">
                <a:latin typeface="Franklin Gothic Demi" panose="020B0603020102020204" pitchFamily="34" charset="0"/>
              </a:rPr>
            </a:br>
            <a:r>
              <a:rPr lang="en-GB" sz="4000" b="1" dirty="0">
                <a:latin typeface="Franklin Gothic Demi" panose="020B0603020102020204" pitchFamily="34" charset="0"/>
              </a:rPr>
              <a:t>(</a:t>
            </a:r>
            <a:r>
              <a:rPr lang="en-GB" sz="4000" b="1" i="1" dirty="0" err="1">
                <a:latin typeface="Franklin Gothic Demi" panose="020B0603020102020204" pitchFamily="34" charset="0"/>
              </a:rPr>
              <a:t>StF</a:t>
            </a:r>
            <a:r>
              <a:rPr lang="en-GB" sz="4000" b="1" dirty="0">
                <a:latin typeface="Franklin Gothic Demi" panose="020B0603020102020204" pitchFamily="34" charset="0"/>
              </a:rPr>
              <a:t> 536 </a:t>
            </a:r>
            <a:r>
              <a:rPr lang="en-GB" sz="4000" dirty="0">
                <a:latin typeface="Franklin Gothic Medium" panose="020B0603020102020204" pitchFamily="34" charset="0"/>
              </a:rPr>
              <a:t>or</a:t>
            </a:r>
            <a:r>
              <a:rPr lang="en-GB" sz="4000" b="1" dirty="0">
                <a:latin typeface="Franklin Gothic Demi" panose="020B0603020102020204" pitchFamily="34" charset="0"/>
              </a:rPr>
              <a:t> </a:t>
            </a:r>
            <a:r>
              <a:rPr lang="en-GB" sz="4000" b="1" i="1" dirty="0">
                <a:latin typeface="Franklin Gothic Demi" panose="020B0603020102020204" pitchFamily="34" charset="0"/>
              </a:rPr>
              <a:t>H&amp;P</a:t>
            </a:r>
            <a:r>
              <a:rPr lang="en-GB" sz="4000" b="1" dirty="0">
                <a:latin typeface="Franklin Gothic Demi" panose="020B0603020102020204" pitchFamily="34" charset="0"/>
              </a:rPr>
              <a:t> 25)</a:t>
            </a:r>
            <a:endParaRPr lang="en-US" sz="4000" b="1" dirty="0">
              <a:solidFill>
                <a:srgbClr val="C00000"/>
              </a:solidFill>
              <a:latin typeface="Franklin Gothic Demi" panose="020B0603020102020204" pitchFamily="34" charset="0"/>
            </a:endParaRPr>
          </a:p>
        </p:txBody>
      </p:sp>
    </p:spTree>
    <p:extLst>
      <p:ext uri="{BB962C8B-B14F-4D97-AF65-F5344CB8AC3E}">
        <p14:creationId xmlns:p14="http://schemas.microsoft.com/office/powerpoint/2010/main" val="861312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CD430C-1746-7E41-8CA6-32685D0AD8F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0366" y="0"/>
            <a:ext cx="12202366" cy="6858000"/>
          </a:xfrm>
          <a:prstGeom prst="rect">
            <a:avLst/>
          </a:prstGeom>
        </p:spPr>
      </p:pic>
      <p:sp>
        <p:nvSpPr>
          <p:cNvPr id="2" name="Title 1">
            <a:extLst>
              <a:ext uri="{FF2B5EF4-FFF2-40B4-BE49-F238E27FC236}">
                <a16:creationId xmlns:a16="http://schemas.microsoft.com/office/drawing/2014/main" id="{425194A7-DC55-704E-A03F-23915BA7DC9B}"/>
              </a:ext>
            </a:extLst>
          </p:cNvPr>
          <p:cNvSpPr>
            <a:spLocks noGrp="1"/>
          </p:cNvSpPr>
          <p:nvPr>
            <p:ph type="title"/>
          </p:nvPr>
        </p:nvSpPr>
        <p:spPr>
          <a:xfrm>
            <a:off x="479425" y="5389123"/>
            <a:ext cx="11233149" cy="956115"/>
          </a:xfrm>
        </p:spPr>
        <p:txBody>
          <a:bodyPr vert="horz" lIns="91440" tIns="45720" rIns="91440" bIns="45720" rtlCol="0" anchor="t">
            <a:normAutofit/>
          </a:bodyPr>
          <a:lstStyle/>
          <a:p>
            <a:pPr>
              <a:lnSpc>
                <a:spcPct val="100000"/>
              </a:lnSpc>
              <a:spcBef>
                <a:spcPts val="0"/>
              </a:spcBef>
              <a:spcAft>
                <a:spcPts val="1400"/>
              </a:spcAft>
            </a:pPr>
            <a:r>
              <a:rPr lang="en-US" sz="4000" b="1" dirty="0">
                <a:solidFill>
                  <a:schemeClr val="bg1"/>
                </a:solidFill>
                <a:latin typeface="Franklin Gothic Demi" panose="020B0603020102020204" pitchFamily="34" charset="0"/>
              </a:rPr>
              <a:t>All-Age talk: ‘A table in Hong Kong’</a:t>
            </a:r>
            <a:endParaRPr lang="en-US" sz="2800" b="1" dirty="0">
              <a:solidFill>
                <a:schemeClr val="bg1"/>
              </a:solidFill>
              <a:latin typeface="Franklin Gothic Demi" panose="020B0603020102020204" pitchFamily="34" charset="0"/>
            </a:endParaRPr>
          </a:p>
        </p:txBody>
      </p:sp>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3"/>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2059956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0A15958-45D2-674E-AA00-42B91D066FBA}"/>
              </a:ext>
            </a:extLst>
          </p:cNvPr>
          <p:cNvSpPr>
            <a:spLocks noGrp="1"/>
          </p:cNvSpPr>
          <p:nvPr>
            <p:ph type="title"/>
          </p:nvPr>
        </p:nvSpPr>
        <p:spPr>
          <a:xfrm>
            <a:off x="504000" y="504000"/>
            <a:ext cx="11233150" cy="5832475"/>
          </a:xfrm>
        </p:spPr>
        <p:txBody>
          <a:bodyPr vert="horz" lIns="0" tIns="0" rIns="0" bIns="0" rtlCol="0" anchor="t">
            <a:normAutofit/>
          </a:bodyPr>
          <a:lstStyle/>
          <a:p>
            <a:pPr>
              <a:lnSpc>
                <a:spcPct val="100000"/>
              </a:lnSpc>
            </a:pPr>
            <a:r>
              <a:rPr lang="en-GB" sz="4000" b="1" dirty="0">
                <a:solidFill>
                  <a:srgbClr val="C00000"/>
                </a:solidFill>
                <a:latin typeface="Franklin Gothic Demi" panose="020B0603020102020204" pitchFamily="34" charset="0"/>
              </a:rPr>
              <a:t>Story Card 1</a:t>
            </a:r>
            <a:br>
              <a:rPr lang="en-GB" sz="4000" b="1" dirty="0">
                <a:solidFill>
                  <a:srgbClr val="C00000"/>
                </a:solidFill>
                <a:latin typeface="Franklin Gothic Demi" panose="020B0603020102020204" pitchFamily="34" charset="0"/>
              </a:rPr>
            </a:br>
            <a:br>
              <a:rPr lang="en-GB" sz="2000" b="1" dirty="0">
                <a:solidFill>
                  <a:srgbClr val="C00000"/>
                </a:solidFill>
                <a:latin typeface="Franklin Gothic Demi" panose="020B0603020102020204" pitchFamily="34" charset="0"/>
              </a:rPr>
            </a:br>
            <a:r>
              <a:rPr lang="en-GB" sz="3200" dirty="0">
                <a:latin typeface="Franklin Gothic Medium" panose="020B0603020102020204" pitchFamily="34" charset="0"/>
              </a:rPr>
              <a:t>Christmas day is a time that we celebrate as Christians.</a:t>
            </a:r>
            <a:br>
              <a:rPr lang="en-GB" sz="3200" dirty="0">
                <a:latin typeface="Franklin Gothic Medium" panose="020B0603020102020204" pitchFamily="34" charset="0"/>
              </a:rPr>
            </a:br>
            <a:br>
              <a:rPr lang="en-GB" sz="2000" b="1" dirty="0">
                <a:latin typeface="Franklin Gothic Demi" panose="020B0603020102020204" pitchFamily="34" charset="0"/>
              </a:rPr>
            </a:br>
            <a:r>
              <a:rPr lang="en-GB" sz="3200" b="1" dirty="0">
                <a:latin typeface="Franklin Gothic Demi" panose="020B0603020102020204" pitchFamily="34" charset="0"/>
              </a:rPr>
              <a:t>What does your Christmas day look like?</a:t>
            </a:r>
            <a:br>
              <a:rPr lang="en-GB" sz="3200" b="1" dirty="0">
                <a:latin typeface="Franklin Gothic Demi" panose="020B0603020102020204" pitchFamily="34" charset="0"/>
              </a:rPr>
            </a:br>
            <a:br>
              <a:rPr lang="en-GB" sz="2000" b="1" dirty="0">
                <a:latin typeface="Franklin Gothic Demi" panose="020B0603020102020204" pitchFamily="34" charset="0"/>
              </a:rPr>
            </a:br>
            <a:r>
              <a:rPr lang="en-GB" sz="3200" dirty="0">
                <a:latin typeface="Franklin Gothic Medium" panose="020B0603020102020204" pitchFamily="34" charset="0"/>
              </a:rPr>
              <a:t>Have you ever had an invitation to a celebration or event you were surprised to be invited to? </a:t>
            </a:r>
            <a:br>
              <a:rPr lang="en-GB" sz="3200" dirty="0">
                <a:latin typeface="Franklin Gothic Medium" panose="020B0603020102020204" pitchFamily="34" charset="0"/>
              </a:rPr>
            </a:br>
            <a:br>
              <a:rPr lang="en-GB" sz="2000" b="1" dirty="0">
                <a:latin typeface="Franklin Gothic Demi" panose="020B0603020102020204" pitchFamily="34" charset="0"/>
              </a:rPr>
            </a:br>
            <a:r>
              <a:rPr lang="en-GB" sz="3200" b="1" dirty="0">
                <a:latin typeface="Franklin Gothic Demi" panose="020B0603020102020204" pitchFamily="34" charset="0"/>
              </a:rPr>
              <a:t>If yes, what was it? And how did it feel to be invited? </a:t>
            </a:r>
            <a:endParaRPr lang="en-US" sz="3200" dirty="0">
              <a:solidFill>
                <a:srgbClr val="FF0000"/>
              </a:solidFill>
              <a:latin typeface="Franklin Gothic Demi" panose="020B0603020102020204" pitchFamily="34" charset="0"/>
            </a:endParaRPr>
          </a:p>
        </p:txBody>
      </p:sp>
      <p:pic>
        <p:nvPicPr>
          <p:cNvPr id="8" name="Content Placeholder 5">
            <a:extLst>
              <a:ext uri="{FF2B5EF4-FFF2-40B4-BE49-F238E27FC236}">
                <a16:creationId xmlns:a16="http://schemas.microsoft.com/office/drawing/2014/main" id="{2E803321-8D5B-5040-AD95-17872A8A9283}"/>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843998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F10E495A-4A37-434F-B7C3-5230B0D953B7}"/>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
        <p:nvSpPr>
          <p:cNvPr id="2" name="Title 1">
            <a:extLst>
              <a:ext uri="{FF2B5EF4-FFF2-40B4-BE49-F238E27FC236}">
                <a16:creationId xmlns:a16="http://schemas.microsoft.com/office/drawing/2014/main" id="{425194A7-DC55-704E-A03F-23915BA7DC9B}"/>
              </a:ext>
            </a:extLst>
          </p:cNvPr>
          <p:cNvSpPr>
            <a:spLocks noGrp="1"/>
          </p:cNvSpPr>
          <p:nvPr>
            <p:ph type="title"/>
          </p:nvPr>
        </p:nvSpPr>
        <p:spPr>
          <a:xfrm>
            <a:off x="504000" y="504000"/>
            <a:ext cx="11158695" cy="6138000"/>
          </a:xfrm>
        </p:spPr>
        <p:txBody>
          <a:bodyPr vert="horz" lIns="0" tIns="0" rIns="0" bIns="0" rtlCol="0" anchor="t">
            <a:normAutofit/>
          </a:bodyPr>
          <a:lstStyle/>
          <a:p>
            <a:pPr>
              <a:lnSpc>
                <a:spcPct val="100000"/>
              </a:lnSpc>
            </a:pPr>
            <a:r>
              <a:rPr lang="en-GB" sz="4000" b="1" dirty="0">
                <a:solidFill>
                  <a:srgbClr val="C00000"/>
                </a:solidFill>
                <a:latin typeface="Franklin Gothic Demi" panose="020B0603020102020204" pitchFamily="34" charset="0"/>
              </a:rPr>
              <a:t>Story Card 2</a:t>
            </a:r>
            <a:br>
              <a:rPr lang="en-GB" sz="4000" b="1" dirty="0">
                <a:solidFill>
                  <a:srgbClr val="C00000"/>
                </a:solidFill>
                <a:latin typeface="Franklin Gothic Demi" panose="020B0603020102020204" pitchFamily="34" charset="0"/>
              </a:rPr>
            </a:br>
            <a:br>
              <a:rPr lang="en-GB" sz="2000" b="1" dirty="0">
                <a:solidFill>
                  <a:srgbClr val="C00000"/>
                </a:solidFill>
                <a:latin typeface="Franklin Gothic Demi" panose="020B0603020102020204" pitchFamily="34" charset="0"/>
              </a:rPr>
            </a:br>
            <a:r>
              <a:rPr lang="en-GB" sz="3200" dirty="0">
                <a:latin typeface="Franklin Gothic Medium" panose="020B0603020102020204" pitchFamily="34" charset="0"/>
              </a:rPr>
              <a:t>When the disciples gathered they ate fish and shared their experiences of the day. They would also listen to Jesus talking and sharing.</a:t>
            </a:r>
            <a:br>
              <a:rPr lang="en-GB" sz="2800" b="1" dirty="0">
                <a:latin typeface="Franklin Gothic Demi" panose="020B0603020102020204" pitchFamily="34" charset="0"/>
              </a:rPr>
            </a:br>
            <a:br>
              <a:rPr lang="en-GB" sz="2000" b="1" dirty="0">
                <a:solidFill>
                  <a:srgbClr val="C00000"/>
                </a:solidFill>
                <a:latin typeface="Franklin Gothic Demi" panose="020B0603020102020204" pitchFamily="34" charset="0"/>
              </a:rPr>
            </a:br>
            <a:r>
              <a:rPr lang="en-GB" sz="3200" b="1" dirty="0">
                <a:latin typeface="Franklin Gothic Demi" panose="020B0603020102020204" pitchFamily="34" charset="0"/>
              </a:rPr>
              <a:t>Have you received an invitation to be with other people to talk and listen? If yes, what did you talk about?</a:t>
            </a:r>
            <a:br>
              <a:rPr lang="en-GB" sz="2800" b="1" dirty="0">
                <a:latin typeface="Franklin Gothic Demi" panose="020B0603020102020204" pitchFamily="34" charset="0"/>
              </a:rPr>
            </a:br>
            <a:br>
              <a:rPr lang="en-GB" sz="2000" b="1" dirty="0">
                <a:latin typeface="Franklin Gothic Demi" panose="020B0603020102020204" pitchFamily="34" charset="0"/>
              </a:rPr>
            </a:br>
            <a:r>
              <a:rPr lang="en-GB" sz="3200" dirty="0">
                <a:latin typeface="Franklin Gothic Medium" panose="020B0603020102020204" pitchFamily="34" charset="0"/>
              </a:rPr>
              <a:t>What do you think Jesus and the disciples would have spoken about?</a:t>
            </a:r>
            <a:endParaRPr lang="en-US" sz="32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3499892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94A7-DC55-704E-A03F-23915BA7DC9B}"/>
              </a:ext>
            </a:extLst>
          </p:cNvPr>
          <p:cNvSpPr>
            <a:spLocks noGrp="1"/>
          </p:cNvSpPr>
          <p:nvPr>
            <p:ph type="title"/>
          </p:nvPr>
        </p:nvSpPr>
        <p:spPr>
          <a:xfrm>
            <a:off x="504000" y="504000"/>
            <a:ext cx="11233150" cy="5832475"/>
          </a:xfrm>
        </p:spPr>
        <p:txBody>
          <a:bodyPr vert="horz" lIns="0" tIns="0" rIns="0" bIns="0" rtlCol="0" anchor="t">
            <a:normAutofit/>
          </a:bodyPr>
          <a:lstStyle/>
          <a:p>
            <a:pPr>
              <a:lnSpc>
                <a:spcPct val="100000"/>
              </a:lnSpc>
            </a:pPr>
            <a:r>
              <a:rPr lang="en-GB" sz="4000" b="1" dirty="0">
                <a:solidFill>
                  <a:srgbClr val="C00000"/>
                </a:solidFill>
                <a:latin typeface="Franklin Gothic Demi" panose="020B0603020102020204" pitchFamily="34" charset="0"/>
              </a:rPr>
              <a:t>Story Card 3</a:t>
            </a:r>
            <a:br>
              <a:rPr lang="en-GB" sz="4000" b="1" dirty="0">
                <a:solidFill>
                  <a:srgbClr val="C00000"/>
                </a:solidFill>
                <a:latin typeface="Franklin Gothic Demi" panose="020B0603020102020204" pitchFamily="34" charset="0"/>
              </a:rPr>
            </a:br>
            <a:br>
              <a:rPr lang="en-GB" sz="2000" b="1" dirty="0">
                <a:solidFill>
                  <a:srgbClr val="C00000"/>
                </a:solidFill>
                <a:latin typeface="Franklin Gothic Demi" panose="020B0603020102020204" pitchFamily="34" charset="0"/>
              </a:rPr>
            </a:br>
            <a:r>
              <a:rPr lang="en-GB" sz="3200" dirty="0">
                <a:latin typeface="Franklin Gothic Medium" panose="020B0603020102020204" pitchFamily="34" charset="0"/>
                <a:ea typeface="Calibri" panose="020F0502020204030204" pitchFamily="34" charset="0"/>
                <a:cs typeface="Times New Roman" panose="02020603050405020304" pitchFamily="18" charset="0"/>
              </a:rPr>
              <a:t>The story from Hong Kong Methodist Church shares an experience on Christmas day when a person walked past a group enjoying food together in the street, and they were invited to join in.</a:t>
            </a:r>
            <a:br>
              <a:rPr lang="en-GB" sz="3200" b="1" dirty="0">
                <a:latin typeface="Franklin Gothic Demi" panose="020B0603020102020204" pitchFamily="34" charset="0"/>
                <a:ea typeface="Calibri" panose="020F0502020204030204" pitchFamily="34" charset="0"/>
                <a:cs typeface="Times New Roman" panose="02020603050405020304" pitchFamily="18" charset="0"/>
              </a:rPr>
            </a:br>
            <a:br>
              <a:rPr lang="en-GB" sz="2000" b="1" dirty="0">
                <a:latin typeface="Franklin Gothic Demi" panose="020B0603020102020204" pitchFamily="34" charset="0"/>
                <a:ea typeface="Calibri" panose="020F0502020204030204" pitchFamily="34" charset="0"/>
                <a:cs typeface="Times New Roman" panose="02020603050405020304" pitchFamily="18" charset="0"/>
              </a:rPr>
            </a:br>
            <a:r>
              <a:rPr lang="en-GB" sz="3200" b="1" dirty="0">
                <a:latin typeface="Franklin Gothic Demi" panose="020B0603020102020204" pitchFamily="34" charset="0"/>
                <a:ea typeface="Calibri" panose="020F0502020204030204" pitchFamily="34" charset="0"/>
                <a:cs typeface="Times New Roman" panose="02020603050405020304" pitchFamily="18" charset="0"/>
              </a:rPr>
              <a:t>Have you ever been invited to a party, picnic or BBQ with people you didn’t know or didn’t know well?</a:t>
            </a:r>
            <a:br>
              <a:rPr lang="en-GB" sz="3200" b="1" dirty="0">
                <a:latin typeface="Franklin Gothic Demi" panose="020B0603020102020204" pitchFamily="34" charset="0"/>
                <a:ea typeface="Calibri" panose="020F0502020204030204" pitchFamily="34" charset="0"/>
                <a:cs typeface="Times New Roman" panose="02020603050405020304" pitchFamily="18" charset="0"/>
              </a:rPr>
            </a:br>
            <a:br>
              <a:rPr lang="en-GB" sz="2000" b="1" dirty="0">
                <a:latin typeface="Franklin Gothic Demi" panose="020B0603020102020204" pitchFamily="34" charset="0"/>
                <a:ea typeface="Calibri" panose="020F0502020204030204" pitchFamily="34" charset="0"/>
                <a:cs typeface="Times New Roman" panose="02020603050405020304" pitchFamily="18" charset="0"/>
              </a:rPr>
            </a:br>
            <a:r>
              <a:rPr lang="en-GB" sz="3200" dirty="0">
                <a:latin typeface="Franklin Gothic Medium" panose="020B0603020102020204" pitchFamily="34" charset="0"/>
                <a:ea typeface="Calibri" panose="020F0502020204030204" pitchFamily="34" charset="0"/>
                <a:cs typeface="Times New Roman" panose="02020603050405020304" pitchFamily="18" charset="0"/>
              </a:rPr>
              <a:t>Tell us about your experience.</a:t>
            </a:r>
            <a:endParaRPr lang="en-US" sz="3200" dirty="0">
              <a:solidFill>
                <a:srgbClr val="C00000"/>
              </a:solidFill>
              <a:latin typeface="Franklin Gothic Medium" panose="020B0603020102020204" pitchFamily="34" charset="0"/>
            </a:endParaRPr>
          </a:p>
        </p:txBody>
      </p:sp>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3309238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
        <p:nvSpPr>
          <p:cNvPr id="10" name="Title 1">
            <a:extLst>
              <a:ext uri="{FF2B5EF4-FFF2-40B4-BE49-F238E27FC236}">
                <a16:creationId xmlns:a16="http://schemas.microsoft.com/office/drawing/2014/main" id="{59E3CC2F-EC45-F64E-B78E-BF4EAEB2527A}"/>
              </a:ext>
            </a:extLst>
          </p:cNvPr>
          <p:cNvSpPr txBox="1">
            <a:spLocks/>
          </p:cNvSpPr>
          <p:nvPr/>
        </p:nvSpPr>
        <p:spPr>
          <a:xfrm>
            <a:off x="504000" y="504001"/>
            <a:ext cx="11233150" cy="584123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4000" b="1" dirty="0">
                <a:solidFill>
                  <a:srgbClr val="C00000"/>
                </a:solidFill>
                <a:latin typeface="Franklin Gothic Demi" panose="020B0603020102020204" pitchFamily="34" charset="0"/>
              </a:rPr>
              <a:t>Story Card 4</a:t>
            </a:r>
            <a:br>
              <a:rPr lang="en-GB" sz="4000" b="1" dirty="0">
                <a:solidFill>
                  <a:srgbClr val="C00000"/>
                </a:solidFill>
                <a:latin typeface="Franklin Gothic Demi" panose="020B0603020102020204" pitchFamily="34" charset="0"/>
              </a:rPr>
            </a:br>
            <a:br>
              <a:rPr lang="en-GB" sz="2000" b="1" dirty="0">
                <a:solidFill>
                  <a:srgbClr val="C00000"/>
                </a:solidFill>
                <a:latin typeface="Franklin Gothic Demi" panose="020B0603020102020204" pitchFamily="34" charset="0"/>
              </a:rPr>
            </a:br>
            <a:r>
              <a:rPr lang="en-GB" sz="3200" dirty="0">
                <a:latin typeface="Franklin Gothic Medium" panose="020B0603020102020204" pitchFamily="34" charset="0"/>
                <a:ea typeface="Calibri" panose="020F0502020204030204" pitchFamily="34" charset="0"/>
                <a:cs typeface="Times New Roman" panose="02020603050405020304" pitchFamily="18" charset="0"/>
              </a:rPr>
              <a:t>The Big Lunch was launched by Eden Project in 2009. Its aim is to encourage local communities across the UK to stop, gather and host a street party in the first week of June.</a:t>
            </a:r>
            <a:br>
              <a:rPr lang="en-GB" sz="3200" b="1" dirty="0">
                <a:latin typeface="Franklin Gothic Demi" panose="020B0603020102020204" pitchFamily="34" charset="0"/>
                <a:ea typeface="Calibri" panose="020F0502020204030204" pitchFamily="34" charset="0"/>
                <a:cs typeface="Times New Roman" panose="02020603050405020304" pitchFamily="18" charset="0"/>
              </a:rPr>
            </a:br>
            <a:endParaRPr lang="en-GB" sz="2000" b="1" dirty="0">
              <a:latin typeface="Franklin Gothic Demi" panose="020B0603020102020204" pitchFamily="34" charset="0"/>
              <a:ea typeface="Calibri" panose="020F0502020204030204" pitchFamily="34" charset="0"/>
              <a:cs typeface="Times New Roman" panose="02020603050405020304" pitchFamily="18" charset="0"/>
            </a:endParaRPr>
          </a:p>
          <a:p>
            <a:pPr>
              <a:lnSpc>
                <a:spcPct val="100000"/>
              </a:lnSpc>
            </a:pPr>
            <a:r>
              <a:rPr lang="en-GB" sz="3200" b="1" dirty="0">
                <a:latin typeface="Franklin Gothic Demi" panose="020B0603020102020204" pitchFamily="34" charset="0"/>
                <a:cs typeface="Times New Roman" panose="02020603050405020304" pitchFamily="18" charset="0"/>
              </a:rPr>
              <a:t>If your church ran a Big Lunch for your community, what would your invitation to the community say?  </a:t>
            </a:r>
          </a:p>
          <a:p>
            <a:pPr>
              <a:lnSpc>
                <a:spcPct val="100000"/>
              </a:lnSpc>
            </a:pPr>
            <a:endParaRPr lang="en-GB" sz="2000" b="1" dirty="0">
              <a:latin typeface="Franklin Gothic Demi" panose="020B0603020102020204" pitchFamily="34" charset="0"/>
              <a:cs typeface="Times New Roman" panose="02020603050405020304" pitchFamily="18" charset="0"/>
            </a:endParaRPr>
          </a:p>
          <a:p>
            <a:pPr>
              <a:lnSpc>
                <a:spcPct val="100000"/>
              </a:lnSpc>
            </a:pPr>
            <a:r>
              <a:rPr lang="en-GB" sz="3200" dirty="0">
                <a:latin typeface="Franklin Gothic Medium" panose="020B0603020102020204" pitchFamily="34" charset="0"/>
                <a:ea typeface="Calibri" panose="020F0502020204030204" pitchFamily="34" charset="0"/>
                <a:cs typeface="Times New Roman" panose="02020603050405020304" pitchFamily="18" charset="0"/>
              </a:rPr>
              <a:t>How would you get to know the community </a:t>
            </a:r>
            <a:br>
              <a:rPr lang="en-GB" sz="3200" dirty="0">
                <a:latin typeface="Franklin Gothic Medium" panose="020B0603020102020204" pitchFamily="34" charset="0"/>
                <a:ea typeface="Calibri" panose="020F0502020204030204" pitchFamily="34" charset="0"/>
                <a:cs typeface="Times New Roman" panose="02020603050405020304" pitchFamily="18" charset="0"/>
              </a:rPr>
            </a:br>
            <a:r>
              <a:rPr lang="en-GB" sz="3200" dirty="0">
                <a:latin typeface="Franklin Gothic Medium" panose="020B0603020102020204" pitchFamily="34" charset="0"/>
                <a:ea typeface="Calibri" panose="020F0502020204030204" pitchFamily="34" charset="0"/>
                <a:cs typeface="Times New Roman" panose="02020603050405020304" pitchFamily="18" charset="0"/>
              </a:rPr>
              <a:t>around you?</a:t>
            </a:r>
            <a:endParaRPr lang="en-US" sz="3200" dirty="0">
              <a:latin typeface="Franklin Gothic Medium" panose="020B0603020102020204" pitchFamily="34" charset="0"/>
            </a:endParaRPr>
          </a:p>
        </p:txBody>
      </p:sp>
    </p:spTree>
    <p:extLst>
      <p:ext uri="{BB962C8B-B14F-4D97-AF65-F5344CB8AC3E}">
        <p14:creationId xmlns:p14="http://schemas.microsoft.com/office/powerpoint/2010/main" val="232597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24A8FC-CAF4-7040-850D-EA6AD2415E76}"/>
              </a:ext>
            </a:extLst>
          </p:cNvPr>
          <p:cNvPicPr>
            <a:picLocks noChangeAspect="1"/>
          </p:cNvPicPr>
          <p:nvPr/>
        </p:nvPicPr>
        <p:blipFill>
          <a:blip r:embed="rId2"/>
          <a:stretch>
            <a:fillRect/>
          </a:stretch>
        </p:blipFill>
        <p:spPr>
          <a:xfrm>
            <a:off x="0" y="6454"/>
            <a:ext cx="12192000" cy="6489700"/>
          </a:xfrm>
          <a:prstGeom prst="rect">
            <a:avLst/>
          </a:prstGeom>
        </p:spPr>
      </p:pic>
      <p:sp>
        <p:nvSpPr>
          <p:cNvPr id="3" name="Subtitle 2">
            <a:extLst>
              <a:ext uri="{FF2B5EF4-FFF2-40B4-BE49-F238E27FC236}">
                <a16:creationId xmlns:a16="http://schemas.microsoft.com/office/drawing/2014/main" id="{CB0F4209-F84C-BE44-99D6-1E739DFEB557}"/>
              </a:ext>
            </a:extLst>
          </p:cNvPr>
          <p:cNvSpPr>
            <a:spLocks noGrp="1"/>
          </p:cNvSpPr>
          <p:nvPr>
            <p:ph type="subTitle" idx="1"/>
          </p:nvPr>
        </p:nvSpPr>
        <p:spPr>
          <a:xfrm>
            <a:off x="479425" y="0"/>
            <a:ext cx="5181787" cy="6345237"/>
          </a:xfrm>
        </p:spPr>
        <p:txBody>
          <a:bodyPr anchor="ctr">
            <a:normAutofit/>
          </a:bodyPr>
          <a:lstStyle/>
          <a:p>
            <a:pPr algn="l">
              <a:lnSpc>
                <a:spcPct val="100000"/>
              </a:lnSpc>
            </a:pPr>
            <a:r>
              <a:rPr lang="en-GB" sz="5400" b="1" dirty="0">
                <a:solidFill>
                  <a:schemeClr val="bg1"/>
                </a:solidFill>
                <a:latin typeface="Franklin Gothic Demi" panose="020B0603020102020204" pitchFamily="34" charset="0"/>
              </a:rPr>
              <a:t>God’s table: an invitation for all</a:t>
            </a:r>
          </a:p>
          <a:p>
            <a:pPr algn="l">
              <a:lnSpc>
                <a:spcPct val="100000"/>
              </a:lnSpc>
            </a:pPr>
            <a:endParaRPr lang="en-GB" sz="2000" dirty="0">
              <a:solidFill>
                <a:schemeClr val="bg1"/>
              </a:solidFill>
              <a:latin typeface="Franklin Gothic Book" panose="020B0503020102020204" pitchFamily="34" charset="0"/>
            </a:endParaRPr>
          </a:p>
          <a:p>
            <a:pPr algn="l">
              <a:lnSpc>
                <a:spcPct val="100000"/>
              </a:lnSpc>
            </a:pPr>
            <a:r>
              <a:rPr lang="en-GB" sz="4000" dirty="0">
                <a:solidFill>
                  <a:schemeClr val="bg1"/>
                </a:solidFill>
                <a:latin typeface="Franklin Gothic Medium" panose="020B0603020102020204" pitchFamily="34" charset="0"/>
              </a:rPr>
              <a:t>Worship on the presidential theme 2021/2022</a:t>
            </a:r>
            <a:endParaRPr lang="en-US" sz="4000" dirty="0">
              <a:latin typeface="Franklin Gothic Medium" panose="020B0603020102020204" pitchFamily="34" charset="0"/>
            </a:endParaRPr>
          </a:p>
        </p:txBody>
      </p:sp>
      <p:pic>
        <p:nvPicPr>
          <p:cNvPr id="7" name="Picture 6">
            <a:extLst>
              <a:ext uri="{FF2B5EF4-FFF2-40B4-BE49-F238E27FC236}">
                <a16:creationId xmlns:a16="http://schemas.microsoft.com/office/drawing/2014/main" id="{ACBC4CC5-01CC-8D49-A838-6F46D70A28C6}"/>
              </a:ext>
            </a:extLst>
          </p:cNvPr>
          <p:cNvPicPr>
            <a:picLocks noChangeAspect="1"/>
          </p:cNvPicPr>
          <p:nvPr/>
        </p:nvPicPr>
        <p:blipFill rotWithShape="1">
          <a:blip r:embed="rId3">
            <a:extLst>
              <a:ext uri="{28A0092B-C50C-407E-A947-70E740481C1C}">
                <a14:useLocalDpi xmlns:a14="http://schemas.microsoft.com/office/drawing/2010/main"/>
              </a:ext>
            </a:extLst>
          </a:blip>
          <a:srcRect l="26694" t="30656" r="30950" b="31638"/>
          <a:stretch/>
        </p:blipFill>
        <p:spPr>
          <a:xfrm>
            <a:off x="5209601" y="107444"/>
            <a:ext cx="4562475" cy="5740874"/>
          </a:xfrm>
          <a:prstGeom prst="rect">
            <a:avLst/>
          </a:prstGeom>
        </p:spPr>
      </p:pic>
    </p:spTree>
    <p:extLst>
      <p:ext uri="{BB962C8B-B14F-4D97-AF65-F5344CB8AC3E}">
        <p14:creationId xmlns:p14="http://schemas.microsoft.com/office/powerpoint/2010/main" val="146287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94A7-DC55-704E-A03F-23915BA7DC9B}"/>
              </a:ext>
            </a:extLst>
          </p:cNvPr>
          <p:cNvSpPr>
            <a:spLocks noGrp="1"/>
          </p:cNvSpPr>
          <p:nvPr>
            <p:ph type="title"/>
          </p:nvPr>
        </p:nvSpPr>
        <p:spPr>
          <a:xfrm>
            <a:off x="504000" y="504000"/>
            <a:ext cx="11233150" cy="6345237"/>
          </a:xfrm>
        </p:spPr>
        <p:txBody>
          <a:bodyPr vert="horz" lIns="0" tIns="0" rIns="0" bIns="0" rtlCol="0" anchor="t">
            <a:noAutofit/>
          </a:bodyPr>
          <a:lstStyle/>
          <a:p>
            <a:pPr>
              <a:lnSpc>
                <a:spcPct val="100000"/>
              </a:lnSpc>
            </a:pPr>
            <a:r>
              <a:rPr lang="en-GB" sz="4000" b="1" dirty="0">
                <a:solidFill>
                  <a:srgbClr val="C00000"/>
                </a:solidFill>
                <a:latin typeface="Franklin Gothic Demi" panose="020B0603020102020204" pitchFamily="34" charset="0"/>
              </a:rPr>
              <a:t>Story Card 5</a:t>
            </a:r>
            <a:br>
              <a:rPr lang="en-GB" sz="4000" b="1" dirty="0">
                <a:solidFill>
                  <a:srgbClr val="C00000"/>
                </a:solidFill>
                <a:latin typeface="Franklin Gothic Demi" panose="020B0603020102020204" pitchFamily="34" charset="0"/>
              </a:rPr>
            </a:br>
            <a:br>
              <a:rPr lang="en-GB" sz="2000" b="1" dirty="0">
                <a:solidFill>
                  <a:srgbClr val="C00000"/>
                </a:solidFill>
                <a:latin typeface="Franklin Gothic Demi" panose="020B0603020102020204" pitchFamily="34" charset="0"/>
              </a:rPr>
            </a:br>
            <a:r>
              <a:rPr lang="en-GB" sz="3200" b="1" dirty="0">
                <a:latin typeface="Franklin Gothic Demi" panose="020B0603020102020204" pitchFamily="34" charset="0"/>
                <a:ea typeface="Calibri" panose="020F0502020204030204" pitchFamily="34" charset="0"/>
                <a:cs typeface="Times New Roman" panose="02020603050405020304" pitchFamily="18" charset="0"/>
              </a:rPr>
              <a:t>The story of the feeding of the five thousand is in John’s Gospel in the Bible. Crowds gathered to listen to Jesus talk. It became late and they were hungry. </a:t>
            </a:r>
            <a:br>
              <a:rPr lang="en-GB" sz="3200" b="1" dirty="0">
                <a:latin typeface="Franklin Gothic Demi" panose="020B0603020102020204" pitchFamily="34" charset="0"/>
                <a:ea typeface="Calibri" panose="020F0502020204030204" pitchFamily="34" charset="0"/>
                <a:cs typeface="Times New Roman" panose="02020603050405020304" pitchFamily="18" charset="0"/>
              </a:rPr>
            </a:br>
            <a:br>
              <a:rPr lang="en-GB" sz="2000" b="1" dirty="0">
                <a:latin typeface="Franklin Gothic Demi" panose="020B0603020102020204" pitchFamily="34" charset="0"/>
                <a:ea typeface="Calibri" panose="020F0502020204030204" pitchFamily="34" charset="0"/>
                <a:cs typeface="Times New Roman" panose="02020603050405020304" pitchFamily="18" charset="0"/>
              </a:rPr>
            </a:br>
            <a:r>
              <a:rPr lang="en-GB" sz="3200" b="1" dirty="0">
                <a:latin typeface="Franklin Gothic Demi" panose="020B0603020102020204" pitchFamily="34" charset="0"/>
                <a:ea typeface="Calibri" panose="020F0502020204030204" pitchFamily="34" charset="0"/>
                <a:cs typeface="Times New Roman" panose="02020603050405020304" pitchFamily="18" charset="0"/>
              </a:rPr>
              <a:t>A boy had five loaves and two fish, which he offered to share. Jesus broke the bread and the fish and they shared it amongst the crowd. And the miracle was everybody shared the food and felt full.</a:t>
            </a:r>
            <a:endParaRPr lang="en-US" sz="3200" b="1" dirty="0">
              <a:solidFill>
                <a:srgbClr val="C00000"/>
              </a:solidFill>
              <a:latin typeface="Franklin Gothic Demi" panose="020B0603020102020204" pitchFamily="34" charset="0"/>
            </a:endParaRPr>
          </a:p>
        </p:txBody>
      </p:sp>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1536050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94A7-DC55-704E-A03F-23915BA7DC9B}"/>
              </a:ext>
            </a:extLst>
          </p:cNvPr>
          <p:cNvSpPr>
            <a:spLocks noGrp="1"/>
          </p:cNvSpPr>
          <p:nvPr>
            <p:ph type="title"/>
          </p:nvPr>
        </p:nvSpPr>
        <p:spPr>
          <a:xfrm>
            <a:off x="504000" y="504000"/>
            <a:ext cx="11233150" cy="5832475"/>
          </a:xfrm>
        </p:spPr>
        <p:txBody>
          <a:bodyPr vert="horz" lIns="0" tIns="0" rIns="0" bIns="0" rtlCol="0" anchor="t">
            <a:normAutofit/>
          </a:bodyPr>
          <a:lstStyle/>
          <a:p>
            <a:pPr>
              <a:lnSpc>
                <a:spcPct val="100000"/>
              </a:lnSpc>
            </a:pPr>
            <a:r>
              <a:rPr lang="en-GB" sz="4000" b="1" dirty="0">
                <a:solidFill>
                  <a:srgbClr val="C00000"/>
                </a:solidFill>
                <a:latin typeface="Franklin Gothic Demi" panose="020B0603020102020204" pitchFamily="34" charset="0"/>
              </a:rPr>
              <a:t>Story Card 5                                               </a:t>
            </a:r>
            <a:r>
              <a:rPr lang="en-GB" sz="4000" i="1" dirty="0">
                <a:solidFill>
                  <a:srgbClr val="C00000"/>
                </a:solidFill>
                <a:latin typeface="Franklin Gothic Medium" panose="020B0603020102020204" pitchFamily="34" charset="0"/>
              </a:rPr>
              <a:t>[continued]</a:t>
            </a:r>
            <a:br>
              <a:rPr lang="en-GB" sz="4000" dirty="0">
                <a:solidFill>
                  <a:srgbClr val="C00000"/>
                </a:solidFill>
                <a:latin typeface="Franklin Gothic Book" panose="020B0503020102020204" pitchFamily="34" charset="0"/>
              </a:rPr>
            </a:br>
            <a:br>
              <a:rPr lang="en-GB" sz="2000" b="1" dirty="0">
                <a:solidFill>
                  <a:srgbClr val="C00000"/>
                </a:solidFill>
                <a:latin typeface="Franklin Gothic Demi" panose="020B0603020102020204" pitchFamily="34" charset="0"/>
              </a:rPr>
            </a:br>
            <a:r>
              <a:rPr lang="en-GB" sz="3200" b="1" dirty="0">
                <a:latin typeface="Franklin Gothic Demi" panose="020B0603020102020204" pitchFamily="34" charset="0"/>
                <a:ea typeface="Calibri" panose="020F0502020204030204" pitchFamily="34" charset="0"/>
                <a:cs typeface="Times New Roman" panose="02020603050405020304" pitchFamily="18" charset="0"/>
              </a:rPr>
              <a:t>During the pandemic we have not been able to share food in church or outside our homes. </a:t>
            </a:r>
            <a:br>
              <a:rPr lang="en-GB" sz="3200" b="1" dirty="0">
                <a:latin typeface="Franklin Gothic Demi" panose="020B0603020102020204" pitchFamily="34" charset="0"/>
                <a:ea typeface="Calibri" panose="020F0502020204030204" pitchFamily="34" charset="0"/>
                <a:cs typeface="Times New Roman" panose="02020603050405020304" pitchFamily="18" charset="0"/>
              </a:rPr>
            </a:br>
            <a:br>
              <a:rPr lang="en-GB" sz="2000" b="1" dirty="0">
                <a:latin typeface="Franklin Gothic Demi" panose="020B0603020102020204" pitchFamily="34" charset="0"/>
                <a:ea typeface="Calibri" panose="020F0502020204030204" pitchFamily="34" charset="0"/>
                <a:cs typeface="Times New Roman" panose="02020603050405020304" pitchFamily="18" charset="0"/>
              </a:rPr>
            </a:br>
            <a:r>
              <a:rPr lang="en-GB" sz="3200" dirty="0">
                <a:latin typeface="Franklin Gothic Medium" panose="020B0603020102020204" pitchFamily="34" charset="0"/>
                <a:ea typeface="Calibri" panose="020F0502020204030204" pitchFamily="34" charset="0"/>
                <a:cs typeface="Times New Roman" panose="02020603050405020304" pitchFamily="18" charset="0"/>
              </a:rPr>
              <a:t>Who will you look to share food with once the pandemic restrictions are lifted?  </a:t>
            </a:r>
            <a:br>
              <a:rPr lang="en-GB" sz="3200" b="1" dirty="0">
                <a:latin typeface="Franklin Gothic Demi" panose="020B0603020102020204" pitchFamily="34" charset="0"/>
                <a:ea typeface="Calibri" panose="020F0502020204030204" pitchFamily="34" charset="0"/>
                <a:cs typeface="Times New Roman" panose="02020603050405020304" pitchFamily="18" charset="0"/>
              </a:rPr>
            </a:br>
            <a:br>
              <a:rPr lang="en-GB" sz="2000" b="1" dirty="0">
                <a:latin typeface="Franklin Gothic Demi" panose="020B0603020102020204" pitchFamily="34" charset="0"/>
                <a:ea typeface="Calibri" panose="020F0502020204030204" pitchFamily="34" charset="0"/>
                <a:cs typeface="Times New Roman" panose="02020603050405020304" pitchFamily="18" charset="0"/>
              </a:rPr>
            </a:br>
            <a:r>
              <a:rPr lang="en-GB" sz="3200" b="1" dirty="0">
                <a:latin typeface="Franklin Gothic Demi" panose="020B0603020102020204" pitchFamily="34" charset="0"/>
                <a:ea typeface="Calibri" panose="020F0502020204030204" pitchFamily="34" charset="0"/>
                <a:cs typeface="Times New Roman" panose="02020603050405020304" pitchFamily="18" charset="0"/>
              </a:rPr>
              <a:t>What food will you have to share and how many people can you feed?</a:t>
            </a:r>
            <a:endParaRPr lang="en-US" sz="3200" b="1" dirty="0">
              <a:solidFill>
                <a:srgbClr val="C00000"/>
              </a:solidFill>
              <a:latin typeface="Franklin Gothic Demi" panose="020B0603020102020204" pitchFamily="34" charset="0"/>
            </a:endParaRPr>
          </a:p>
        </p:txBody>
      </p:sp>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1845439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9D0E2B90-0450-5D4A-8702-3E35F47FEF0A}"/>
              </a:ext>
            </a:extLst>
          </p:cNvPr>
          <p:cNvPicPr>
            <a:picLocks noChangeAspect="1"/>
          </p:cNvPicPr>
          <p:nvPr/>
        </p:nvPicPr>
        <p:blipFill>
          <a:blip r:embed="rId2"/>
          <a:stretch>
            <a:fillRect/>
          </a:stretch>
        </p:blipFill>
        <p:spPr>
          <a:xfrm>
            <a:off x="9251950" y="5720329"/>
            <a:ext cx="2940050" cy="1137671"/>
          </a:xfrm>
          <a:prstGeom prst="rect">
            <a:avLst/>
          </a:prstGeom>
        </p:spPr>
      </p:pic>
      <p:sp>
        <p:nvSpPr>
          <p:cNvPr id="2" name="Title 1">
            <a:extLst>
              <a:ext uri="{FF2B5EF4-FFF2-40B4-BE49-F238E27FC236}">
                <a16:creationId xmlns:a16="http://schemas.microsoft.com/office/drawing/2014/main" id="{425194A7-DC55-704E-A03F-23915BA7DC9B}"/>
              </a:ext>
            </a:extLst>
          </p:cNvPr>
          <p:cNvSpPr>
            <a:spLocks noGrp="1"/>
          </p:cNvSpPr>
          <p:nvPr>
            <p:ph type="title"/>
          </p:nvPr>
        </p:nvSpPr>
        <p:spPr>
          <a:xfrm>
            <a:off x="504000" y="504000"/>
            <a:ext cx="11233150" cy="5832475"/>
          </a:xfrm>
        </p:spPr>
        <p:txBody>
          <a:bodyPr vert="horz" lIns="0" tIns="0" rIns="0" bIns="0" rtlCol="0" anchor="t">
            <a:noAutofit/>
          </a:bodyPr>
          <a:lstStyle/>
          <a:p>
            <a:pPr>
              <a:lnSpc>
                <a:spcPct val="100000"/>
              </a:lnSpc>
            </a:pPr>
            <a:r>
              <a:rPr lang="en-GB" sz="4000" b="1" dirty="0">
                <a:solidFill>
                  <a:srgbClr val="C00000"/>
                </a:solidFill>
                <a:latin typeface="Franklin Gothic Demi" panose="020B0603020102020204" pitchFamily="34" charset="0"/>
              </a:rPr>
              <a:t>Story Card 6</a:t>
            </a:r>
            <a:br>
              <a:rPr lang="en-GB" sz="4000" b="1" dirty="0">
                <a:solidFill>
                  <a:srgbClr val="C00000"/>
                </a:solidFill>
                <a:latin typeface="Franklin Gothic Demi" panose="020B0603020102020204" pitchFamily="34" charset="0"/>
              </a:rPr>
            </a:br>
            <a:br>
              <a:rPr lang="en-GB" sz="1000" b="1" dirty="0">
                <a:solidFill>
                  <a:srgbClr val="C00000"/>
                </a:solidFill>
                <a:latin typeface="Franklin Gothic Demi" panose="020B0603020102020204" pitchFamily="34" charset="0"/>
                <a:cs typeface="Times New Roman" panose="02020603050405020304" pitchFamily="18" charset="0"/>
              </a:rPr>
            </a:br>
            <a:r>
              <a:rPr lang="en-GB" sz="3000" dirty="0">
                <a:latin typeface="Franklin Gothic Medium" panose="020B0603020102020204" pitchFamily="34" charset="0"/>
                <a:ea typeface="Calibri" panose="020F0502020204030204" pitchFamily="34" charset="0"/>
                <a:cs typeface="Times New Roman" panose="02020603050405020304" pitchFamily="18" charset="0"/>
              </a:rPr>
              <a:t>Jesus and the disciples welcomed all when they gathered together. Jesus went to and always invited the people who were not included in things.</a:t>
            </a:r>
            <a:br>
              <a:rPr lang="en-GB" sz="3000" b="1" dirty="0">
                <a:latin typeface="Franklin Gothic Demi" panose="020B0603020102020204" pitchFamily="34" charset="0"/>
                <a:ea typeface="Calibri" panose="020F0502020204030204" pitchFamily="34" charset="0"/>
                <a:cs typeface="Times New Roman" panose="02020603050405020304" pitchFamily="18" charset="0"/>
              </a:rPr>
            </a:br>
            <a:br>
              <a:rPr lang="en-GB" sz="2000" b="1" dirty="0">
                <a:latin typeface="Franklin Gothic Demi" panose="020B0603020102020204" pitchFamily="34" charset="0"/>
                <a:ea typeface="Calibri" panose="020F0502020204030204" pitchFamily="34" charset="0"/>
                <a:cs typeface="Times New Roman" panose="02020603050405020304" pitchFamily="18" charset="0"/>
              </a:rPr>
            </a:br>
            <a:r>
              <a:rPr lang="en-GB" sz="3000" b="1" dirty="0">
                <a:latin typeface="Franklin Gothic Demi" panose="020B0603020102020204" pitchFamily="34" charset="0"/>
                <a:ea typeface="Calibri" panose="020F0502020204030204" pitchFamily="34" charset="0"/>
                <a:cs typeface="Times New Roman" panose="02020603050405020304" pitchFamily="18" charset="0"/>
              </a:rPr>
              <a:t>What makes you feel welcome at your church? </a:t>
            </a:r>
            <a:br>
              <a:rPr lang="en-GB" sz="3200" b="1" dirty="0">
                <a:latin typeface="Franklin Gothic Demi" panose="020B0603020102020204" pitchFamily="34" charset="0"/>
                <a:ea typeface="Calibri" panose="020F0502020204030204" pitchFamily="34" charset="0"/>
                <a:cs typeface="Times New Roman" panose="02020603050405020304" pitchFamily="18" charset="0"/>
              </a:rPr>
            </a:br>
            <a:br>
              <a:rPr lang="en-GB" sz="2000" b="1" dirty="0">
                <a:latin typeface="Franklin Gothic Demi" panose="020B0603020102020204" pitchFamily="34" charset="0"/>
                <a:ea typeface="Calibri" panose="020F0502020204030204" pitchFamily="34" charset="0"/>
                <a:cs typeface="Times New Roman" panose="02020603050405020304" pitchFamily="18" charset="0"/>
              </a:rPr>
            </a:br>
            <a:r>
              <a:rPr lang="en-GB" sz="3000" dirty="0">
                <a:latin typeface="Franklin Gothic Medium" panose="020B0603020102020204" pitchFamily="34" charset="0"/>
                <a:ea typeface="Calibri" panose="020F0502020204030204" pitchFamily="34" charset="0"/>
                <a:cs typeface="Times New Roman" panose="02020603050405020304" pitchFamily="18" charset="0"/>
              </a:rPr>
              <a:t>Who are the people who are left out in your community?</a:t>
            </a:r>
            <a:br>
              <a:rPr lang="en-GB" sz="3200" b="1" dirty="0">
                <a:latin typeface="Franklin Gothic Demi" panose="020B0603020102020204" pitchFamily="34" charset="0"/>
                <a:ea typeface="Calibri" panose="020F0502020204030204" pitchFamily="34" charset="0"/>
                <a:cs typeface="Times New Roman" panose="02020603050405020304" pitchFamily="18" charset="0"/>
              </a:rPr>
            </a:br>
            <a:br>
              <a:rPr lang="en-GB" sz="2000" b="1" dirty="0">
                <a:latin typeface="Franklin Gothic Demi" panose="020B0603020102020204" pitchFamily="34" charset="0"/>
                <a:ea typeface="Calibri" panose="020F0502020204030204" pitchFamily="34" charset="0"/>
                <a:cs typeface="Times New Roman" panose="02020603050405020304" pitchFamily="18" charset="0"/>
              </a:rPr>
            </a:br>
            <a:r>
              <a:rPr lang="en-GB" sz="3000" b="1" dirty="0">
                <a:latin typeface="Franklin Gothic Demi" panose="020B0603020102020204" pitchFamily="34" charset="0"/>
                <a:ea typeface="Calibri" panose="020F0502020204030204" pitchFamily="34" charset="0"/>
                <a:cs typeface="Times New Roman" panose="02020603050405020304" pitchFamily="18" charset="0"/>
              </a:rPr>
              <a:t>How can you make everybody feel welcome?</a:t>
            </a:r>
            <a:endParaRPr lang="en-US" sz="3000" b="1" dirty="0">
              <a:solidFill>
                <a:srgbClr val="C00000"/>
              </a:solidFill>
              <a:latin typeface="Franklin Gothic Demi" panose="020B0603020102020204" pitchFamily="34" charset="0"/>
            </a:endParaRPr>
          </a:p>
        </p:txBody>
      </p:sp>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2790473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5267A32-69DD-DF47-8365-EE8FBD43C600}"/>
              </a:ext>
            </a:extLst>
          </p:cNvPr>
          <p:cNvSpPr txBox="1">
            <a:spLocks/>
          </p:cNvSpPr>
          <p:nvPr/>
        </p:nvSpPr>
        <p:spPr>
          <a:xfrm>
            <a:off x="504000" y="504000"/>
            <a:ext cx="11233150" cy="58412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6000" b="1" dirty="0">
                <a:solidFill>
                  <a:srgbClr val="C00000"/>
                </a:solidFill>
                <a:latin typeface="Franklin Gothic Demi" panose="020B0603020102020204" pitchFamily="34" charset="0"/>
              </a:rPr>
              <a:t>Reading</a:t>
            </a:r>
            <a:br>
              <a:rPr lang="en-US" sz="4000" dirty="0">
                <a:latin typeface="Franklin Gothic Medium" panose="020B0603020102020204" pitchFamily="34" charset="0"/>
              </a:rPr>
            </a:br>
            <a:br>
              <a:rPr lang="en-US" sz="2000" dirty="0">
                <a:latin typeface="Franklin Gothic Medium" panose="020B0603020102020204" pitchFamily="34" charset="0"/>
              </a:rPr>
            </a:br>
            <a:r>
              <a:rPr lang="en-GB" sz="4000" b="1" dirty="0">
                <a:latin typeface="Franklin Gothic Demi" panose="020B0603020102020204" pitchFamily="34" charset="0"/>
              </a:rPr>
              <a:t>Ruth 2:5-14</a:t>
            </a:r>
            <a:endParaRPr lang="en-US" sz="4000" b="1" dirty="0">
              <a:latin typeface="Franklin Gothic Demi" panose="020B0603020102020204" pitchFamily="34" charset="0"/>
            </a:endParaRPr>
          </a:p>
        </p:txBody>
      </p:sp>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3"/>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3772928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94A7-DC55-704E-A03F-23915BA7DC9B}"/>
              </a:ext>
            </a:extLst>
          </p:cNvPr>
          <p:cNvSpPr>
            <a:spLocks noGrp="1"/>
          </p:cNvSpPr>
          <p:nvPr>
            <p:ph type="title"/>
          </p:nvPr>
        </p:nvSpPr>
        <p:spPr>
          <a:xfrm>
            <a:off x="504000" y="504000"/>
            <a:ext cx="11232000" cy="5841237"/>
          </a:xfrm>
        </p:spPr>
        <p:txBody>
          <a:bodyPr vert="horz" lIns="91440" tIns="45720" rIns="91440" bIns="45720" rtlCol="0" anchor="ctr">
            <a:normAutofit/>
          </a:bodyPr>
          <a:lstStyle/>
          <a:p>
            <a:pPr algn="ctr">
              <a:lnSpc>
                <a:spcPct val="100000"/>
              </a:lnSpc>
              <a:defRPr/>
            </a:pPr>
            <a:r>
              <a:rPr lang="en-GB" sz="6000" b="1" dirty="0">
                <a:solidFill>
                  <a:srgbClr val="C00000"/>
                </a:solidFill>
                <a:latin typeface="Franklin Gothic Demi" panose="020B0603020102020204" pitchFamily="34" charset="0"/>
              </a:rPr>
              <a:t>Hymn</a:t>
            </a:r>
            <a:br>
              <a:rPr lang="en-US" sz="3600" b="1" dirty="0">
                <a:solidFill>
                  <a:srgbClr val="C00000"/>
                </a:solidFill>
                <a:latin typeface="Franklin Gothic Book" panose="020B0503020102020204" pitchFamily="34" charset="0"/>
              </a:rPr>
            </a:br>
            <a:br>
              <a:rPr lang="en-US" sz="2000" i="1" dirty="0">
                <a:latin typeface="Franklin Gothic Medium" panose="020B0603020102020204" pitchFamily="34" charset="0"/>
              </a:rPr>
            </a:br>
            <a:r>
              <a:rPr lang="en-US" sz="4000" i="1" dirty="0">
                <a:latin typeface="Franklin Gothic Medium" panose="020B0603020102020204" pitchFamily="34" charset="0"/>
              </a:rPr>
              <a:t>Choose from:</a:t>
            </a:r>
            <a:br>
              <a:rPr lang="en-US" sz="4000" i="1" dirty="0">
                <a:latin typeface="Franklin Gothic Medium" panose="020B0603020102020204" pitchFamily="34" charset="0"/>
              </a:rPr>
            </a:br>
            <a:br>
              <a:rPr lang="en-US" sz="2000" i="1" dirty="0">
                <a:latin typeface="Franklin Gothic Book" panose="020B0503020102020204" pitchFamily="34" charset="0"/>
              </a:rPr>
            </a:br>
            <a:r>
              <a:rPr lang="en-GB" sz="4000" dirty="0">
                <a:latin typeface="Franklin Gothic Medium" panose="020B0603020102020204" pitchFamily="34" charset="0"/>
              </a:rPr>
              <a:t>Shalom Chaverim </a:t>
            </a:r>
            <a:br>
              <a:rPr lang="en-GB" sz="4000" b="1" dirty="0">
                <a:latin typeface="Franklin Gothic Demi" panose="020B0603020102020204" pitchFamily="34" charset="0"/>
              </a:rPr>
            </a:br>
            <a:r>
              <a:rPr lang="en-GB" sz="4000" b="1" dirty="0">
                <a:latin typeface="Franklin Gothic Demi" panose="020B0603020102020204" pitchFamily="34" charset="0"/>
              </a:rPr>
              <a:t>(</a:t>
            </a:r>
            <a:r>
              <a:rPr lang="en-GB" sz="4000" b="1" i="1" dirty="0" err="1">
                <a:latin typeface="Franklin Gothic Demi" panose="020B0603020102020204" pitchFamily="34" charset="0"/>
              </a:rPr>
              <a:t>StF</a:t>
            </a:r>
            <a:r>
              <a:rPr lang="en-GB" sz="4000" b="1" dirty="0">
                <a:latin typeface="Franklin Gothic Demi" panose="020B0603020102020204" pitchFamily="34" charset="0"/>
              </a:rPr>
              <a:t> 414)</a:t>
            </a:r>
            <a:br>
              <a:rPr lang="en-GB" sz="4000" b="1" dirty="0">
                <a:latin typeface="Franklin Gothic Demi" panose="020B0603020102020204" pitchFamily="34" charset="0"/>
              </a:rPr>
            </a:br>
            <a:br>
              <a:rPr lang="en-GB" sz="2000" b="1" dirty="0">
                <a:latin typeface="Franklin Gothic Demi" panose="020B0603020102020204" pitchFamily="34" charset="0"/>
              </a:rPr>
            </a:br>
            <a:r>
              <a:rPr lang="en-GB" sz="4000" dirty="0">
                <a:latin typeface="Franklin Gothic Medium" panose="020B0603020102020204" pitchFamily="34" charset="0"/>
              </a:rPr>
              <a:t>Come sinners to the gospel feast </a:t>
            </a:r>
            <a:br>
              <a:rPr lang="en-GB" sz="4000" b="1" dirty="0">
                <a:latin typeface="Franklin Gothic Demi" panose="020B0603020102020204" pitchFamily="34" charset="0"/>
              </a:rPr>
            </a:br>
            <a:r>
              <a:rPr lang="en-GB" sz="4000" b="1" dirty="0">
                <a:latin typeface="Franklin Gothic Demi" panose="020B0603020102020204" pitchFamily="34" charset="0"/>
              </a:rPr>
              <a:t>(</a:t>
            </a:r>
            <a:r>
              <a:rPr lang="en-GB" sz="4000" b="1" i="1" dirty="0" err="1">
                <a:latin typeface="Franklin Gothic Demi" panose="020B0603020102020204" pitchFamily="34" charset="0"/>
              </a:rPr>
              <a:t>StF</a:t>
            </a:r>
            <a:r>
              <a:rPr lang="en-GB" sz="4000" b="1" dirty="0">
                <a:latin typeface="Franklin Gothic Demi" panose="020B0603020102020204" pitchFamily="34" charset="0"/>
              </a:rPr>
              <a:t> 401 </a:t>
            </a:r>
            <a:r>
              <a:rPr lang="en-GB" sz="4000" dirty="0">
                <a:latin typeface="Franklin Gothic Medium" panose="020B0603020102020204" pitchFamily="34" charset="0"/>
              </a:rPr>
              <a:t>or</a:t>
            </a:r>
            <a:r>
              <a:rPr lang="en-GB" sz="4000" b="1" dirty="0">
                <a:latin typeface="Franklin Gothic Demi" panose="020B0603020102020204" pitchFamily="34" charset="0"/>
              </a:rPr>
              <a:t> </a:t>
            </a:r>
            <a:r>
              <a:rPr lang="en-GB" sz="4000" b="1" i="1" dirty="0">
                <a:latin typeface="Franklin Gothic Demi" panose="020B0603020102020204" pitchFamily="34" charset="0"/>
              </a:rPr>
              <a:t>H&amp;P </a:t>
            </a:r>
            <a:r>
              <a:rPr lang="en-GB" sz="4000" b="1" dirty="0">
                <a:latin typeface="Franklin Gothic Demi" panose="020B0603020102020204" pitchFamily="34" charset="0"/>
              </a:rPr>
              <a:t>460)</a:t>
            </a:r>
            <a:endParaRPr lang="en-US" sz="4000" b="1" dirty="0">
              <a:solidFill>
                <a:srgbClr val="C00000"/>
              </a:solidFill>
              <a:latin typeface="Franklin Gothic Demi" panose="020B0603020102020204" pitchFamily="34" charset="0"/>
            </a:endParaRPr>
          </a:p>
        </p:txBody>
      </p:sp>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1928318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F89A35-A2DD-1C4C-9683-5BF7B9ED0F1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25194A7-DC55-704E-A03F-23915BA7DC9B}"/>
              </a:ext>
            </a:extLst>
          </p:cNvPr>
          <p:cNvSpPr>
            <a:spLocks noGrp="1"/>
          </p:cNvSpPr>
          <p:nvPr>
            <p:ph type="title"/>
          </p:nvPr>
        </p:nvSpPr>
        <p:spPr>
          <a:xfrm>
            <a:off x="6857999" y="512763"/>
            <a:ext cx="4854575" cy="5832475"/>
          </a:xfrm>
        </p:spPr>
        <p:txBody>
          <a:bodyPr vert="horz" lIns="91440" tIns="45720" rIns="91440" bIns="45720" rtlCol="0" anchor="t">
            <a:normAutofit/>
          </a:bodyPr>
          <a:lstStyle/>
          <a:p>
            <a:pPr lvl="0" algn="r">
              <a:lnSpc>
                <a:spcPct val="100000"/>
              </a:lnSpc>
              <a:defRPr/>
            </a:pPr>
            <a:r>
              <a:rPr lang="en-GB" sz="4000" dirty="0">
                <a:solidFill>
                  <a:srgbClr val="C00000"/>
                </a:solidFill>
                <a:latin typeface="Franklin Gothic Demi" panose="020B0603020102020204" pitchFamily="34" charset="0"/>
              </a:rPr>
              <a:t>Junior Church begins</a:t>
            </a:r>
            <a:endParaRPr lang="en-US" sz="3600" dirty="0">
              <a:solidFill>
                <a:srgbClr val="C00000"/>
              </a:solidFill>
              <a:latin typeface="Franklin Gothic Demi" panose="020B0603020102020204" pitchFamily="34" charset="0"/>
            </a:endParaRPr>
          </a:p>
        </p:txBody>
      </p:sp>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3"/>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290284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
        <p:nvSpPr>
          <p:cNvPr id="4" name="Title 1">
            <a:extLst>
              <a:ext uri="{FF2B5EF4-FFF2-40B4-BE49-F238E27FC236}">
                <a16:creationId xmlns:a16="http://schemas.microsoft.com/office/drawing/2014/main" id="{DC7E64AC-F7B4-8A43-BB54-D1C84B749978}"/>
              </a:ext>
            </a:extLst>
          </p:cNvPr>
          <p:cNvSpPr txBox="1">
            <a:spLocks/>
          </p:cNvSpPr>
          <p:nvPr/>
        </p:nvSpPr>
        <p:spPr>
          <a:xfrm>
            <a:off x="504000" y="504000"/>
            <a:ext cx="11233150" cy="58412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6000" b="1" dirty="0">
                <a:solidFill>
                  <a:srgbClr val="C00000"/>
                </a:solidFill>
                <a:latin typeface="Franklin Gothic Demi" panose="020B0603020102020204" pitchFamily="34" charset="0"/>
              </a:rPr>
              <a:t>Reading</a:t>
            </a:r>
            <a:br>
              <a:rPr lang="en-US" sz="4000" dirty="0">
                <a:latin typeface="Franklin Gothic Medium" panose="020B0603020102020204" pitchFamily="34" charset="0"/>
              </a:rPr>
            </a:br>
            <a:br>
              <a:rPr lang="en-US" sz="2000" dirty="0">
                <a:latin typeface="Franklin Gothic Medium" panose="020B0603020102020204" pitchFamily="34" charset="0"/>
              </a:rPr>
            </a:br>
            <a:r>
              <a:rPr lang="en-GB" sz="4000" b="1" dirty="0">
                <a:latin typeface="Franklin Gothic Demi" panose="020B0603020102020204" pitchFamily="34" charset="0"/>
              </a:rPr>
              <a:t>Luke 14:12-24</a:t>
            </a:r>
            <a:endParaRPr lang="en-US" sz="4000" b="1" dirty="0">
              <a:latin typeface="Franklin Gothic Demi" panose="020B0603020102020204" pitchFamily="34" charset="0"/>
            </a:endParaRPr>
          </a:p>
        </p:txBody>
      </p:sp>
    </p:spTree>
    <p:extLst>
      <p:ext uri="{BB962C8B-B14F-4D97-AF65-F5344CB8AC3E}">
        <p14:creationId xmlns:p14="http://schemas.microsoft.com/office/powerpoint/2010/main" val="1420392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
        <p:nvSpPr>
          <p:cNvPr id="5" name="Title 1">
            <a:extLst>
              <a:ext uri="{FF2B5EF4-FFF2-40B4-BE49-F238E27FC236}">
                <a16:creationId xmlns:a16="http://schemas.microsoft.com/office/drawing/2014/main" id="{3B3E98A0-D9D4-D04F-A808-279649CA4D5B}"/>
              </a:ext>
            </a:extLst>
          </p:cNvPr>
          <p:cNvSpPr txBox="1">
            <a:spLocks/>
          </p:cNvSpPr>
          <p:nvPr/>
        </p:nvSpPr>
        <p:spPr>
          <a:xfrm>
            <a:off x="504000" y="504000"/>
            <a:ext cx="11232000" cy="5841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GB" sz="6000" b="1" dirty="0">
                <a:solidFill>
                  <a:srgbClr val="C00000"/>
                </a:solidFill>
                <a:latin typeface="Franklin Gothic Demi" panose="020B0603020102020204" pitchFamily="34" charset="0"/>
              </a:rPr>
              <a:t>Hymn</a:t>
            </a:r>
            <a:endParaRPr lang="en-US" sz="6000" b="1" dirty="0">
              <a:latin typeface="Franklin Gothic Demi" panose="020B0603020102020204" pitchFamily="34" charset="0"/>
            </a:endParaRPr>
          </a:p>
          <a:p>
            <a:pPr algn="ctr">
              <a:lnSpc>
                <a:spcPct val="100000"/>
              </a:lnSpc>
              <a:defRPr/>
            </a:pPr>
            <a:endParaRPr lang="en-US" sz="2000" i="1" dirty="0">
              <a:latin typeface="Franklin Gothic Medium" panose="020B0603020102020204" pitchFamily="34" charset="0"/>
            </a:endParaRPr>
          </a:p>
          <a:p>
            <a:pPr algn="ctr">
              <a:lnSpc>
                <a:spcPct val="100000"/>
              </a:lnSpc>
              <a:defRPr/>
            </a:pPr>
            <a:r>
              <a:rPr lang="en-US" sz="4000" i="1" dirty="0">
                <a:latin typeface="Franklin Gothic Medium" panose="020B0603020102020204" pitchFamily="34" charset="0"/>
              </a:rPr>
              <a:t>Choose from:</a:t>
            </a:r>
            <a:br>
              <a:rPr lang="en-US" sz="4000" i="1" dirty="0">
                <a:latin typeface="Franklin Gothic Medium" panose="020B0603020102020204" pitchFamily="34" charset="0"/>
              </a:rPr>
            </a:br>
            <a:br>
              <a:rPr lang="en-US" sz="2000" dirty="0">
                <a:latin typeface="Franklin Gothic Medium" panose="020B0603020102020204" pitchFamily="34" charset="0"/>
              </a:rPr>
            </a:br>
            <a:r>
              <a:rPr lang="en-GB" sz="4000" dirty="0">
                <a:latin typeface="Franklin Gothic Medium" panose="020B0603020102020204" pitchFamily="34" charset="0"/>
              </a:rPr>
              <a:t>I, The Lord of sea and sky</a:t>
            </a:r>
            <a:br>
              <a:rPr lang="en-GB" sz="4000" dirty="0">
                <a:latin typeface="Franklin Gothic Medium" panose="020B0603020102020204" pitchFamily="34" charset="0"/>
              </a:rPr>
            </a:br>
            <a:r>
              <a:rPr lang="en-GB" sz="4000" b="1" dirty="0">
                <a:latin typeface="Franklin Gothic Demi" panose="020B0603020102020204" pitchFamily="34" charset="0"/>
              </a:rPr>
              <a:t>(</a:t>
            </a:r>
            <a:r>
              <a:rPr lang="en-GB" sz="4000" b="1" i="1" dirty="0" err="1">
                <a:latin typeface="Franklin Gothic Demi" panose="020B0603020102020204" pitchFamily="34" charset="0"/>
              </a:rPr>
              <a:t>StF</a:t>
            </a:r>
            <a:r>
              <a:rPr lang="en-GB" sz="4000" b="1" dirty="0">
                <a:latin typeface="Franklin Gothic Demi" panose="020B0603020102020204" pitchFamily="34" charset="0"/>
              </a:rPr>
              <a:t> 663)</a:t>
            </a:r>
            <a:br>
              <a:rPr lang="en-GB" sz="4000" b="1" dirty="0">
                <a:latin typeface="Franklin Gothic Demi" panose="020B0603020102020204" pitchFamily="34" charset="0"/>
              </a:rPr>
            </a:br>
            <a:br>
              <a:rPr lang="en-GB" sz="2000" dirty="0">
                <a:latin typeface="Franklin Gothic Medium" panose="020B0603020102020204" pitchFamily="34" charset="0"/>
              </a:rPr>
            </a:br>
            <a:r>
              <a:rPr lang="en-GB" sz="4000" dirty="0">
                <a:latin typeface="Franklin Gothic Medium" panose="020B0603020102020204" pitchFamily="34" charset="0"/>
              </a:rPr>
              <a:t>Come, let us sing of a wonderful love</a:t>
            </a:r>
            <a:br>
              <a:rPr lang="en-GB" sz="4000" dirty="0">
                <a:latin typeface="Franklin Gothic Medium" panose="020B0603020102020204" pitchFamily="34" charset="0"/>
              </a:rPr>
            </a:br>
            <a:r>
              <a:rPr lang="en-GB" sz="4000" b="1" dirty="0">
                <a:latin typeface="Franklin Gothic Demi" panose="020B0603020102020204" pitchFamily="34" charset="0"/>
              </a:rPr>
              <a:t>(</a:t>
            </a:r>
            <a:r>
              <a:rPr lang="en-GB" sz="4000" b="1" i="1" dirty="0" err="1">
                <a:latin typeface="Franklin Gothic Demi" panose="020B0603020102020204" pitchFamily="34" charset="0"/>
              </a:rPr>
              <a:t>StF</a:t>
            </a:r>
            <a:r>
              <a:rPr lang="en-GB" sz="4000" b="1" dirty="0">
                <a:latin typeface="Franklin Gothic Demi" panose="020B0603020102020204" pitchFamily="34" charset="0"/>
              </a:rPr>
              <a:t> 443 </a:t>
            </a:r>
            <a:r>
              <a:rPr lang="en-GB" sz="4000" dirty="0">
                <a:latin typeface="Franklin Gothic Medium" panose="020B0603020102020204" pitchFamily="34" charset="0"/>
              </a:rPr>
              <a:t>or</a:t>
            </a:r>
            <a:r>
              <a:rPr lang="en-GB" sz="4000" b="1" dirty="0">
                <a:latin typeface="Franklin Gothic Demi" panose="020B0603020102020204" pitchFamily="34" charset="0"/>
              </a:rPr>
              <a:t> </a:t>
            </a:r>
            <a:r>
              <a:rPr lang="en-GB" sz="4000" b="1" i="1" dirty="0">
                <a:latin typeface="Franklin Gothic Demi" panose="020B0603020102020204" pitchFamily="34" charset="0"/>
              </a:rPr>
              <a:t>H&amp;P </a:t>
            </a:r>
            <a:r>
              <a:rPr lang="en-GB" sz="4000" b="1" dirty="0">
                <a:latin typeface="Franklin Gothic Demi" panose="020B0603020102020204" pitchFamily="34" charset="0"/>
              </a:rPr>
              <a:t>691)</a:t>
            </a:r>
            <a:endParaRPr lang="en-US" sz="4000" b="1" dirty="0">
              <a:solidFill>
                <a:srgbClr val="C00000"/>
              </a:solidFill>
              <a:latin typeface="Franklin Gothic Demi" panose="020B0603020102020204" pitchFamily="34" charset="0"/>
            </a:endParaRPr>
          </a:p>
        </p:txBody>
      </p:sp>
    </p:spTree>
    <p:extLst>
      <p:ext uri="{BB962C8B-B14F-4D97-AF65-F5344CB8AC3E}">
        <p14:creationId xmlns:p14="http://schemas.microsoft.com/office/powerpoint/2010/main" val="2548507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9455D7-3443-0A4E-9E5F-780C79567E60}"/>
              </a:ext>
            </a:extLst>
          </p:cNvPr>
          <p:cNvPicPr>
            <a:picLocks noChangeAspect="1"/>
          </p:cNvPicPr>
          <p:nvPr/>
        </p:nvPicPr>
        <p:blipFill rotWithShape="1">
          <a:blip r:embed="rId2"/>
          <a:srcRect t="7876" b="7866"/>
          <a:stretch/>
        </p:blipFill>
        <p:spPr>
          <a:xfrm>
            <a:off x="1" y="0"/>
            <a:ext cx="12193174" cy="6858000"/>
          </a:xfrm>
          <a:prstGeom prst="rect">
            <a:avLst/>
          </a:prstGeom>
        </p:spPr>
      </p:pic>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3"/>
          <a:stretch>
            <a:fillRect/>
          </a:stretch>
        </p:blipFill>
        <p:spPr>
          <a:xfrm>
            <a:off x="9251950" y="5720329"/>
            <a:ext cx="2940050" cy="1137671"/>
          </a:xfrm>
          <a:prstGeom prst="rect">
            <a:avLst/>
          </a:prstGeom>
        </p:spPr>
      </p:pic>
      <p:sp>
        <p:nvSpPr>
          <p:cNvPr id="9" name="Title 1">
            <a:extLst>
              <a:ext uri="{FF2B5EF4-FFF2-40B4-BE49-F238E27FC236}">
                <a16:creationId xmlns:a16="http://schemas.microsoft.com/office/drawing/2014/main" id="{93FEF46E-55E6-2240-908E-22E32B116F89}"/>
              </a:ext>
            </a:extLst>
          </p:cNvPr>
          <p:cNvSpPr>
            <a:spLocks noGrp="1"/>
          </p:cNvSpPr>
          <p:nvPr>
            <p:ph type="title"/>
          </p:nvPr>
        </p:nvSpPr>
        <p:spPr>
          <a:xfrm>
            <a:off x="479425" y="5177182"/>
            <a:ext cx="4507354" cy="1463078"/>
          </a:xfrm>
        </p:spPr>
        <p:txBody>
          <a:bodyPr vert="horz" lIns="91440" tIns="45720" rIns="91440" bIns="45720" rtlCol="0" anchor="ctr" anchorCtr="0">
            <a:normAutofit/>
          </a:bodyPr>
          <a:lstStyle/>
          <a:p>
            <a:pPr lvl="0">
              <a:defRPr/>
            </a:pPr>
            <a:r>
              <a:rPr lang="en-GB" sz="8000" b="1" dirty="0">
                <a:solidFill>
                  <a:schemeClr val="bg1"/>
                </a:solidFill>
                <a:latin typeface="Franklin Gothic Demi" panose="020B0603020102020204" pitchFamily="34" charset="0"/>
              </a:rPr>
              <a:t>Sermon</a:t>
            </a:r>
            <a:endParaRPr lang="en-US" sz="8000" b="1" dirty="0">
              <a:solidFill>
                <a:schemeClr val="bg1"/>
              </a:solidFill>
              <a:latin typeface="Franklin Gothic Demi" panose="020B0603020102020204" pitchFamily="34" charset="0"/>
            </a:endParaRPr>
          </a:p>
        </p:txBody>
      </p:sp>
    </p:spTree>
    <p:extLst>
      <p:ext uri="{BB962C8B-B14F-4D97-AF65-F5344CB8AC3E}">
        <p14:creationId xmlns:p14="http://schemas.microsoft.com/office/powerpoint/2010/main" val="3718249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13911D-54F9-5744-BB5A-07259C955A9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425194A7-DC55-704E-A03F-23915BA7DC9B}"/>
              </a:ext>
            </a:extLst>
          </p:cNvPr>
          <p:cNvSpPr>
            <a:spLocks noGrp="1"/>
          </p:cNvSpPr>
          <p:nvPr>
            <p:ph type="title"/>
          </p:nvPr>
        </p:nvSpPr>
        <p:spPr>
          <a:xfrm>
            <a:off x="6096000" y="4213226"/>
            <a:ext cx="5307013" cy="1316037"/>
          </a:xfrm>
        </p:spPr>
        <p:txBody>
          <a:bodyPr vert="horz" lIns="91440" tIns="45720" rIns="91440" bIns="45720" rtlCol="0" anchor="t">
            <a:normAutofit/>
          </a:bodyPr>
          <a:lstStyle/>
          <a:p>
            <a:pPr algn="r">
              <a:lnSpc>
                <a:spcPct val="100000"/>
              </a:lnSpc>
            </a:pPr>
            <a:r>
              <a:rPr lang="en-GB" sz="4000" dirty="0">
                <a:solidFill>
                  <a:schemeClr val="bg1"/>
                </a:solidFill>
                <a:latin typeface="Franklin Gothic Demi" panose="020B0603020102020204" pitchFamily="34" charset="0"/>
              </a:rPr>
              <a:t>A reflection from Zimbabwe</a:t>
            </a:r>
          </a:p>
        </p:txBody>
      </p:sp>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3"/>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658721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94A7-DC55-704E-A03F-23915BA7DC9B}"/>
              </a:ext>
            </a:extLst>
          </p:cNvPr>
          <p:cNvSpPr>
            <a:spLocks noGrp="1"/>
          </p:cNvSpPr>
          <p:nvPr>
            <p:ph type="title"/>
          </p:nvPr>
        </p:nvSpPr>
        <p:spPr>
          <a:xfrm>
            <a:off x="504000" y="504000"/>
            <a:ext cx="11232000" cy="5832475"/>
          </a:xfrm>
        </p:spPr>
        <p:txBody>
          <a:bodyPr vert="horz" lIns="91440" tIns="45720" rIns="91440" bIns="45720" rtlCol="0" anchor="t">
            <a:normAutofit/>
          </a:bodyPr>
          <a:lstStyle/>
          <a:p>
            <a:pPr>
              <a:lnSpc>
                <a:spcPct val="100000"/>
              </a:lnSpc>
            </a:pPr>
            <a:r>
              <a:rPr lang="en-GB" sz="4000" b="1" dirty="0">
                <a:solidFill>
                  <a:srgbClr val="C00000"/>
                </a:solidFill>
                <a:latin typeface="Franklin Gothic Demi" panose="020B0603020102020204" pitchFamily="34" charset="0"/>
              </a:rPr>
              <a:t>Call to worship</a:t>
            </a:r>
            <a:br>
              <a:rPr lang="en-GB" b="1" dirty="0">
                <a:latin typeface="Franklin Gothic Demi" panose="020B0603020102020204" pitchFamily="34" charset="0"/>
              </a:rPr>
            </a:br>
            <a:br>
              <a:rPr lang="en-GB" sz="2000" dirty="0">
                <a:latin typeface="Franklin Gothic Medium" panose="020B0603020102020204" pitchFamily="34" charset="0"/>
              </a:rPr>
            </a:br>
            <a:r>
              <a:rPr lang="en-GB" sz="3200" dirty="0">
                <a:latin typeface="Franklin Gothic Medium" panose="020B0603020102020204" pitchFamily="34" charset="0"/>
              </a:rPr>
              <a:t>“Ho, everyone who thirsts, come to the waters; and you that have no money, come, buy and eat! Come, buy wine and milk without money and without price”. </a:t>
            </a:r>
            <a:br>
              <a:rPr lang="en-GB" sz="3200" dirty="0">
                <a:latin typeface="Franklin Gothic Medium" panose="020B0603020102020204" pitchFamily="34" charset="0"/>
              </a:rPr>
            </a:br>
            <a:r>
              <a:rPr lang="en-GB" sz="3200" dirty="0">
                <a:latin typeface="Franklin Gothic Medium" panose="020B0603020102020204" pitchFamily="34" charset="0"/>
              </a:rPr>
              <a:t>Isaiah 55:1 (NRSV)</a:t>
            </a:r>
          </a:p>
        </p:txBody>
      </p:sp>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
        <p:nvSpPr>
          <p:cNvPr id="3" name="TextBox 2">
            <a:extLst>
              <a:ext uri="{FF2B5EF4-FFF2-40B4-BE49-F238E27FC236}">
                <a16:creationId xmlns:a16="http://schemas.microsoft.com/office/drawing/2014/main" id="{4816E119-4974-364E-BF7D-7D4DF35DB3C5}"/>
              </a:ext>
            </a:extLst>
          </p:cNvPr>
          <p:cNvSpPr txBox="1"/>
          <p:nvPr/>
        </p:nvSpPr>
        <p:spPr>
          <a:xfrm>
            <a:off x="456000" y="4138367"/>
            <a:ext cx="11256575" cy="584775"/>
          </a:xfrm>
          <a:prstGeom prst="rect">
            <a:avLst/>
          </a:prstGeom>
          <a:noFill/>
        </p:spPr>
        <p:txBody>
          <a:bodyPr wrap="square" rtlCol="0">
            <a:spAutoFit/>
          </a:bodyPr>
          <a:lstStyle/>
          <a:p>
            <a:pPr algn="ctr"/>
            <a:r>
              <a:rPr lang="en-GB" sz="3200" dirty="0">
                <a:latin typeface="Franklin Gothic Medium" panose="020B0603020102020204" pitchFamily="34" charset="0"/>
              </a:rPr>
              <a:t>Let us come to God in worship and thanksgiving.</a:t>
            </a:r>
            <a:endParaRPr lang="en-US" sz="3200" dirty="0"/>
          </a:p>
        </p:txBody>
      </p:sp>
    </p:spTree>
    <p:extLst>
      <p:ext uri="{BB962C8B-B14F-4D97-AF65-F5344CB8AC3E}">
        <p14:creationId xmlns:p14="http://schemas.microsoft.com/office/powerpoint/2010/main" val="3471193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09B0AD-4862-B244-8AB5-DE8D3B507B36}"/>
              </a:ext>
            </a:extLst>
          </p:cNvPr>
          <p:cNvPicPr>
            <a:picLocks noChangeAspect="1"/>
          </p:cNvPicPr>
          <p:nvPr/>
        </p:nvPicPr>
        <p:blipFill>
          <a:blip r:embed="rId2"/>
          <a:srcRect t="7758" b="7758"/>
          <a:stretch/>
        </p:blipFill>
        <p:spPr>
          <a:xfrm>
            <a:off x="0" y="0"/>
            <a:ext cx="12192000" cy="6858000"/>
          </a:xfrm>
          <a:prstGeom prst="rect">
            <a:avLst/>
          </a:prstGeom>
        </p:spPr>
      </p:pic>
      <p:pic>
        <p:nvPicPr>
          <p:cNvPr id="6" name="Content Placeholder 5">
            <a:extLst>
              <a:ext uri="{FF2B5EF4-FFF2-40B4-BE49-F238E27FC236}">
                <a16:creationId xmlns:a16="http://schemas.microsoft.com/office/drawing/2014/main" id="{1E205AF0-3C29-334D-943B-70D1B5C64E36}"/>
              </a:ext>
            </a:extLst>
          </p:cNvPr>
          <p:cNvPicPr>
            <a:picLocks noGrp="1" noChangeAspect="1"/>
          </p:cNvPicPr>
          <p:nvPr>
            <p:ph idx="1"/>
          </p:nvPr>
        </p:nvPicPr>
        <p:blipFill>
          <a:blip r:embed="rId3"/>
          <a:stretch>
            <a:fillRect/>
          </a:stretch>
        </p:blipFill>
        <p:spPr>
          <a:xfrm>
            <a:off x="9251950" y="5720329"/>
            <a:ext cx="2940050" cy="1137671"/>
          </a:xfrm>
          <a:prstGeom prst="rect">
            <a:avLst/>
          </a:prstGeom>
        </p:spPr>
      </p:pic>
      <p:sp>
        <p:nvSpPr>
          <p:cNvPr id="5" name="Title 1">
            <a:extLst>
              <a:ext uri="{FF2B5EF4-FFF2-40B4-BE49-F238E27FC236}">
                <a16:creationId xmlns:a16="http://schemas.microsoft.com/office/drawing/2014/main" id="{7AE42B5B-2873-054B-AEB8-AE822D3C6EAE}"/>
              </a:ext>
            </a:extLst>
          </p:cNvPr>
          <p:cNvSpPr>
            <a:spLocks noGrp="1"/>
          </p:cNvSpPr>
          <p:nvPr>
            <p:ph type="title"/>
          </p:nvPr>
        </p:nvSpPr>
        <p:spPr>
          <a:xfrm>
            <a:off x="479425" y="5720329"/>
            <a:ext cx="4347099" cy="624909"/>
          </a:xfrm>
        </p:spPr>
        <p:txBody>
          <a:bodyPr vert="horz" lIns="91440" tIns="45720" rIns="91440" bIns="45720" rtlCol="0" anchor="t">
            <a:normAutofit fontScale="90000"/>
          </a:bodyPr>
          <a:lstStyle/>
          <a:p>
            <a:pPr>
              <a:lnSpc>
                <a:spcPct val="100000"/>
              </a:lnSpc>
            </a:pPr>
            <a:r>
              <a:rPr lang="en-GB" sz="4000" dirty="0">
                <a:solidFill>
                  <a:schemeClr val="bg1"/>
                </a:solidFill>
                <a:latin typeface="Franklin Gothic Demi" panose="020B0603020102020204" pitchFamily="34" charset="0"/>
              </a:rPr>
              <a:t>A reflection from Fiji</a:t>
            </a:r>
          </a:p>
        </p:txBody>
      </p:sp>
    </p:spTree>
    <p:extLst>
      <p:ext uri="{BB962C8B-B14F-4D97-AF65-F5344CB8AC3E}">
        <p14:creationId xmlns:p14="http://schemas.microsoft.com/office/powerpoint/2010/main" val="4392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035D2D-A749-9B43-8532-8DA96ACCF1F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4"/>
          <a:stretch>
            <a:fillRect/>
          </a:stretch>
        </p:blipFill>
        <p:spPr>
          <a:xfrm>
            <a:off x="9251950" y="5720329"/>
            <a:ext cx="2940050" cy="1137671"/>
          </a:xfrm>
          <a:prstGeom prst="rect">
            <a:avLst/>
          </a:prstGeom>
        </p:spPr>
      </p:pic>
      <p:sp>
        <p:nvSpPr>
          <p:cNvPr id="7" name="Title 1">
            <a:extLst>
              <a:ext uri="{FF2B5EF4-FFF2-40B4-BE49-F238E27FC236}">
                <a16:creationId xmlns:a16="http://schemas.microsoft.com/office/drawing/2014/main" id="{E56F4F36-EBA6-E542-A473-D90A44BDB518}"/>
              </a:ext>
            </a:extLst>
          </p:cNvPr>
          <p:cNvSpPr txBox="1">
            <a:spLocks/>
          </p:cNvSpPr>
          <p:nvPr/>
        </p:nvSpPr>
        <p:spPr>
          <a:xfrm>
            <a:off x="8486078" y="512763"/>
            <a:ext cx="3226497" cy="21341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GB" sz="4000" dirty="0">
                <a:latin typeface="Franklin Gothic Demi" panose="020B0603020102020204" pitchFamily="34" charset="0"/>
              </a:rPr>
              <a:t>The World is my parish</a:t>
            </a:r>
          </a:p>
        </p:txBody>
      </p:sp>
    </p:spTree>
    <p:extLst>
      <p:ext uri="{BB962C8B-B14F-4D97-AF65-F5344CB8AC3E}">
        <p14:creationId xmlns:p14="http://schemas.microsoft.com/office/powerpoint/2010/main" val="3402722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6C037-5059-AE4F-8FE7-1CD2EC1CF685}"/>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4"/>
          <a:stretch>
            <a:fillRect/>
          </a:stretch>
        </p:blipFill>
        <p:spPr>
          <a:xfrm>
            <a:off x="9251950" y="5720329"/>
            <a:ext cx="2940050" cy="1137671"/>
          </a:xfrm>
          <a:prstGeom prst="rect">
            <a:avLst/>
          </a:prstGeom>
        </p:spPr>
      </p:pic>
      <p:pic>
        <p:nvPicPr>
          <p:cNvPr id="5" name="Picture 4">
            <a:extLst>
              <a:ext uri="{FF2B5EF4-FFF2-40B4-BE49-F238E27FC236}">
                <a16:creationId xmlns:a16="http://schemas.microsoft.com/office/drawing/2014/main" id="{40F98BA0-2DD8-664F-94D4-9DDC0A70656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79425" y="512763"/>
            <a:ext cx="2638926" cy="1636295"/>
          </a:xfrm>
          <a:prstGeom prst="rect">
            <a:avLst/>
          </a:prstGeom>
        </p:spPr>
      </p:pic>
      <p:sp>
        <p:nvSpPr>
          <p:cNvPr id="7" name="Title 1">
            <a:extLst>
              <a:ext uri="{FF2B5EF4-FFF2-40B4-BE49-F238E27FC236}">
                <a16:creationId xmlns:a16="http://schemas.microsoft.com/office/drawing/2014/main" id="{B2E54204-F670-3245-9017-FE5219C3B803}"/>
              </a:ext>
            </a:extLst>
          </p:cNvPr>
          <p:cNvSpPr>
            <a:spLocks noGrp="1"/>
          </p:cNvSpPr>
          <p:nvPr>
            <p:ph type="title"/>
          </p:nvPr>
        </p:nvSpPr>
        <p:spPr>
          <a:xfrm>
            <a:off x="479425" y="5663767"/>
            <a:ext cx="5307013" cy="754700"/>
          </a:xfrm>
        </p:spPr>
        <p:txBody>
          <a:bodyPr vert="horz" lIns="91440" tIns="45720" rIns="91440" bIns="45720" rtlCol="0" anchor="t">
            <a:normAutofit/>
          </a:bodyPr>
          <a:lstStyle/>
          <a:p>
            <a:pPr>
              <a:lnSpc>
                <a:spcPct val="100000"/>
              </a:lnSpc>
            </a:pPr>
            <a:r>
              <a:rPr lang="en-GB" sz="4000" dirty="0">
                <a:solidFill>
                  <a:schemeClr val="bg1"/>
                </a:solidFill>
                <a:latin typeface="Franklin Gothic Demi" panose="020B0603020102020204" pitchFamily="34" charset="0"/>
              </a:rPr>
              <a:t>A reflection from Italy</a:t>
            </a:r>
          </a:p>
        </p:txBody>
      </p:sp>
    </p:spTree>
    <p:extLst>
      <p:ext uri="{BB962C8B-B14F-4D97-AF65-F5344CB8AC3E}">
        <p14:creationId xmlns:p14="http://schemas.microsoft.com/office/powerpoint/2010/main" val="4258709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3"/>
          <a:stretch>
            <a:fillRect/>
          </a:stretch>
        </p:blipFill>
        <p:spPr>
          <a:xfrm>
            <a:off x="9251950" y="5720329"/>
            <a:ext cx="2940050" cy="1137671"/>
          </a:xfrm>
          <a:prstGeom prst="rect">
            <a:avLst/>
          </a:prstGeom>
        </p:spPr>
      </p:pic>
      <p:sp>
        <p:nvSpPr>
          <p:cNvPr id="5" name="Title 1">
            <a:extLst>
              <a:ext uri="{FF2B5EF4-FFF2-40B4-BE49-F238E27FC236}">
                <a16:creationId xmlns:a16="http://schemas.microsoft.com/office/drawing/2014/main" id="{7E1E2731-E935-9C43-A3DB-4FAA29097523}"/>
              </a:ext>
            </a:extLst>
          </p:cNvPr>
          <p:cNvSpPr txBox="1">
            <a:spLocks/>
          </p:cNvSpPr>
          <p:nvPr/>
        </p:nvSpPr>
        <p:spPr>
          <a:xfrm>
            <a:off x="504000" y="504000"/>
            <a:ext cx="11232000" cy="5841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GB" sz="6000" b="1" dirty="0">
                <a:solidFill>
                  <a:srgbClr val="C00000"/>
                </a:solidFill>
                <a:latin typeface="Franklin Gothic Demi" panose="020B0603020102020204" pitchFamily="34" charset="0"/>
              </a:rPr>
              <a:t>Hymn</a:t>
            </a:r>
            <a:endParaRPr lang="en-US" sz="6000" b="1" dirty="0">
              <a:latin typeface="Franklin Gothic Demi" panose="020B0603020102020204" pitchFamily="34" charset="0"/>
            </a:endParaRPr>
          </a:p>
          <a:p>
            <a:pPr algn="ctr">
              <a:lnSpc>
                <a:spcPct val="100000"/>
              </a:lnSpc>
              <a:defRPr/>
            </a:pPr>
            <a:endParaRPr lang="en-US" sz="2000" i="1" dirty="0">
              <a:latin typeface="Franklin Gothic Medium" panose="020B0603020102020204" pitchFamily="34" charset="0"/>
            </a:endParaRPr>
          </a:p>
          <a:p>
            <a:pPr algn="ctr">
              <a:lnSpc>
                <a:spcPct val="100000"/>
              </a:lnSpc>
              <a:defRPr/>
            </a:pPr>
            <a:r>
              <a:rPr lang="en-US" sz="4000" i="1" dirty="0">
                <a:latin typeface="Franklin Gothic Medium" panose="020B0603020102020204" pitchFamily="34" charset="0"/>
              </a:rPr>
              <a:t>Choose from:</a:t>
            </a:r>
            <a:br>
              <a:rPr lang="en-US" sz="4000" i="1" dirty="0">
                <a:latin typeface="Franklin Gothic Medium" panose="020B0603020102020204" pitchFamily="34" charset="0"/>
              </a:rPr>
            </a:br>
            <a:br>
              <a:rPr lang="en-US" sz="2000" i="1" dirty="0">
                <a:latin typeface="Franklin Gothic Book" panose="020B0503020102020204" pitchFamily="34" charset="0"/>
              </a:rPr>
            </a:br>
            <a:r>
              <a:rPr lang="en-GB" sz="4000" dirty="0">
                <a:latin typeface="Franklin Gothic Medium" panose="020B0603020102020204" pitchFamily="34" charset="0"/>
              </a:rPr>
              <a:t>Let us build a house where love can dwell</a:t>
            </a:r>
            <a:br>
              <a:rPr lang="en-GB" sz="4000" b="1" dirty="0">
                <a:latin typeface="Franklin Gothic Demi" panose="020B0603020102020204" pitchFamily="34" charset="0"/>
              </a:rPr>
            </a:br>
            <a:r>
              <a:rPr lang="en-GB" sz="4000" b="1" dirty="0">
                <a:latin typeface="Franklin Gothic Demi" panose="020B0603020102020204" pitchFamily="34" charset="0"/>
              </a:rPr>
              <a:t>(</a:t>
            </a:r>
            <a:r>
              <a:rPr lang="en-GB" sz="4000" b="1" i="1" dirty="0" err="1">
                <a:latin typeface="Franklin Gothic Demi" panose="020B0603020102020204" pitchFamily="34" charset="0"/>
              </a:rPr>
              <a:t>StF</a:t>
            </a:r>
            <a:r>
              <a:rPr lang="en-GB" sz="4000" b="1" dirty="0">
                <a:latin typeface="Franklin Gothic Demi" panose="020B0603020102020204" pitchFamily="34" charset="0"/>
              </a:rPr>
              <a:t> 409)</a:t>
            </a:r>
            <a:br>
              <a:rPr lang="en-GB" sz="4000" b="1" dirty="0">
                <a:latin typeface="Franklin Gothic Demi" panose="020B0603020102020204" pitchFamily="34" charset="0"/>
              </a:rPr>
            </a:br>
            <a:br>
              <a:rPr lang="en-GB" sz="2000" b="1" dirty="0">
                <a:latin typeface="Franklin Gothic Demi" panose="020B0603020102020204" pitchFamily="34" charset="0"/>
              </a:rPr>
            </a:br>
            <a:r>
              <a:rPr lang="en-GB" sz="4000" dirty="0">
                <a:latin typeface="Franklin Gothic Medium" panose="020B0603020102020204" pitchFamily="34" charset="0"/>
              </a:rPr>
              <a:t>There’s a spirit in the air</a:t>
            </a:r>
            <a:br>
              <a:rPr lang="en-GB" sz="4000" b="1" dirty="0">
                <a:latin typeface="Franklin Gothic Demi" panose="020B0603020102020204" pitchFamily="34" charset="0"/>
              </a:rPr>
            </a:br>
            <a:r>
              <a:rPr lang="en-GB" sz="4000" b="1" dirty="0">
                <a:latin typeface="Franklin Gothic Demi" panose="020B0603020102020204" pitchFamily="34" charset="0"/>
              </a:rPr>
              <a:t>(</a:t>
            </a:r>
            <a:r>
              <a:rPr lang="en-GB" sz="4000" b="1" i="1" dirty="0" err="1">
                <a:latin typeface="Franklin Gothic Demi" panose="020B0603020102020204" pitchFamily="34" charset="0"/>
              </a:rPr>
              <a:t>StF</a:t>
            </a:r>
            <a:r>
              <a:rPr lang="en-GB" sz="4000" b="1" dirty="0">
                <a:latin typeface="Franklin Gothic Demi" panose="020B0603020102020204" pitchFamily="34" charset="0"/>
              </a:rPr>
              <a:t> 398 </a:t>
            </a:r>
            <a:r>
              <a:rPr lang="en-GB" sz="4000" dirty="0">
                <a:latin typeface="Franklin Gothic Medium" panose="020B0603020102020204" pitchFamily="34" charset="0"/>
              </a:rPr>
              <a:t>or</a:t>
            </a:r>
            <a:r>
              <a:rPr lang="en-GB" sz="4000" b="1" dirty="0">
                <a:latin typeface="Franklin Gothic Demi" panose="020B0603020102020204" pitchFamily="34" charset="0"/>
              </a:rPr>
              <a:t> </a:t>
            </a:r>
            <a:r>
              <a:rPr lang="en-GB" sz="4000" b="1" i="1" dirty="0">
                <a:latin typeface="Franklin Gothic Demi" panose="020B0603020102020204" pitchFamily="34" charset="0"/>
              </a:rPr>
              <a:t>H&amp;P</a:t>
            </a:r>
            <a:r>
              <a:rPr lang="en-GB" sz="4000" b="1" dirty="0">
                <a:latin typeface="Franklin Gothic Demi" panose="020B0603020102020204" pitchFamily="34" charset="0"/>
              </a:rPr>
              <a:t> 326)</a:t>
            </a:r>
            <a:endParaRPr lang="en-US" sz="4000" b="1" dirty="0">
              <a:solidFill>
                <a:srgbClr val="C00000"/>
              </a:solidFill>
              <a:latin typeface="Franklin Gothic Demi" panose="020B0603020102020204" pitchFamily="34" charset="0"/>
            </a:endParaRPr>
          </a:p>
        </p:txBody>
      </p:sp>
    </p:spTree>
    <p:extLst>
      <p:ext uri="{BB962C8B-B14F-4D97-AF65-F5344CB8AC3E}">
        <p14:creationId xmlns:p14="http://schemas.microsoft.com/office/powerpoint/2010/main" val="3779160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5ADCA5-01E1-2947-BC3B-79DE31E5DE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53452" y="2908853"/>
            <a:ext cx="8285096" cy="3520794"/>
          </a:xfrm>
          <a:prstGeom prst="rect">
            <a:avLst/>
          </a:prstGeom>
        </p:spPr>
      </p:pic>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4"/>
          <a:stretch>
            <a:fillRect/>
          </a:stretch>
        </p:blipFill>
        <p:spPr>
          <a:xfrm>
            <a:off x="9251950" y="5720329"/>
            <a:ext cx="2940050" cy="1137671"/>
          </a:xfrm>
          <a:prstGeom prst="rect">
            <a:avLst/>
          </a:prstGeom>
        </p:spPr>
      </p:pic>
      <p:sp>
        <p:nvSpPr>
          <p:cNvPr id="7" name="Title 1">
            <a:extLst>
              <a:ext uri="{FF2B5EF4-FFF2-40B4-BE49-F238E27FC236}">
                <a16:creationId xmlns:a16="http://schemas.microsoft.com/office/drawing/2014/main" id="{26CF52AE-739D-5246-928D-1A0B3DE0220F}"/>
              </a:ext>
            </a:extLst>
          </p:cNvPr>
          <p:cNvSpPr>
            <a:spLocks noGrp="1"/>
          </p:cNvSpPr>
          <p:nvPr>
            <p:ph type="title"/>
          </p:nvPr>
        </p:nvSpPr>
        <p:spPr>
          <a:xfrm>
            <a:off x="479425" y="512764"/>
            <a:ext cx="11233150" cy="2447924"/>
          </a:xfrm>
        </p:spPr>
        <p:txBody>
          <a:bodyPr vert="horz" lIns="91440" tIns="45720" rIns="91440" bIns="45720" rtlCol="0" anchor="ctr" anchorCtr="0">
            <a:normAutofit/>
          </a:bodyPr>
          <a:lstStyle/>
          <a:p>
            <a:pPr lvl="0" algn="ctr">
              <a:defRPr/>
            </a:pPr>
            <a:r>
              <a:rPr lang="en-GB" sz="8000" b="1" dirty="0">
                <a:solidFill>
                  <a:srgbClr val="C00000"/>
                </a:solidFill>
                <a:latin typeface="Franklin Gothic Demi" panose="020B0603020102020204" pitchFamily="34" charset="0"/>
              </a:rPr>
              <a:t>Offering</a:t>
            </a:r>
            <a:endParaRPr lang="en-US" sz="8000" b="1" dirty="0">
              <a:solidFill>
                <a:srgbClr val="C00000"/>
              </a:solidFill>
              <a:latin typeface="Franklin Gothic Demi" panose="020B0603020102020204" pitchFamily="34" charset="0"/>
            </a:endParaRPr>
          </a:p>
        </p:txBody>
      </p:sp>
    </p:spTree>
    <p:extLst>
      <p:ext uri="{BB962C8B-B14F-4D97-AF65-F5344CB8AC3E}">
        <p14:creationId xmlns:p14="http://schemas.microsoft.com/office/powerpoint/2010/main" val="2973599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3"/>
          <a:stretch>
            <a:fillRect/>
          </a:stretch>
        </p:blipFill>
        <p:spPr>
          <a:xfrm>
            <a:off x="9251950" y="5720329"/>
            <a:ext cx="2940050" cy="1137671"/>
          </a:xfrm>
          <a:prstGeom prst="rect">
            <a:avLst/>
          </a:prstGeom>
        </p:spPr>
      </p:pic>
      <p:sp>
        <p:nvSpPr>
          <p:cNvPr id="7" name="Title 1">
            <a:extLst>
              <a:ext uri="{FF2B5EF4-FFF2-40B4-BE49-F238E27FC236}">
                <a16:creationId xmlns:a16="http://schemas.microsoft.com/office/drawing/2014/main" id="{E56F4F36-EBA6-E542-A473-D90A44BDB518}"/>
              </a:ext>
            </a:extLst>
          </p:cNvPr>
          <p:cNvSpPr txBox="1">
            <a:spLocks/>
          </p:cNvSpPr>
          <p:nvPr/>
        </p:nvSpPr>
        <p:spPr>
          <a:xfrm>
            <a:off x="504000" y="504000"/>
            <a:ext cx="11233150" cy="583247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000" b="1" dirty="0">
                <a:solidFill>
                  <a:srgbClr val="C00000"/>
                </a:solidFill>
                <a:latin typeface="Franklin Gothic Demi" panose="020B0603020102020204" pitchFamily="34" charset="0"/>
              </a:rPr>
              <a:t>Prayers of intercession                                  </a:t>
            </a:r>
            <a:r>
              <a:rPr lang="en-US" sz="4000" i="1" dirty="0">
                <a:solidFill>
                  <a:srgbClr val="C00000"/>
                </a:solidFill>
                <a:latin typeface="Franklin Gothic Medium" panose="020B0603020102020204" pitchFamily="34" charset="0"/>
              </a:rPr>
              <a:t>[1 of 4]</a:t>
            </a:r>
            <a:r>
              <a:rPr lang="en-GB" sz="4000" i="1" dirty="0">
                <a:solidFill>
                  <a:srgbClr val="C00000"/>
                </a:solidFill>
                <a:latin typeface="Franklin Gothic Medium" panose="020B0603020102020204" pitchFamily="34" charset="0"/>
                <a:ea typeface="Calibri" panose="020F0502020204030204" pitchFamily="34" charset="0"/>
                <a:cs typeface="Times New Roman" panose="02020603050405020304" pitchFamily="18" charset="0"/>
              </a:rPr>
              <a:t> </a:t>
            </a:r>
            <a:br>
              <a:rPr lang="en-GB" sz="4000" i="1" dirty="0">
                <a:solidFill>
                  <a:srgbClr val="C00000"/>
                </a:solidFill>
                <a:latin typeface="Franklin Gothic Book" panose="020B0503020102020204" pitchFamily="34" charset="0"/>
                <a:ea typeface="Calibri" panose="020F0502020204030204" pitchFamily="34" charset="0"/>
                <a:cs typeface="Times New Roman" panose="02020603050405020304" pitchFamily="18" charset="0"/>
              </a:rPr>
            </a:br>
            <a:endParaRPr lang="en-GB" sz="1000" i="1" dirty="0">
              <a:solidFill>
                <a:srgbClr val="C00000"/>
              </a:solidFill>
              <a:latin typeface="Franklin Gothic Book" panose="020B0503020102020204" pitchFamily="34" charset="0"/>
              <a:ea typeface="Calibri" panose="020F0502020204030204" pitchFamily="34" charset="0"/>
              <a:cs typeface="Times New Roman" panose="02020603050405020304" pitchFamily="18" charset="0"/>
            </a:endParaRPr>
          </a:p>
          <a:p>
            <a:pPr>
              <a:lnSpc>
                <a:spcPct val="100000"/>
              </a:lnSpc>
            </a:pPr>
            <a:r>
              <a:rPr lang="en-GB" sz="2800" dirty="0">
                <a:latin typeface="Franklin Gothic Medium" panose="020B0603020102020204" pitchFamily="34" charset="0"/>
                <a:ea typeface="Calibri" panose="020F0502020204030204" pitchFamily="34" charset="0"/>
                <a:cs typeface="Times New Roman" panose="02020603050405020304" pitchFamily="18" charset="0"/>
              </a:rPr>
              <a:t>Prepared by the Methodist International Church Hong Kong</a:t>
            </a:r>
            <a:br>
              <a:rPr lang="en-GB" sz="3200" dirty="0">
                <a:latin typeface="Franklin Gothic Book" panose="020B0503020102020204" pitchFamily="34" charset="0"/>
                <a:ea typeface="Calibri" panose="020F0502020204030204" pitchFamily="34" charset="0"/>
                <a:cs typeface="Times New Roman" panose="02020603050405020304" pitchFamily="18" charset="0"/>
              </a:rPr>
            </a:br>
            <a:br>
              <a:rPr lang="en-US" sz="3200" dirty="0">
                <a:solidFill>
                  <a:srgbClr val="C00000"/>
                </a:solidFill>
                <a:latin typeface="Franklin Gothic Book" panose="020B0503020102020204" pitchFamily="34" charset="0"/>
              </a:rPr>
            </a:br>
            <a:r>
              <a:rPr lang="en-GB" sz="3200" dirty="0">
                <a:latin typeface="Franklin Gothic Demi" panose="020B0603020102020204" pitchFamily="34" charset="0"/>
              </a:rPr>
              <a:t>Let us Pray</a:t>
            </a:r>
          </a:p>
          <a:p>
            <a:pPr>
              <a:lnSpc>
                <a:spcPct val="100000"/>
              </a:lnSpc>
            </a:pPr>
            <a:endParaRPr lang="en-GB" sz="2000" dirty="0">
              <a:latin typeface="Franklin Gothic Book" panose="020B0503020102020204" pitchFamily="34" charset="0"/>
            </a:endParaRPr>
          </a:p>
          <a:p>
            <a:pPr>
              <a:lnSpc>
                <a:spcPct val="100000"/>
              </a:lnSpc>
            </a:pPr>
            <a:r>
              <a:rPr lang="en-GB" sz="3200" dirty="0">
                <a:latin typeface="Franklin Gothic Medium" panose="020B0603020102020204" pitchFamily="34" charset="0"/>
              </a:rPr>
              <a:t>Invitational God, </a:t>
            </a:r>
          </a:p>
          <a:p>
            <a:pPr>
              <a:lnSpc>
                <a:spcPct val="100000"/>
              </a:lnSpc>
            </a:pPr>
            <a:r>
              <a:rPr lang="en-GB" sz="3200" dirty="0">
                <a:latin typeface="Franklin Gothic Medium" panose="020B0603020102020204" pitchFamily="34" charset="0"/>
              </a:rPr>
              <a:t>You spread a table before us and invite us to come. </a:t>
            </a:r>
          </a:p>
          <a:p>
            <a:pPr>
              <a:lnSpc>
                <a:spcPct val="100000"/>
              </a:lnSpc>
            </a:pPr>
            <a:r>
              <a:rPr lang="en-GB" sz="3200" dirty="0">
                <a:latin typeface="Franklin Gothic Medium" panose="020B0603020102020204" pitchFamily="34" charset="0"/>
              </a:rPr>
              <a:t>Come, eat and drink, find refreshment, nourishment and life. </a:t>
            </a:r>
          </a:p>
          <a:p>
            <a:pPr>
              <a:lnSpc>
                <a:spcPct val="100000"/>
              </a:lnSpc>
            </a:pPr>
            <a:r>
              <a:rPr lang="en-GB" sz="3200" dirty="0">
                <a:latin typeface="Franklin Gothic Medium" panose="020B0603020102020204" pitchFamily="34" charset="0"/>
              </a:rPr>
              <a:t>Come sit together with friend and stranger, share your stories, listen and speak, learn and rejoice, laugh and sing.</a:t>
            </a:r>
            <a:endParaRPr lang="en-US" sz="3200" dirty="0">
              <a:latin typeface="Franklin Gothic Medium" panose="020B0603020102020204" pitchFamily="34" charset="0"/>
            </a:endParaRPr>
          </a:p>
        </p:txBody>
      </p:sp>
    </p:spTree>
    <p:extLst>
      <p:ext uri="{BB962C8B-B14F-4D97-AF65-F5344CB8AC3E}">
        <p14:creationId xmlns:p14="http://schemas.microsoft.com/office/powerpoint/2010/main" val="646054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3"/>
          <a:stretch>
            <a:fillRect/>
          </a:stretch>
        </p:blipFill>
        <p:spPr>
          <a:xfrm>
            <a:off x="9251950" y="5720329"/>
            <a:ext cx="2940050" cy="1137671"/>
          </a:xfrm>
          <a:prstGeom prst="rect">
            <a:avLst/>
          </a:prstGeom>
        </p:spPr>
      </p:pic>
      <p:sp>
        <p:nvSpPr>
          <p:cNvPr id="4" name="Title 1">
            <a:extLst>
              <a:ext uri="{FF2B5EF4-FFF2-40B4-BE49-F238E27FC236}">
                <a16:creationId xmlns:a16="http://schemas.microsoft.com/office/drawing/2014/main" id="{2CB85551-44BE-E64A-A371-E02CC0BEDD12}"/>
              </a:ext>
            </a:extLst>
          </p:cNvPr>
          <p:cNvSpPr txBox="1">
            <a:spLocks/>
          </p:cNvSpPr>
          <p:nvPr/>
        </p:nvSpPr>
        <p:spPr>
          <a:xfrm>
            <a:off x="504000" y="504000"/>
            <a:ext cx="11233150" cy="583247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000" b="1" dirty="0">
                <a:solidFill>
                  <a:srgbClr val="C00000"/>
                </a:solidFill>
                <a:latin typeface="Franklin Gothic Demi" panose="020B0603020102020204" pitchFamily="34" charset="0"/>
              </a:rPr>
              <a:t>Prayers of intercession                                  </a:t>
            </a:r>
            <a:r>
              <a:rPr lang="en-US" sz="4000" i="1" dirty="0">
                <a:solidFill>
                  <a:srgbClr val="C00000"/>
                </a:solidFill>
                <a:latin typeface="Franklin Gothic Medium" panose="020B0603020102020204" pitchFamily="34" charset="0"/>
              </a:rPr>
              <a:t>[2 of 4]</a:t>
            </a:r>
            <a:r>
              <a:rPr lang="en-GB" sz="4000" i="1" dirty="0">
                <a:solidFill>
                  <a:srgbClr val="C00000"/>
                </a:solidFill>
                <a:latin typeface="Franklin Gothic Book" panose="020B0503020102020204" pitchFamily="34" charset="0"/>
                <a:ea typeface="Calibri" panose="020F0502020204030204" pitchFamily="34" charset="0"/>
                <a:cs typeface="Times New Roman" panose="02020603050405020304" pitchFamily="18" charset="0"/>
              </a:rPr>
              <a:t> </a:t>
            </a:r>
            <a:br>
              <a:rPr lang="en-GB" sz="4000" i="1" dirty="0">
                <a:solidFill>
                  <a:srgbClr val="C00000"/>
                </a:solidFill>
                <a:latin typeface="Franklin Gothic Book" panose="020B0503020102020204" pitchFamily="34" charset="0"/>
                <a:ea typeface="Calibri" panose="020F0502020204030204" pitchFamily="34" charset="0"/>
                <a:cs typeface="Times New Roman" panose="02020603050405020304" pitchFamily="18" charset="0"/>
              </a:rPr>
            </a:br>
            <a:br>
              <a:rPr lang="en-US" sz="3200" dirty="0">
                <a:solidFill>
                  <a:srgbClr val="C00000"/>
                </a:solidFill>
                <a:latin typeface="Franklin Gothic Medium" panose="020B0603020102020204" pitchFamily="34" charset="0"/>
              </a:rPr>
            </a:br>
            <a:r>
              <a:rPr lang="en-GB" sz="3200" dirty="0">
                <a:latin typeface="Franklin Gothic Medium" panose="020B0603020102020204" pitchFamily="34" charset="0"/>
              </a:rPr>
              <a:t>You spread a table for all, but sometimes we exclude people by our prejudices, by our unwillingness to learn, by our failure to be open to new possibilities and sometimes unknowingly. </a:t>
            </a:r>
          </a:p>
          <a:p>
            <a:pPr>
              <a:lnSpc>
                <a:spcPct val="100000"/>
              </a:lnSpc>
            </a:pPr>
            <a:endParaRPr lang="en-GB" sz="2000" dirty="0">
              <a:latin typeface="Franklin Gothic Medium" panose="020B0603020102020204" pitchFamily="34" charset="0"/>
            </a:endParaRPr>
          </a:p>
          <a:p>
            <a:pPr>
              <a:lnSpc>
                <a:spcPct val="100000"/>
              </a:lnSpc>
            </a:pPr>
            <a:r>
              <a:rPr lang="en-GB" sz="3200" dirty="0">
                <a:latin typeface="Franklin Gothic Medium" panose="020B0603020102020204" pitchFamily="34" charset="0"/>
              </a:rPr>
              <a:t>Forgive us and help us to learn from Jesus how to cook fish and welcome the tax collector, the sinner, the outcast, the forgotten, the lost, the foreigner, the widow and the orphan.</a:t>
            </a:r>
            <a:endParaRPr lang="en-US" sz="3200" dirty="0">
              <a:latin typeface="Franklin Gothic Medium" panose="020B0603020102020204" pitchFamily="34" charset="0"/>
            </a:endParaRPr>
          </a:p>
        </p:txBody>
      </p:sp>
    </p:spTree>
    <p:extLst>
      <p:ext uri="{BB962C8B-B14F-4D97-AF65-F5344CB8AC3E}">
        <p14:creationId xmlns:p14="http://schemas.microsoft.com/office/powerpoint/2010/main" val="2894194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3"/>
          <a:stretch>
            <a:fillRect/>
          </a:stretch>
        </p:blipFill>
        <p:spPr>
          <a:xfrm>
            <a:off x="9251950" y="5720329"/>
            <a:ext cx="2940050" cy="1137671"/>
          </a:xfrm>
          <a:prstGeom prst="rect">
            <a:avLst/>
          </a:prstGeom>
        </p:spPr>
      </p:pic>
      <p:sp>
        <p:nvSpPr>
          <p:cNvPr id="4" name="Title 1">
            <a:extLst>
              <a:ext uri="{FF2B5EF4-FFF2-40B4-BE49-F238E27FC236}">
                <a16:creationId xmlns:a16="http://schemas.microsoft.com/office/drawing/2014/main" id="{07951D17-DC9D-1C4B-8E22-1DDCF80E3E0E}"/>
              </a:ext>
            </a:extLst>
          </p:cNvPr>
          <p:cNvSpPr txBox="1">
            <a:spLocks/>
          </p:cNvSpPr>
          <p:nvPr/>
        </p:nvSpPr>
        <p:spPr>
          <a:xfrm>
            <a:off x="504000" y="504000"/>
            <a:ext cx="11233150" cy="5832475"/>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4300" b="1" dirty="0">
                <a:solidFill>
                  <a:srgbClr val="C00000"/>
                </a:solidFill>
                <a:latin typeface="Franklin Gothic Demi" panose="020B0603020102020204" pitchFamily="34" charset="0"/>
              </a:rPr>
              <a:t>Prayers of intercession                                  </a:t>
            </a:r>
            <a:r>
              <a:rPr lang="en-US" sz="4300" i="1" dirty="0">
                <a:solidFill>
                  <a:srgbClr val="C00000"/>
                </a:solidFill>
                <a:latin typeface="Franklin Gothic Medium" panose="020B0603020102020204" pitchFamily="34" charset="0"/>
              </a:rPr>
              <a:t>[3 of 4]</a:t>
            </a:r>
            <a:r>
              <a:rPr lang="en-GB" sz="4300" i="1" dirty="0">
                <a:solidFill>
                  <a:srgbClr val="C00000"/>
                </a:solidFill>
                <a:latin typeface="Franklin Gothic Book" panose="020B0503020102020204" pitchFamily="34" charset="0"/>
                <a:ea typeface="Calibri" panose="020F0502020204030204" pitchFamily="34" charset="0"/>
                <a:cs typeface="Times New Roman" panose="02020603050405020304" pitchFamily="18" charset="0"/>
              </a:rPr>
              <a:t> </a:t>
            </a:r>
            <a:br>
              <a:rPr lang="en-GB" sz="4000" i="1" dirty="0">
                <a:solidFill>
                  <a:srgbClr val="C00000"/>
                </a:solidFill>
                <a:latin typeface="Franklin Gothic Book" panose="020B0503020102020204" pitchFamily="34" charset="0"/>
                <a:ea typeface="Calibri" panose="020F0502020204030204" pitchFamily="34" charset="0"/>
                <a:cs typeface="Times New Roman" panose="02020603050405020304" pitchFamily="18" charset="0"/>
              </a:rPr>
            </a:br>
            <a:br>
              <a:rPr lang="en-US" sz="2200" dirty="0">
                <a:solidFill>
                  <a:srgbClr val="C00000"/>
                </a:solidFill>
                <a:latin typeface="Franklin Gothic Medium" panose="020B0603020102020204" pitchFamily="34" charset="0"/>
              </a:rPr>
            </a:br>
            <a:r>
              <a:rPr lang="en-GB" sz="3200" dirty="0">
                <a:latin typeface="Franklin Gothic Medium" panose="020B0603020102020204" pitchFamily="34" charset="0"/>
              </a:rPr>
              <a:t>Sometimes we want to keep the feast to ourselves, a secret where only the knowing and the known may sit at the table. Behind high walls we sit and eat quietly and politely with friends. </a:t>
            </a:r>
          </a:p>
          <a:p>
            <a:pPr>
              <a:lnSpc>
                <a:spcPct val="110000"/>
              </a:lnSpc>
            </a:pPr>
            <a:endParaRPr lang="en-GB" sz="2200" dirty="0">
              <a:latin typeface="Franklin Gothic Medium" panose="020B0603020102020204" pitchFamily="34" charset="0"/>
            </a:endParaRPr>
          </a:p>
          <a:p>
            <a:pPr>
              <a:lnSpc>
                <a:spcPct val="110000"/>
              </a:lnSpc>
            </a:pPr>
            <a:r>
              <a:rPr lang="en-GB" sz="3200" dirty="0">
                <a:latin typeface="Franklin Gothic Medium" panose="020B0603020102020204" pitchFamily="34" charset="0"/>
              </a:rPr>
              <a:t>But you, God, burst into the world with a loud cry of jubilee – upending tables of prejudice, greed and division and declaring that  this is the day of the Lord’s favour; and come, eat and drink and rejoice – let streets, avenues and lanes burst with feasting and laughter, let many peoples come together, let their language be one of love, of life.</a:t>
            </a:r>
          </a:p>
        </p:txBody>
      </p:sp>
    </p:spTree>
    <p:extLst>
      <p:ext uri="{BB962C8B-B14F-4D97-AF65-F5344CB8AC3E}">
        <p14:creationId xmlns:p14="http://schemas.microsoft.com/office/powerpoint/2010/main" val="265158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3"/>
          <a:stretch>
            <a:fillRect/>
          </a:stretch>
        </p:blipFill>
        <p:spPr>
          <a:xfrm>
            <a:off x="9251950" y="5720329"/>
            <a:ext cx="2940050" cy="1137671"/>
          </a:xfrm>
          <a:prstGeom prst="rect">
            <a:avLst/>
          </a:prstGeom>
        </p:spPr>
      </p:pic>
      <p:sp>
        <p:nvSpPr>
          <p:cNvPr id="4" name="Title 1">
            <a:extLst>
              <a:ext uri="{FF2B5EF4-FFF2-40B4-BE49-F238E27FC236}">
                <a16:creationId xmlns:a16="http://schemas.microsoft.com/office/drawing/2014/main" id="{8E19485F-5918-134F-BA50-74782AA89046}"/>
              </a:ext>
            </a:extLst>
          </p:cNvPr>
          <p:cNvSpPr txBox="1">
            <a:spLocks/>
          </p:cNvSpPr>
          <p:nvPr/>
        </p:nvSpPr>
        <p:spPr>
          <a:xfrm>
            <a:off x="504000" y="504000"/>
            <a:ext cx="11233150" cy="583247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000" b="1" dirty="0">
                <a:solidFill>
                  <a:srgbClr val="C00000"/>
                </a:solidFill>
                <a:latin typeface="Franklin Gothic Demi" panose="020B0603020102020204" pitchFamily="34" charset="0"/>
              </a:rPr>
              <a:t>Prayers of intercession                                  </a:t>
            </a:r>
            <a:r>
              <a:rPr lang="en-US" sz="4000" i="1" dirty="0">
                <a:solidFill>
                  <a:srgbClr val="C00000"/>
                </a:solidFill>
                <a:latin typeface="Franklin Gothic Medium" panose="020B0603020102020204" pitchFamily="34" charset="0"/>
              </a:rPr>
              <a:t>[4 of 4]</a:t>
            </a:r>
            <a:r>
              <a:rPr lang="en-GB" sz="4000" i="1" dirty="0">
                <a:solidFill>
                  <a:srgbClr val="C00000"/>
                </a:solidFill>
                <a:latin typeface="Franklin Gothic Medium" panose="020B0603020102020204" pitchFamily="34" charset="0"/>
                <a:ea typeface="Calibri" panose="020F0502020204030204" pitchFamily="34" charset="0"/>
                <a:cs typeface="Times New Roman" panose="02020603050405020304" pitchFamily="18" charset="0"/>
              </a:rPr>
              <a:t> </a:t>
            </a:r>
            <a:br>
              <a:rPr lang="en-GB" sz="4000" i="1" dirty="0">
                <a:solidFill>
                  <a:srgbClr val="C00000"/>
                </a:solidFill>
                <a:latin typeface="Franklin Gothic Book" panose="020B0503020102020204" pitchFamily="34" charset="0"/>
                <a:ea typeface="Calibri" panose="020F0502020204030204" pitchFamily="34" charset="0"/>
                <a:cs typeface="Times New Roman" panose="02020603050405020304" pitchFamily="18" charset="0"/>
              </a:rPr>
            </a:br>
            <a:br>
              <a:rPr lang="en-US" sz="2000" dirty="0">
                <a:solidFill>
                  <a:srgbClr val="C00000"/>
                </a:solidFill>
                <a:latin typeface="Franklin Gothic Medium" panose="020B0603020102020204" pitchFamily="34" charset="0"/>
              </a:rPr>
            </a:br>
            <a:r>
              <a:rPr lang="en-GB" sz="3200" dirty="0">
                <a:latin typeface="Franklin Gothic Medium" panose="020B0603020102020204" pitchFamily="34" charset="0"/>
              </a:rPr>
              <a:t>We pray for all who feel excluded from the table of the Lord, for places of war, division and mistrust. For migrants, and those who feel they have no home, for those in poverty and all who suffer injustice. We pray for those who look at the high walls of the church and feel there is no way in, no place at the table.</a:t>
            </a:r>
          </a:p>
          <a:p>
            <a:pPr>
              <a:lnSpc>
                <a:spcPct val="100000"/>
              </a:lnSpc>
            </a:pPr>
            <a:endParaRPr lang="en-GB" sz="2000" dirty="0">
              <a:latin typeface="Franklin Gothic Medium" panose="020B0603020102020204" pitchFamily="34" charset="0"/>
            </a:endParaRPr>
          </a:p>
          <a:p>
            <a:pPr>
              <a:lnSpc>
                <a:spcPct val="100000"/>
              </a:lnSpc>
            </a:pPr>
            <a:r>
              <a:rPr lang="en-GB" sz="3200" dirty="0">
                <a:latin typeface="Franklin Gothic Medium" panose="020B0603020102020204" pitchFamily="34" charset="0"/>
              </a:rPr>
              <a:t>Let windows be opened, doors flung wide, tables set up in the streets and sweet smelling food fill the air with the mouth-watering aroma of welcome, embrace and the love of the invitational God. </a:t>
            </a:r>
            <a:r>
              <a:rPr lang="en-GB" sz="3200" b="1" dirty="0">
                <a:latin typeface="Franklin Gothic Demi" panose="020B0603020102020204" pitchFamily="34" charset="0"/>
              </a:rPr>
              <a:t>Amen.</a:t>
            </a:r>
            <a:r>
              <a:rPr lang="en-GB" sz="3200" dirty="0">
                <a:latin typeface="Franklin Gothic Medium" panose="020B0603020102020204" pitchFamily="34" charset="0"/>
              </a:rPr>
              <a:t> </a:t>
            </a:r>
          </a:p>
        </p:txBody>
      </p:sp>
    </p:spTree>
    <p:extLst>
      <p:ext uri="{BB962C8B-B14F-4D97-AF65-F5344CB8AC3E}">
        <p14:creationId xmlns:p14="http://schemas.microsoft.com/office/powerpoint/2010/main" val="1709409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3"/>
          <a:stretch>
            <a:fillRect/>
          </a:stretch>
        </p:blipFill>
        <p:spPr>
          <a:xfrm>
            <a:off x="9251950" y="5720329"/>
            <a:ext cx="2940050" cy="1137671"/>
          </a:xfrm>
          <a:prstGeom prst="rect">
            <a:avLst/>
          </a:prstGeom>
        </p:spPr>
      </p:pic>
      <p:sp>
        <p:nvSpPr>
          <p:cNvPr id="5" name="Title 1">
            <a:extLst>
              <a:ext uri="{FF2B5EF4-FFF2-40B4-BE49-F238E27FC236}">
                <a16:creationId xmlns:a16="http://schemas.microsoft.com/office/drawing/2014/main" id="{E7B76D6B-02FC-BE40-884A-A90052C78745}"/>
              </a:ext>
            </a:extLst>
          </p:cNvPr>
          <p:cNvSpPr txBox="1">
            <a:spLocks/>
          </p:cNvSpPr>
          <p:nvPr/>
        </p:nvSpPr>
        <p:spPr>
          <a:xfrm>
            <a:off x="504000" y="504000"/>
            <a:ext cx="11232000" cy="58324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GB" sz="6000" b="1" dirty="0">
                <a:solidFill>
                  <a:srgbClr val="C00000"/>
                </a:solidFill>
                <a:latin typeface="Franklin Gothic Demi" panose="020B0603020102020204" pitchFamily="34" charset="0"/>
              </a:rPr>
              <a:t>Hymn</a:t>
            </a:r>
            <a:endParaRPr lang="en-US" sz="6000" b="1" dirty="0">
              <a:latin typeface="Franklin Gothic Demi" panose="020B0603020102020204" pitchFamily="34" charset="0"/>
            </a:endParaRPr>
          </a:p>
          <a:p>
            <a:pPr algn="ctr">
              <a:lnSpc>
                <a:spcPct val="100000"/>
              </a:lnSpc>
              <a:defRPr/>
            </a:pPr>
            <a:endParaRPr lang="en-US" sz="2000" i="1" dirty="0">
              <a:latin typeface="Franklin Gothic Medium" panose="020B0603020102020204" pitchFamily="34" charset="0"/>
            </a:endParaRPr>
          </a:p>
          <a:p>
            <a:pPr algn="ctr">
              <a:lnSpc>
                <a:spcPct val="100000"/>
              </a:lnSpc>
              <a:defRPr/>
            </a:pPr>
            <a:r>
              <a:rPr lang="en-US" sz="4000" i="1" dirty="0">
                <a:latin typeface="Franklin Gothic Medium" panose="020B0603020102020204" pitchFamily="34" charset="0"/>
              </a:rPr>
              <a:t>Choose from:</a:t>
            </a:r>
            <a:br>
              <a:rPr lang="en-US" sz="4000" i="1" dirty="0">
                <a:latin typeface="Franklin Gothic Medium" panose="020B0603020102020204" pitchFamily="34" charset="0"/>
              </a:rPr>
            </a:br>
            <a:br>
              <a:rPr lang="en-US" sz="2000" i="1" dirty="0">
                <a:latin typeface="Franklin Gothic Book" panose="020B0503020102020204" pitchFamily="34" charset="0"/>
              </a:rPr>
            </a:br>
            <a:r>
              <a:rPr lang="en-GB" sz="4000" dirty="0">
                <a:latin typeface="Franklin Gothic Medium" panose="020B0603020102020204" pitchFamily="34" charset="0"/>
              </a:rPr>
              <a:t>Will you come and follow me</a:t>
            </a:r>
            <a:br>
              <a:rPr lang="en-GB" sz="4000" b="1" dirty="0">
                <a:latin typeface="Franklin Gothic Demi" panose="020B0603020102020204" pitchFamily="34" charset="0"/>
              </a:rPr>
            </a:br>
            <a:r>
              <a:rPr lang="en-GB" sz="4000" b="1" dirty="0">
                <a:latin typeface="Franklin Gothic Demi" panose="020B0603020102020204" pitchFamily="34" charset="0"/>
              </a:rPr>
              <a:t>(</a:t>
            </a:r>
            <a:r>
              <a:rPr lang="en-GB" sz="4000" b="1" i="1" dirty="0" err="1">
                <a:latin typeface="Franklin Gothic Demi" panose="020B0603020102020204" pitchFamily="34" charset="0"/>
              </a:rPr>
              <a:t>StF</a:t>
            </a:r>
            <a:r>
              <a:rPr lang="en-GB" sz="4000" b="1" dirty="0">
                <a:latin typeface="Franklin Gothic Demi" panose="020B0603020102020204" pitchFamily="34" charset="0"/>
              </a:rPr>
              <a:t> 673)</a:t>
            </a:r>
            <a:br>
              <a:rPr lang="en-GB" sz="4000" b="1" dirty="0">
                <a:latin typeface="Franklin Gothic Demi" panose="020B0603020102020204" pitchFamily="34" charset="0"/>
              </a:rPr>
            </a:br>
            <a:br>
              <a:rPr lang="en-GB" sz="2000" b="1" dirty="0">
                <a:latin typeface="Franklin Gothic Demi" panose="020B0603020102020204" pitchFamily="34" charset="0"/>
              </a:rPr>
            </a:br>
            <a:r>
              <a:rPr lang="en-GB" sz="4000" dirty="0">
                <a:latin typeface="Franklin Gothic Medium" panose="020B0603020102020204" pitchFamily="34" charset="0"/>
              </a:rPr>
              <a:t>The right hand of God is writing in our land</a:t>
            </a:r>
            <a:br>
              <a:rPr lang="en-GB" sz="3200" b="1" dirty="0">
                <a:latin typeface="Franklin Gothic Demi" panose="020B0603020102020204" pitchFamily="34" charset="0"/>
              </a:rPr>
            </a:br>
            <a:r>
              <a:rPr lang="en-GB" sz="4000" b="1" dirty="0">
                <a:latin typeface="Franklin Gothic Demi" panose="020B0603020102020204" pitchFamily="34" charset="0"/>
              </a:rPr>
              <a:t>(</a:t>
            </a:r>
            <a:r>
              <a:rPr lang="en-GB" sz="4000" b="1" i="1" dirty="0" err="1">
                <a:latin typeface="Franklin Gothic Demi" panose="020B0603020102020204" pitchFamily="34" charset="0"/>
              </a:rPr>
              <a:t>StF</a:t>
            </a:r>
            <a:r>
              <a:rPr lang="en-GB" sz="4000" b="1" dirty="0">
                <a:latin typeface="Franklin Gothic Demi" panose="020B0603020102020204" pitchFamily="34" charset="0"/>
              </a:rPr>
              <a:t> 715 </a:t>
            </a:r>
            <a:r>
              <a:rPr lang="en-GB" sz="4000" dirty="0">
                <a:latin typeface="Franklin Gothic Medium" panose="020B0603020102020204" pitchFamily="34" charset="0"/>
              </a:rPr>
              <a:t>or</a:t>
            </a:r>
            <a:r>
              <a:rPr lang="en-GB" sz="4000" b="1" dirty="0">
                <a:latin typeface="Franklin Gothic Demi" panose="020B0603020102020204" pitchFamily="34" charset="0"/>
              </a:rPr>
              <a:t> </a:t>
            </a:r>
            <a:r>
              <a:rPr lang="en-GB" sz="4000" b="1" i="1" dirty="0">
                <a:latin typeface="Franklin Gothic Demi" panose="020B0603020102020204" pitchFamily="34" charset="0"/>
              </a:rPr>
              <a:t>H&amp;P</a:t>
            </a:r>
            <a:r>
              <a:rPr lang="en-GB" sz="4000" b="1" dirty="0">
                <a:latin typeface="Franklin Gothic Demi" panose="020B0603020102020204" pitchFamily="34" charset="0"/>
              </a:rPr>
              <a:t> 408)</a:t>
            </a:r>
            <a:endParaRPr lang="en-US" sz="4000" b="1" dirty="0">
              <a:solidFill>
                <a:srgbClr val="C00000"/>
              </a:solidFill>
              <a:latin typeface="Franklin Gothic Demi" panose="020B0603020102020204" pitchFamily="34" charset="0"/>
            </a:endParaRPr>
          </a:p>
        </p:txBody>
      </p:sp>
    </p:spTree>
    <p:extLst>
      <p:ext uri="{BB962C8B-B14F-4D97-AF65-F5344CB8AC3E}">
        <p14:creationId xmlns:p14="http://schemas.microsoft.com/office/powerpoint/2010/main" val="1389248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
        <p:nvSpPr>
          <p:cNvPr id="5" name="Title 1">
            <a:extLst>
              <a:ext uri="{FF2B5EF4-FFF2-40B4-BE49-F238E27FC236}">
                <a16:creationId xmlns:a16="http://schemas.microsoft.com/office/drawing/2014/main" id="{8897AF0B-7A94-0747-AC53-5159478BEA53}"/>
              </a:ext>
            </a:extLst>
          </p:cNvPr>
          <p:cNvSpPr txBox="1">
            <a:spLocks/>
          </p:cNvSpPr>
          <p:nvPr/>
        </p:nvSpPr>
        <p:spPr>
          <a:xfrm>
            <a:off x="504000" y="504000"/>
            <a:ext cx="11232000" cy="5831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GB" sz="6000" b="1" dirty="0">
                <a:solidFill>
                  <a:srgbClr val="C00000"/>
                </a:solidFill>
                <a:latin typeface="Franklin Gothic Demi" panose="020B0603020102020204" pitchFamily="34" charset="0"/>
              </a:rPr>
              <a:t>Opening Hymn/song</a:t>
            </a:r>
          </a:p>
          <a:p>
            <a:pPr algn="ctr">
              <a:lnSpc>
                <a:spcPct val="100000"/>
              </a:lnSpc>
              <a:defRPr/>
            </a:pPr>
            <a:endParaRPr lang="en-US" sz="2000" dirty="0">
              <a:latin typeface="Franklin Gothic Medium" panose="020B0603020102020204" pitchFamily="34" charset="0"/>
            </a:endParaRPr>
          </a:p>
          <a:p>
            <a:pPr algn="ctr">
              <a:lnSpc>
                <a:spcPct val="100000"/>
              </a:lnSpc>
              <a:defRPr/>
            </a:pPr>
            <a:r>
              <a:rPr lang="en-US" sz="4000" i="1" dirty="0">
                <a:latin typeface="Franklin Gothic Medium" panose="020B0603020102020204" pitchFamily="34" charset="0"/>
              </a:rPr>
              <a:t>Choose from:</a:t>
            </a:r>
            <a:br>
              <a:rPr lang="en-US" sz="4000" i="1" dirty="0">
                <a:latin typeface="Franklin Gothic Medium" panose="020B0603020102020204" pitchFamily="34" charset="0"/>
              </a:rPr>
            </a:br>
            <a:br>
              <a:rPr lang="en-US" sz="2000" i="1" dirty="0">
                <a:latin typeface="Franklin Gothic Book" panose="020B0503020102020204" pitchFamily="34" charset="0"/>
              </a:rPr>
            </a:br>
            <a:r>
              <a:rPr lang="en-GB" sz="4000" dirty="0">
                <a:latin typeface="Franklin Gothic Medium" panose="020B0603020102020204" pitchFamily="34" charset="0"/>
              </a:rPr>
              <a:t>As the deer pants for the water</a:t>
            </a:r>
            <a:br>
              <a:rPr lang="en-GB" sz="4000" b="1" dirty="0">
                <a:latin typeface="Franklin Gothic Demi" panose="020B0603020102020204" pitchFamily="34" charset="0"/>
              </a:rPr>
            </a:br>
            <a:r>
              <a:rPr lang="en-GB" sz="4000" b="1" dirty="0">
                <a:latin typeface="Franklin Gothic Demi" panose="020B0603020102020204" pitchFamily="34" charset="0"/>
              </a:rPr>
              <a:t>(</a:t>
            </a:r>
            <a:r>
              <a:rPr lang="en-GB" sz="4000" b="1" i="1" dirty="0" err="1">
                <a:latin typeface="Franklin Gothic Demi" panose="020B0603020102020204" pitchFamily="34" charset="0"/>
              </a:rPr>
              <a:t>StF</a:t>
            </a:r>
            <a:r>
              <a:rPr lang="en-GB" sz="4000" b="1" dirty="0">
                <a:latin typeface="Franklin Gothic Demi" panose="020B0603020102020204" pitchFamily="34" charset="0"/>
              </a:rPr>
              <a:t> 544)</a:t>
            </a:r>
            <a:br>
              <a:rPr lang="en-GB" sz="4000" b="1" dirty="0">
                <a:latin typeface="Franklin Gothic Demi" panose="020B0603020102020204" pitchFamily="34" charset="0"/>
              </a:rPr>
            </a:br>
            <a:br>
              <a:rPr lang="en-GB" sz="2000" b="1" dirty="0">
                <a:latin typeface="Franklin Gothic Demi" panose="020B0603020102020204" pitchFamily="34" charset="0"/>
              </a:rPr>
            </a:br>
            <a:r>
              <a:rPr lang="en-GB" sz="4000" dirty="0">
                <a:latin typeface="Franklin Gothic Medium" panose="020B0603020102020204" pitchFamily="34" charset="0"/>
              </a:rPr>
              <a:t>Great is thy faithfulness</a:t>
            </a:r>
            <a:br>
              <a:rPr lang="en-GB" sz="4000" b="1" dirty="0">
                <a:latin typeface="Franklin Gothic Demi" panose="020B0603020102020204" pitchFamily="34" charset="0"/>
              </a:rPr>
            </a:br>
            <a:r>
              <a:rPr lang="en-GB" sz="4000" b="1" dirty="0">
                <a:latin typeface="Franklin Gothic Demi" panose="020B0603020102020204" pitchFamily="34" charset="0"/>
              </a:rPr>
              <a:t>(</a:t>
            </a:r>
            <a:r>
              <a:rPr lang="en-GB" sz="4000" b="1" i="1" dirty="0" err="1">
                <a:latin typeface="Franklin Gothic Demi" panose="020B0603020102020204" pitchFamily="34" charset="0"/>
              </a:rPr>
              <a:t>StF</a:t>
            </a:r>
            <a:r>
              <a:rPr lang="en-GB" sz="4000" b="1" dirty="0">
                <a:latin typeface="Franklin Gothic Demi" panose="020B0603020102020204" pitchFamily="34" charset="0"/>
              </a:rPr>
              <a:t> 51 </a:t>
            </a:r>
            <a:r>
              <a:rPr lang="en-GB" sz="4000" dirty="0">
                <a:latin typeface="Franklin Gothic Medium" panose="020B0603020102020204" pitchFamily="34" charset="0"/>
              </a:rPr>
              <a:t>or</a:t>
            </a:r>
            <a:r>
              <a:rPr lang="en-GB" sz="4000" b="1" dirty="0">
                <a:latin typeface="Franklin Gothic Demi" panose="020B0603020102020204" pitchFamily="34" charset="0"/>
              </a:rPr>
              <a:t> </a:t>
            </a:r>
            <a:r>
              <a:rPr lang="en-GB" sz="4000" b="1" i="1" dirty="0">
                <a:latin typeface="Franklin Gothic Demi" panose="020B0603020102020204" pitchFamily="34" charset="0"/>
              </a:rPr>
              <a:t>H&amp;P</a:t>
            </a:r>
            <a:r>
              <a:rPr lang="en-GB" sz="4000" b="1" dirty="0">
                <a:latin typeface="Franklin Gothic Demi" panose="020B0603020102020204" pitchFamily="34" charset="0"/>
              </a:rPr>
              <a:t> 66)</a:t>
            </a:r>
            <a:endParaRPr lang="en-US" sz="4000" b="1" dirty="0">
              <a:solidFill>
                <a:srgbClr val="C00000"/>
              </a:solidFill>
              <a:latin typeface="Franklin Gothic Demi" panose="020B0603020102020204" pitchFamily="34" charset="0"/>
            </a:endParaRPr>
          </a:p>
        </p:txBody>
      </p:sp>
    </p:spTree>
    <p:extLst>
      <p:ext uri="{BB962C8B-B14F-4D97-AF65-F5344CB8AC3E}">
        <p14:creationId xmlns:p14="http://schemas.microsoft.com/office/powerpoint/2010/main" val="2878840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3"/>
          <a:stretch>
            <a:fillRect/>
          </a:stretch>
        </p:blipFill>
        <p:spPr>
          <a:xfrm>
            <a:off x="9251950" y="5720329"/>
            <a:ext cx="2940050" cy="1137671"/>
          </a:xfrm>
          <a:prstGeom prst="rect">
            <a:avLst/>
          </a:prstGeom>
        </p:spPr>
      </p:pic>
      <p:sp>
        <p:nvSpPr>
          <p:cNvPr id="7" name="Title 1">
            <a:extLst>
              <a:ext uri="{FF2B5EF4-FFF2-40B4-BE49-F238E27FC236}">
                <a16:creationId xmlns:a16="http://schemas.microsoft.com/office/drawing/2014/main" id="{E56F4F36-EBA6-E542-A473-D90A44BDB518}"/>
              </a:ext>
            </a:extLst>
          </p:cNvPr>
          <p:cNvSpPr txBox="1">
            <a:spLocks/>
          </p:cNvSpPr>
          <p:nvPr/>
        </p:nvSpPr>
        <p:spPr>
          <a:xfrm>
            <a:off x="504000" y="504000"/>
            <a:ext cx="11208575" cy="5832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6000" b="1" dirty="0">
                <a:solidFill>
                  <a:srgbClr val="C00000"/>
                </a:solidFill>
                <a:latin typeface="Franklin Gothic Demi" panose="020B0603020102020204" pitchFamily="34" charset="0"/>
              </a:rPr>
              <a:t>Blessing</a:t>
            </a:r>
          </a:p>
          <a:p>
            <a:pPr algn="ctr">
              <a:lnSpc>
                <a:spcPct val="100000"/>
              </a:lnSpc>
            </a:pPr>
            <a:endParaRPr lang="en-US" sz="2000" dirty="0">
              <a:latin typeface="Franklin Gothic Medium" panose="020B0603020102020204" pitchFamily="34" charset="0"/>
            </a:endParaRPr>
          </a:p>
          <a:p>
            <a:pPr algn="ctr">
              <a:lnSpc>
                <a:spcPct val="100000"/>
              </a:lnSpc>
            </a:pPr>
            <a:r>
              <a:rPr lang="en-GB" sz="3200" dirty="0">
                <a:latin typeface="Franklin Gothic Medium" panose="020B0603020102020204" pitchFamily="34" charset="0"/>
              </a:rPr>
              <a:t>Go out from this place entrusted with the good news of God’s welcome for all in Christ Jesus, whose disciples you are. </a:t>
            </a:r>
          </a:p>
          <a:p>
            <a:pPr algn="ctr">
              <a:lnSpc>
                <a:spcPct val="100000"/>
              </a:lnSpc>
            </a:pPr>
            <a:r>
              <a:rPr lang="en-GB" sz="3200" dirty="0">
                <a:latin typeface="Franklin Gothic Medium" panose="020B0603020102020204" pitchFamily="34" charset="0"/>
              </a:rPr>
              <a:t>And may the blessing of the Father, the Son, and the </a:t>
            </a:r>
          </a:p>
          <a:p>
            <a:pPr algn="ctr">
              <a:lnSpc>
                <a:spcPct val="100000"/>
              </a:lnSpc>
            </a:pPr>
            <a:r>
              <a:rPr lang="en-GB" sz="3200" dirty="0">
                <a:latin typeface="Franklin Gothic Medium" panose="020B0603020102020204" pitchFamily="34" charset="0"/>
              </a:rPr>
              <a:t>Holy Spirit, be with you and remain with you always. </a:t>
            </a:r>
          </a:p>
          <a:p>
            <a:pPr algn="ctr">
              <a:lnSpc>
                <a:spcPct val="100000"/>
              </a:lnSpc>
            </a:pPr>
            <a:r>
              <a:rPr lang="en-GB" sz="3200" b="1" dirty="0">
                <a:latin typeface="Franklin Gothic Demi" panose="020B0603020102020204" pitchFamily="34" charset="0"/>
              </a:rPr>
              <a:t>Amen</a:t>
            </a:r>
            <a:r>
              <a:rPr lang="en-GB" sz="3200" dirty="0">
                <a:latin typeface="Franklin Gothic Medium" panose="020B0603020102020204" pitchFamily="34" charset="0"/>
              </a:rPr>
              <a:t>.</a:t>
            </a:r>
            <a:endParaRPr lang="en-US" sz="3200" dirty="0">
              <a:latin typeface="Franklin Gothic Medium" panose="020B0603020102020204" pitchFamily="34" charset="0"/>
            </a:endParaRPr>
          </a:p>
        </p:txBody>
      </p:sp>
    </p:spTree>
    <p:extLst>
      <p:ext uri="{BB962C8B-B14F-4D97-AF65-F5344CB8AC3E}">
        <p14:creationId xmlns:p14="http://schemas.microsoft.com/office/powerpoint/2010/main" val="1706763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FEB2D0F-4440-C644-9FE7-8F93F994BC49}"/>
              </a:ext>
            </a:extLst>
          </p:cNvPr>
          <p:cNvSpPr txBox="1">
            <a:spLocks/>
          </p:cNvSpPr>
          <p:nvPr/>
        </p:nvSpPr>
        <p:spPr>
          <a:xfrm>
            <a:off x="504000" y="504000"/>
            <a:ext cx="11208575" cy="5872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dirty="0">
                <a:solidFill>
                  <a:srgbClr val="C00000"/>
                </a:solidFill>
                <a:latin typeface="Franklin Gothic Demi" panose="020B0603020102020204" pitchFamily="34" charset="0"/>
              </a:rPr>
              <a:t>Global Relationships and the </a:t>
            </a:r>
          </a:p>
          <a:p>
            <a:pPr algn="ctr">
              <a:lnSpc>
                <a:spcPct val="100000"/>
              </a:lnSpc>
            </a:pPr>
            <a:r>
              <a:rPr lang="en-US" sz="4000" b="1" dirty="0">
                <a:solidFill>
                  <a:srgbClr val="C00000"/>
                </a:solidFill>
                <a:latin typeface="Franklin Gothic Demi" panose="020B0603020102020204" pitchFamily="34" charset="0"/>
              </a:rPr>
              <a:t>World Mission Fund</a:t>
            </a:r>
            <a:br>
              <a:rPr lang="en-GB" sz="4000" i="1" dirty="0">
                <a:solidFill>
                  <a:srgbClr val="C00000"/>
                </a:solidFill>
                <a:latin typeface="Franklin Gothic Book" panose="020B0503020102020204" pitchFamily="34" charset="0"/>
                <a:ea typeface="Calibri" panose="020F0502020204030204" pitchFamily="34" charset="0"/>
                <a:cs typeface="Times New Roman" panose="02020603050405020304" pitchFamily="18" charset="0"/>
              </a:rPr>
            </a:br>
            <a:br>
              <a:rPr lang="en-US" sz="2000" dirty="0">
                <a:solidFill>
                  <a:srgbClr val="C00000"/>
                </a:solidFill>
                <a:latin typeface="Franklin Gothic Book" panose="020B0503020102020204" pitchFamily="34" charset="0"/>
              </a:rPr>
            </a:br>
            <a:r>
              <a:rPr lang="en-GB" sz="3200" dirty="0">
                <a:latin typeface="Franklin Gothic Medium" panose="020B0603020102020204" pitchFamily="34" charset="0"/>
              </a:rPr>
              <a:t>Methodists have always shared God’s love and their faith with those they meet and work alongside across the world.  </a:t>
            </a:r>
          </a:p>
          <a:p>
            <a:pPr algn="ctr">
              <a:lnSpc>
                <a:spcPct val="100000"/>
              </a:lnSpc>
            </a:pPr>
            <a:endParaRPr lang="en-GB" sz="2000" dirty="0">
              <a:latin typeface="Franklin Gothic Medium" panose="020B0603020102020204" pitchFamily="34" charset="0"/>
            </a:endParaRPr>
          </a:p>
          <a:p>
            <a:pPr algn="ctr">
              <a:lnSpc>
                <a:spcPct val="100000"/>
              </a:lnSpc>
            </a:pPr>
            <a:r>
              <a:rPr lang="en-GB" sz="3200" dirty="0">
                <a:latin typeface="Franklin Gothic Medium" panose="020B0603020102020204" pitchFamily="34" charset="0"/>
              </a:rPr>
              <a:t>For more information visit: </a:t>
            </a:r>
          </a:p>
          <a:p>
            <a:pPr algn="ctr">
              <a:lnSpc>
                <a:spcPct val="100000"/>
              </a:lnSpc>
            </a:pPr>
            <a:r>
              <a:rPr lang="en-GB" sz="3200" b="1" dirty="0" err="1">
                <a:latin typeface="Franklin Gothic Demi" panose="020B0603020102020204" pitchFamily="34" charset="0"/>
              </a:rPr>
              <a:t>www.methodist.org.uk</a:t>
            </a:r>
            <a:r>
              <a:rPr lang="en-GB" sz="3200" b="1" dirty="0">
                <a:latin typeface="Franklin Gothic Demi" panose="020B0603020102020204" pitchFamily="34" charset="0"/>
              </a:rPr>
              <a:t>/global-relationships</a:t>
            </a:r>
          </a:p>
        </p:txBody>
      </p:sp>
      <p:pic>
        <p:nvPicPr>
          <p:cNvPr id="4" name="Content Placeholder 5">
            <a:extLst>
              <a:ext uri="{FF2B5EF4-FFF2-40B4-BE49-F238E27FC236}">
                <a16:creationId xmlns:a16="http://schemas.microsoft.com/office/drawing/2014/main" id="{57CCD837-2239-A842-A090-EA784CCCE48C}"/>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2134804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3"/>
          <a:stretch>
            <a:fillRect/>
          </a:stretch>
        </p:blipFill>
        <p:spPr>
          <a:xfrm>
            <a:off x="9251950" y="5720329"/>
            <a:ext cx="2940050" cy="1137671"/>
          </a:xfrm>
          <a:prstGeom prst="rect">
            <a:avLst/>
          </a:prstGeom>
        </p:spPr>
      </p:pic>
      <p:sp>
        <p:nvSpPr>
          <p:cNvPr id="2" name="TextBox 1">
            <a:extLst>
              <a:ext uri="{FF2B5EF4-FFF2-40B4-BE49-F238E27FC236}">
                <a16:creationId xmlns:a16="http://schemas.microsoft.com/office/drawing/2014/main" id="{4D9570CD-CDE0-3745-BD81-5153588C5572}"/>
              </a:ext>
            </a:extLst>
          </p:cNvPr>
          <p:cNvSpPr txBox="1"/>
          <p:nvPr/>
        </p:nvSpPr>
        <p:spPr>
          <a:xfrm>
            <a:off x="6994689" y="504000"/>
            <a:ext cx="4717886" cy="4647426"/>
          </a:xfrm>
          <a:prstGeom prst="rect">
            <a:avLst/>
          </a:prstGeom>
          <a:noFill/>
        </p:spPr>
        <p:txBody>
          <a:bodyPr wrap="square" lIns="0" tIns="0" rIns="0" bIns="0" rtlCol="0">
            <a:spAutoFit/>
          </a:bodyPr>
          <a:lstStyle/>
          <a:p>
            <a:r>
              <a:rPr lang="en-GB" sz="4000" b="1" dirty="0">
                <a:solidFill>
                  <a:srgbClr val="C00000"/>
                </a:solidFill>
                <a:latin typeface="Franklin Gothic Demi" panose="020B0603020102020204" pitchFamily="34" charset="0"/>
              </a:rPr>
              <a:t>Nicaragua</a:t>
            </a:r>
          </a:p>
          <a:p>
            <a:pPr>
              <a:buNone/>
            </a:pPr>
            <a:endParaRPr lang="en-GB" sz="1000" dirty="0">
              <a:latin typeface="Franklin Gothic Book" panose="020B0503020102020204" pitchFamily="34" charset="0"/>
            </a:endParaRPr>
          </a:p>
          <a:p>
            <a:pPr>
              <a:buNone/>
            </a:pPr>
            <a:r>
              <a:rPr lang="en-GB" sz="2800" dirty="0">
                <a:latin typeface="Franklin Gothic Medium" panose="020B0603020102020204" pitchFamily="34" charset="0"/>
              </a:rPr>
              <a:t>The </a:t>
            </a:r>
            <a:r>
              <a:rPr lang="en-GB" sz="2800" b="1" dirty="0">
                <a:latin typeface="Franklin Gothic Demi" panose="020B0603020102020204" pitchFamily="34" charset="0"/>
              </a:rPr>
              <a:t>World Mission Fund </a:t>
            </a:r>
            <a:r>
              <a:rPr lang="en-GB" sz="2800" dirty="0">
                <a:latin typeface="Franklin Gothic Medium" panose="020B0603020102020204" pitchFamily="34" charset="0"/>
              </a:rPr>
              <a:t>supports the National Evangelical Methodist Church in Nicaragua. During the pandemic the church has been able to distribute essential food packages to 23 communities linked to their local churches.</a:t>
            </a:r>
          </a:p>
        </p:txBody>
      </p:sp>
      <p:pic>
        <p:nvPicPr>
          <p:cNvPr id="5" name="Picture 4">
            <a:extLst>
              <a:ext uri="{FF2B5EF4-FFF2-40B4-BE49-F238E27FC236}">
                <a16:creationId xmlns:a16="http://schemas.microsoft.com/office/drawing/2014/main" id="{18BF880E-85E3-0547-BE0E-FB2F604CC6F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6550074" cy="6858000"/>
          </a:xfrm>
          <a:prstGeom prst="rect">
            <a:avLst/>
          </a:prstGeom>
        </p:spPr>
      </p:pic>
    </p:spTree>
    <p:extLst>
      <p:ext uri="{BB962C8B-B14F-4D97-AF65-F5344CB8AC3E}">
        <p14:creationId xmlns:p14="http://schemas.microsoft.com/office/powerpoint/2010/main" val="3642469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DC8442-E0B2-344F-A7A7-E6198B020B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321300" y="0"/>
            <a:ext cx="6870700" cy="6858002"/>
          </a:xfrm>
          <a:prstGeom prst="rect">
            <a:avLst/>
          </a:prstGeom>
        </p:spPr>
      </p:pic>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4"/>
          <a:stretch>
            <a:fillRect/>
          </a:stretch>
        </p:blipFill>
        <p:spPr>
          <a:xfrm>
            <a:off x="9251950" y="5720329"/>
            <a:ext cx="2940050" cy="1137671"/>
          </a:xfrm>
          <a:prstGeom prst="rect">
            <a:avLst/>
          </a:prstGeom>
        </p:spPr>
      </p:pic>
      <p:sp>
        <p:nvSpPr>
          <p:cNvPr id="4" name="TextBox 3">
            <a:extLst>
              <a:ext uri="{FF2B5EF4-FFF2-40B4-BE49-F238E27FC236}">
                <a16:creationId xmlns:a16="http://schemas.microsoft.com/office/drawing/2014/main" id="{D2EFFEEE-CBF1-5A4F-9F30-2F59EBB66310}"/>
              </a:ext>
            </a:extLst>
          </p:cNvPr>
          <p:cNvSpPr txBox="1"/>
          <p:nvPr/>
        </p:nvSpPr>
        <p:spPr>
          <a:xfrm>
            <a:off x="504000" y="504000"/>
            <a:ext cx="4397375" cy="5509200"/>
          </a:xfrm>
          <a:prstGeom prst="rect">
            <a:avLst/>
          </a:prstGeom>
          <a:noFill/>
        </p:spPr>
        <p:txBody>
          <a:bodyPr wrap="square" lIns="0" tIns="0" rIns="0" bIns="0" rtlCol="0">
            <a:spAutoFit/>
          </a:bodyPr>
          <a:lstStyle/>
          <a:p>
            <a:r>
              <a:rPr lang="en-GB" sz="4000" b="1" dirty="0">
                <a:solidFill>
                  <a:srgbClr val="C00000"/>
                </a:solidFill>
                <a:latin typeface="Franklin Gothic Demi" panose="020B0603020102020204" pitchFamily="34" charset="0"/>
              </a:rPr>
              <a:t>Peru</a:t>
            </a:r>
          </a:p>
          <a:p>
            <a:pPr>
              <a:buNone/>
            </a:pPr>
            <a:endParaRPr lang="en-GB" sz="1000" dirty="0">
              <a:latin typeface="Franklin Gothic Medium" panose="020B0603020102020204" pitchFamily="34" charset="0"/>
            </a:endParaRPr>
          </a:p>
          <a:p>
            <a:pPr>
              <a:buNone/>
            </a:pPr>
            <a:r>
              <a:rPr lang="en-GB" sz="2800" dirty="0">
                <a:latin typeface="Franklin Gothic Medium" panose="020B0603020102020204" pitchFamily="34" charset="0"/>
              </a:rPr>
              <a:t>A General Grant from the </a:t>
            </a:r>
            <a:r>
              <a:rPr lang="en-GB" sz="2800" b="1" dirty="0">
                <a:latin typeface="Franklin Gothic Demi" panose="020B0603020102020204" pitchFamily="34" charset="0"/>
              </a:rPr>
              <a:t>World Mission Fund </a:t>
            </a:r>
            <a:r>
              <a:rPr lang="en-GB" sz="2800" dirty="0">
                <a:latin typeface="Franklin Gothic Medium" panose="020B0603020102020204" pitchFamily="34" charset="0"/>
              </a:rPr>
              <a:t>has enabled the Methodist Church in Peru to work with 43 indigenous communities to open nine community pharmacies, offering low- cost medicine and basic health consultation services. 50,000 people will benefit from this vital piece of work.</a:t>
            </a:r>
            <a:endParaRPr lang="en-US" sz="2800" dirty="0">
              <a:latin typeface="Franklin Gothic Medium" panose="020B0603020102020204" pitchFamily="34" charset="0"/>
            </a:endParaRPr>
          </a:p>
        </p:txBody>
      </p:sp>
    </p:spTree>
    <p:extLst>
      <p:ext uri="{BB962C8B-B14F-4D97-AF65-F5344CB8AC3E}">
        <p14:creationId xmlns:p14="http://schemas.microsoft.com/office/powerpoint/2010/main" val="2705465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CE228D-241A-2545-8109-3E172CCFF53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6273800" cy="6858000"/>
          </a:xfrm>
          <a:prstGeom prst="rect">
            <a:avLst/>
          </a:prstGeom>
        </p:spPr>
      </p:pic>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4"/>
          <a:stretch>
            <a:fillRect/>
          </a:stretch>
        </p:blipFill>
        <p:spPr>
          <a:xfrm>
            <a:off x="9251950" y="5720329"/>
            <a:ext cx="2940050" cy="1137671"/>
          </a:xfrm>
          <a:prstGeom prst="rect">
            <a:avLst/>
          </a:prstGeom>
        </p:spPr>
      </p:pic>
      <p:sp>
        <p:nvSpPr>
          <p:cNvPr id="2" name="TextBox 1">
            <a:extLst>
              <a:ext uri="{FF2B5EF4-FFF2-40B4-BE49-F238E27FC236}">
                <a16:creationId xmlns:a16="http://schemas.microsoft.com/office/drawing/2014/main" id="{C0363EB8-FB6C-1E47-A0AD-38FDE1FE5D45}"/>
              </a:ext>
            </a:extLst>
          </p:cNvPr>
          <p:cNvSpPr txBox="1"/>
          <p:nvPr/>
        </p:nvSpPr>
        <p:spPr>
          <a:xfrm>
            <a:off x="6654800" y="315496"/>
            <a:ext cx="5156200" cy="4739759"/>
          </a:xfrm>
          <a:prstGeom prst="rect">
            <a:avLst/>
          </a:prstGeom>
          <a:noFill/>
        </p:spPr>
        <p:txBody>
          <a:bodyPr wrap="square" rtlCol="0">
            <a:spAutoFit/>
          </a:bodyPr>
          <a:lstStyle/>
          <a:p>
            <a:r>
              <a:rPr lang="en-GB" sz="4000" dirty="0">
                <a:solidFill>
                  <a:srgbClr val="C00000"/>
                </a:solidFill>
                <a:latin typeface="Franklin Gothic Demi" panose="020B0603020102020204" pitchFamily="34" charset="0"/>
              </a:rPr>
              <a:t>Estonia</a:t>
            </a:r>
          </a:p>
          <a:p>
            <a:pPr>
              <a:spcAft>
                <a:spcPts val="0"/>
              </a:spcAft>
              <a:buNone/>
            </a:pPr>
            <a:endParaRPr lang="en-GB" sz="1000" dirty="0">
              <a:latin typeface="Franklin Gothic Medium" panose="020B0603020102020204" pitchFamily="34" charset="0"/>
            </a:endParaRPr>
          </a:p>
          <a:p>
            <a:pPr>
              <a:spcAft>
                <a:spcPts val="0"/>
              </a:spcAft>
              <a:buNone/>
            </a:pPr>
            <a:r>
              <a:rPr lang="en-GB" sz="2800" dirty="0">
                <a:latin typeface="Franklin Gothic Medium" panose="020B0603020102020204" pitchFamily="34" charset="0"/>
              </a:rPr>
              <a:t>The leader of the Estonian United Methodist Church Youth Board is </a:t>
            </a:r>
            <a:r>
              <a:rPr lang="en-GB" sz="2800" dirty="0" err="1">
                <a:latin typeface="Franklin Gothic Medium" panose="020B0603020102020204" pitchFamily="34" charset="0"/>
              </a:rPr>
              <a:t>Ele</a:t>
            </a:r>
            <a:r>
              <a:rPr lang="en-GB" sz="2800" dirty="0">
                <a:latin typeface="Franklin Gothic Medium" panose="020B0603020102020204" pitchFamily="34" charset="0"/>
              </a:rPr>
              <a:t> Paju, a National in Mission Appointment supported by the </a:t>
            </a:r>
            <a:r>
              <a:rPr lang="en-GB" sz="2800" b="1" dirty="0">
                <a:latin typeface="Franklin Gothic Demi" panose="020B0603020102020204" pitchFamily="34" charset="0"/>
              </a:rPr>
              <a:t>World Mission Fund</a:t>
            </a:r>
            <a:r>
              <a:rPr lang="en-GB" sz="2800" dirty="0">
                <a:latin typeface="Franklin Gothic Medium" panose="020B0603020102020204" pitchFamily="34" charset="0"/>
              </a:rPr>
              <a:t>. She has developed a youth team, teenage ministry and a youth camp. They are also developing young leaders through training.</a:t>
            </a:r>
            <a:endParaRPr lang="en-US" sz="2800" dirty="0">
              <a:latin typeface="Franklin Gothic Medium" panose="020B0603020102020204" pitchFamily="34" charset="0"/>
            </a:endParaRPr>
          </a:p>
        </p:txBody>
      </p:sp>
    </p:spTree>
    <p:extLst>
      <p:ext uri="{BB962C8B-B14F-4D97-AF65-F5344CB8AC3E}">
        <p14:creationId xmlns:p14="http://schemas.microsoft.com/office/powerpoint/2010/main" val="3976235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3"/>
          <a:stretch>
            <a:fillRect/>
          </a:stretch>
        </p:blipFill>
        <p:spPr>
          <a:xfrm>
            <a:off x="9251950" y="5720329"/>
            <a:ext cx="2940050" cy="1137671"/>
          </a:xfrm>
          <a:prstGeom prst="rect">
            <a:avLst/>
          </a:prstGeom>
        </p:spPr>
      </p:pic>
      <p:pic>
        <p:nvPicPr>
          <p:cNvPr id="4" name="Picture 3">
            <a:extLst>
              <a:ext uri="{FF2B5EF4-FFF2-40B4-BE49-F238E27FC236}">
                <a16:creationId xmlns:a16="http://schemas.microsoft.com/office/drawing/2014/main" id="{9D4246E9-E645-1940-A5D9-ACDFBCFBF6B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7721601" cy="6858000"/>
          </a:xfrm>
          <a:prstGeom prst="rect">
            <a:avLst/>
          </a:prstGeom>
        </p:spPr>
      </p:pic>
      <p:sp>
        <p:nvSpPr>
          <p:cNvPr id="2" name="TextBox 1">
            <a:extLst>
              <a:ext uri="{FF2B5EF4-FFF2-40B4-BE49-F238E27FC236}">
                <a16:creationId xmlns:a16="http://schemas.microsoft.com/office/drawing/2014/main" id="{6461AC85-8A32-CB4E-AE7D-52CA3E02545A}"/>
              </a:ext>
            </a:extLst>
          </p:cNvPr>
          <p:cNvSpPr txBox="1"/>
          <p:nvPr/>
        </p:nvSpPr>
        <p:spPr>
          <a:xfrm>
            <a:off x="8028000" y="504000"/>
            <a:ext cx="3762375" cy="5078313"/>
          </a:xfrm>
          <a:prstGeom prst="rect">
            <a:avLst/>
          </a:prstGeom>
          <a:noFill/>
        </p:spPr>
        <p:txBody>
          <a:bodyPr wrap="square" lIns="0" tIns="0" rIns="0" bIns="0" rtlCol="0">
            <a:spAutoFit/>
          </a:bodyPr>
          <a:lstStyle/>
          <a:p>
            <a:r>
              <a:rPr lang="en-GB" sz="4000" b="1" dirty="0">
                <a:solidFill>
                  <a:srgbClr val="C00000"/>
                </a:solidFill>
                <a:latin typeface="Franklin Gothic Demi" panose="020B0603020102020204" pitchFamily="34" charset="0"/>
              </a:rPr>
              <a:t>Hungary</a:t>
            </a:r>
          </a:p>
          <a:p>
            <a:pPr>
              <a:spcAft>
                <a:spcPts val="0"/>
              </a:spcAft>
              <a:buNone/>
            </a:pPr>
            <a:endParaRPr lang="en-GB" sz="1000" dirty="0">
              <a:latin typeface="Franklin Gothic Book" panose="020B0503020102020204" pitchFamily="34" charset="0"/>
            </a:endParaRPr>
          </a:p>
          <a:p>
            <a:pPr>
              <a:spcAft>
                <a:spcPts val="0"/>
              </a:spcAft>
              <a:buNone/>
            </a:pPr>
            <a:r>
              <a:rPr lang="en-GB" sz="2800" dirty="0" err="1">
                <a:latin typeface="Franklin Gothic Medium" panose="020B0603020102020204" pitchFamily="34" charset="0"/>
              </a:rPr>
              <a:t>Zoltán</a:t>
            </a:r>
            <a:r>
              <a:rPr lang="en-GB" sz="2800" dirty="0">
                <a:latin typeface="Franklin Gothic Medium" panose="020B0603020102020204" pitchFamily="34" charset="0"/>
              </a:rPr>
              <a:t> Kurdi has been pastor of the UMC in Hungary for 21 years. He and his wife Ericka work with members of the Roma minority who face extreme prejudice. This work in Hungary is supported by the </a:t>
            </a:r>
            <a:r>
              <a:rPr lang="en-GB" sz="2800" b="1" dirty="0">
                <a:latin typeface="Franklin Gothic Demi" panose="020B0603020102020204" pitchFamily="34" charset="0"/>
              </a:rPr>
              <a:t>World Mission Fund</a:t>
            </a:r>
            <a:r>
              <a:rPr lang="en-GB" sz="2800" dirty="0">
                <a:latin typeface="Franklin Gothic Medium" panose="020B0603020102020204" pitchFamily="34" charset="0"/>
              </a:rPr>
              <a:t>.</a:t>
            </a:r>
            <a:endParaRPr lang="en-US" sz="2800" dirty="0">
              <a:latin typeface="Franklin Gothic Medium" panose="020B0603020102020204" pitchFamily="34" charset="0"/>
            </a:endParaRPr>
          </a:p>
        </p:txBody>
      </p:sp>
    </p:spTree>
    <p:extLst>
      <p:ext uri="{BB962C8B-B14F-4D97-AF65-F5344CB8AC3E}">
        <p14:creationId xmlns:p14="http://schemas.microsoft.com/office/powerpoint/2010/main" val="1859442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3"/>
          <a:stretch>
            <a:fillRect/>
          </a:stretch>
        </p:blipFill>
        <p:spPr>
          <a:xfrm>
            <a:off x="9251950" y="5720329"/>
            <a:ext cx="2940050" cy="1137671"/>
          </a:xfrm>
          <a:prstGeom prst="rect">
            <a:avLst/>
          </a:prstGeom>
        </p:spPr>
      </p:pic>
      <p:sp>
        <p:nvSpPr>
          <p:cNvPr id="3" name="Rectangle 2">
            <a:extLst>
              <a:ext uri="{FF2B5EF4-FFF2-40B4-BE49-F238E27FC236}">
                <a16:creationId xmlns:a16="http://schemas.microsoft.com/office/drawing/2014/main" id="{B9ED185F-769B-094F-A1BB-0A161A0305C1}"/>
              </a:ext>
            </a:extLst>
          </p:cNvPr>
          <p:cNvSpPr/>
          <p:nvPr/>
        </p:nvSpPr>
        <p:spPr>
          <a:xfrm>
            <a:off x="4657726" y="504000"/>
            <a:ext cx="7078250" cy="4893647"/>
          </a:xfrm>
          <a:prstGeom prst="rect">
            <a:avLst/>
          </a:prstGeom>
        </p:spPr>
        <p:txBody>
          <a:bodyPr wrap="square">
            <a:spAutoFit/>
          </a:bodyPr>
          <a:lstStyle/>
          <a:p>
            <a:pPr>
              <a:buNone/>
            </a:pPr>
            <a:r>
              <a:rPr lang="en-US" sz="4000" dirty="0">
                <a:solidFill>
                  <a:srgbClr val="C00000"/>
                </a:solidFill>
                <a:latin typeface="Franklin Gothic Demi" panose="020B0603020102020204" pitchFamily="34" charset="0"/>
              </a:rPr>
              <a:t>Kenya</a:t>
            </a:r>
            <a:r>
              <a:rPr lang="en-US" b="1" dirty="0"/>
              <a:t> </a:t>
            </a:r>
            <a:br>
              <a:rPr lang="en-US" dirty="0"/>
            </a:br>
            <a:endParaRPr lang="en-US" sz="1000" dirty="0">
              <a:latin typeface="Franklin Gothic Book" panose="020B0503020102020204" pitchFamily="34" charset="0"/>
            </a:endParaRPr>
          </a:p>
          <a:p>
            <a:pPr>
              <a:buNone/>
            </a:pPr>
            <a:r>
              <a:rPr lang="en-GB" sz="2800" dirty="0">
                <a:latin typeface="Franklin Gothic Medium" panose="020B0603020102020204" pitchFamily="34" charset="0"/>
              </a:rPr>
              <a:t>The </a:t>
            </a:r>
            <a:r>
              <a:rPr lang="en-GB" sz="2800" b="1" dirty="0">
                <a:latin typeface="Franklin Gothic Demi" panose="020B0603020102020204" pitchFamily="34" charset="0"/>
              </a:rPr>
              <a:t>World Mission Fund </a:t>
            </a:r>
            <a:r>
              <a:rPr lang="en-GB" sz="2800" dirty="0">
                <a:latin typeface="Franklin Gothic Medium" panose="020B0603020102020204" pitchFamily="34" charset="0"/>
              </a:rPr>
              <a:t>supports the work of Intern Coordinator and Program Assistant, Jennifer </a:t>
            </a:r>
            <a:r>
              <a:rPr lang="en-GB" sz="2800" dirty="0" err="1">
                <a:latin typeface="Franklin Gothic Medium" panose="020B0603020102020204" pitchFamily="34" charset="0"/>
              </a:rPr>
              <a:t>Muthoki</a:t>
            </a:r>
            <a:r>
              <a:rPr lang="en-GB" sz="2800" dirty="0">
                <a:latin typeface="Franklin Gothic Medium" panose="020B0603020102020204" pitchFamily="34" charset="0"/>
              </a:rPr>
              <a:t> Mutua, as a National in Mission Appointment. Her work has seen growth in the Student Christian Movement of Tanzania and Uganda, and the revival of the Student Christian Movement of Kenya.</a:t>
            </a:r>
          </a:p>
          <a:p>
            <a:pPr>
              <a:buNone/>
            </a:pPr>
            <a:endParaRPr lang="en-GB" sz="1000" dirty="0">
              <a:latin typeface="Franklin Gothic Medium" panose="020B0603020102020204" pitchFamily="34" charset="0"/>
            </a:endParaRPr>
          </a:p>
          <a:p>
            <a:r>
              <a:rPr lang="en-GB" sz="2800" dirty="0">
                <a:latin typeface="Franklin Gothic Medium" panose="020B0603020102020204" pitchFamily="34" charset="0"/>
              </a:rPr>
              <a:t>Jennifer is pictured bottom left, with Africa Partnership Co-ordinator Bunmi </a:t>
            </a:r>
            <a:r>
              <a:rPr lang="en-GB" sz="2800" dirty="0" err="1">
                <a:latin typeface="Franklin Gothic Medium" panose="020B0603020102020204" pitchFamily="34" charset="0"/>
              </a:rPr>
              <a:t>Olayisade</a:t>
            </a:r>
            <a:r>
              <a:rPr lang="en-GB" sz="2800" dirty="0">
                <a:latin typeface="Franklin Gothic Medium" panose="020B0603020102020204" pitchFamily="34" charset="0"/>
              </a:rPr>
              <a:t>.</a:t>
            </a:r>
          </a:p>
        </p:txBody>
      </p:sp>
      <p:pic>
        <p:nvPicPr>
          <p:cNvPr id="5" name="Picture 4">
            <a:extLst>
              <a:ext uri="{FF2B5EF4-FFF2-40B4-BE49-F238E27FC236}">
                <a16:creationId xmlns:a16="http://schemas.microsoft.com/office/drawing/2014/main" id="{8EC60208-7AA7-CA43-94F6-3431A3EE04B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4463311" cy="6858000"/>
          </a:xfrm>
          <a:prstGeom prst="rect">
            <a:avLst/>
          </a:prstGeom>
        </p:spPr>
      </p:pic>
    </p:spTree>
    <p:extLst>
      <p:ext uri="{BB962C8B-B14F-4D97-AF65-F5344CB8AC3E}">
        <p14:creationId xmlns:p14="http://schemas.microsoft.com/office/powerpoint/2010/main" val="3311779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333935-D3F1-994A-AA64-827744777D1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5759116" cy="6858000"/>
          </a:xfrm>
          <a:prstGeom prst="rect">
            <a:avLst/>
          </a:prstGeom>
        </p:spPr>
      </p:pic>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4"/>
          <a:stretch>
            <a:fillRect/>
          </a:stretch>
        </p:blipFill>
        <p:spPr>
          <a:xfrm>
            <a:off x="9251950" y="5720329"/>
            <a:ext cx="2940050" cy="1137671"/>
          </a:xfrm>
          <a:prstGeom prst="rect">
            <a:avLst/>
          </a:prstGeom>
        </p:spPr>
      </p:pic>
      <p:sp>
        <p:nvSpPr>
          <p:cNvPr id="3" name="Rectangle 2">
            <a:extLst>
              <a:ext uri="{FF2B5EF4-FFF2-40B4-BE49-F238E27FC236}">
                <a16:creationId xmlns:a16="http://schemas.microsoft.com/office/drawing/2014/main" id="{B9ED185F-769B-094F-A1BB-0A161A0305C1}"/>
              </a:ext>
            </a:extLst>
          </p:cNvPr>
          <p:cNvSpPr/>
          <p:nvPr/>
        </p:nvSpPr>
        <p:spPr>
          <a:xfrm>
            <a:off x="6132512" y="504000"/>
            <a:ext cx="5603463" cy="5170646"/>
          </a:xfrm>
          <a:prstGeom prst="rect">
            <a:avLst/>
          </a:prstGeom>
        </p:spPr>
        <p:txBody>
          <a:bodyPr wrap="square">
            <a:spAutoFit/>
          </a:bodyPr>
          <a:lstStyle/>
          <a:p>
            <a:pPr>
              <a:buNone/>
            </a:pPr>
            <a:r>
              <a:rPr lang="en-US" sz="4000" dirty="0">
                <a:solidFill>
                  <a:srgbClr val="C00000"/>
                </a:solidFill>
                <a:latin typeface="Franklin Gothic Demi" panose="020B0603020102020204" pitchFamily="34" charset="0"/>
              </a:rPr>
              <a:t>Zambia</a:t>
            </a:r>
            <a:r>
              <a:rPr lang="en-US" b="1" dirty="0"/>
              <a:t> </a:t>
            </a:r>
            <a:br>
              <a:rPr lang="en-US" dirty="0"/>
            </a:br>
            <a:endParaRPr lang="en-US" sz="1000" dirty="0">
              <a:latin typeface="Franklin Gothic Book" panose="020B0503020102020204" pitchFamily="34" charset="0"/>
            </a:endParaRPr>
          </a:p>
          <a:p>
            <a:pPr>
              <a:buNone/>
            </a:pPr>
            <a:r>
              <a:rPr lang="en-GB" sz="2800" dirty="0">
                <a:latin typeface="Franklin Gothic Medium" panose="020B0603020102020204" pitchFamily="34" charset="0"/>
              </a:rPr>
              <a:t>United Church of Zambia Health Institutions have been supporting communities throughout the pandemic. Although sadly they have seen deaths, these have been numbered in tens, not hundreds or thousands. The </a:t>
            </a:r>
            <a:r>
              <a:rPr lang="en-GB" sz="2800" b="1" dirty="0">
                <a:latin typeface="Franklin Gothic Demi" panose="020B0603020102020204" pitchFamily="34" charset="0"/>
              </a:rPr>
              <a:t>World Mission Fund</a:t>
            </a:r>
            <a:r>
              <a:rPr lang="en-GB" sz="2800" dirty="0">
                <a:latin typeface="Franklin Gothic Medium" panose="020B0603020102020204" pitchFamily="34" charset="0"/>
              </a:rPr>
              <a:t> gave a grant for the purchase of medical and oxygen supplies for UCZ health centres.</a:t>
            </a:r>
          </a:p>
        </p:txBody>
      </p:sp>
    </p:spTree>
    <p:extLst>
      <p:ext uri="{BB962C8B-B14F-4D97-AF65-F5344CB8AC3E}">
        <p14:creationId xmlns:p14="http://schemas.microsoft.com/office/powerpoint/2010/main" val="424479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1E832D-3A24-9B4F-8DC2-34BE09FE0DCD}"/>
              </a:ext>
            </a:extLst>
          </p:cNvPr>
          <p:cNvSpPr txBox="1"/>
          <p:nvPr/>
        </p:nvSpPr>
        <p:spPr>
          <a:xfrm>
            <a:off x="504000" y="504000"/>
            <a:ext cx="4565305" cy="5355312"/>
          </a:xfrm>
          <a:prstGeom prst="rect">
            <a:avLst/>
          </a:prstGeom>
          <a:noFill/>
        </p:spPr>
        <p:txBody>
          <a:bodyPr wrap="square" lIns="90000" tIns="0" rIns="90000" bIns="0" rtlCol="0">
            <a:spAutoFit/>
          </a:bodyPr>
          <a:lstStyle/>
          <a:p>
            <a:r>
              <a:rPr lang="en-GB" sz="4000" b="1" dirty="0">
                <a:solidFill>
                  <a:srgbClr val="C00000"/>
                </a:solidFill>
                <a:latin typeface="Franklin Gothic Demi" panose="020B0603020102020204" pitchFamily="34" charset="0"/>
              </a:rPr>
              <a:t>India</a:t>
            </a:r>
          </a:p>
          <a:p>
            <a:r>
              <a:rPr lang="en-GB" sz="2800" dirty="0">
                <a:latin typeface="Franklin Gothic Medium" panose="020B0603020102020204" pitchFamily="34" charset="0"/>
              </a:rPr>
              <a:t>Based in Hyderabad, The Henry Martyn Institute (HMI) supports diversity and inclusion. It facilitates interfaith dialogue and peace building, transforming conflict situations and promoting inter-faith and multicultural harmony. It has also responded to the Covid-19 pandemic.</a:t>
            </a:r>
            <a:endParaRPr lang="en-US" sz="2800" dirty="0">
              <a:latin typeface="Franklin Gothic Medium" panose="020B0603020102020204" pitchFamily="34" charset="0"/>
            </a:endParaRPr>
          </a:p>
        </p:txBody>
      </p:sp>
      <p:pic>
        <p:nvPicPr>
          <p:cNvPr id="7" name="Picture 6">
            <a:extLst>
              <a:ext uri="{FF2B5EF4-FFF2-40B4-BE49-F238E27FC236}">
                <a16:creationId xmlns:a16="http://schemas.microsoft.com/office/drawing/2014/main" id="{4C8AD5D1-577A-2245-B7BF-1964AB6912C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06189" y="-8435"/>
            <a:ext cx="6785812" cy="6866435"/>
          </a:xfrm>
          <a:prstGeom prst="rect">
            <a:avLst/>
          </a:prstGeom>
        </p:spPr>
      </p:pic>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4"/>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2524182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3"/>
          <a:stretch>
            <a:fillRect/>
          </a:stretch>
        </p:blipFill>
        <p:spPr>
          <a:xfrm>
            <a:off x="9251950" y="5720329"/>
            <a:ext cx="2940050" cy="1137671"/>
          </a:xfrm>
          <a:prstGeom prst="rect">
            <a:avLst/>
          </a:prstGeom>
        </p:spPr>
      </p:pic>
      <p:sp>
        <p:nvSpPr>
          <p:cNvPr id="7" name="Title 1">
            <a:extLst>
              <a:ext uri="{FF2B5EF4-FFF2-40B4-BE49-F238E27FC236}">
                <a16:creationId xmlns:a16="http://schemas.microsoft.com/office/drawing/2014/main" id="{E56F4F36-EBA6-E542-A473-D90A44BDB518}"/>
              </a:ext>
            </a:extLst>
          </p:cNvPr>
          <p:cNvSpPr txBox="1">
            <a:spLocks/>
          </p:cNvSpPr>
          <p:nvPr/>
        </p:nvSpPr>
        <p:spPr>
          <a:xfrm>
            <a:off x="504000" y="504000"/>
            <a:ext cx="11233150" cy="2447925"/>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4800" dirty="0">
                <a:solidFill>
                  <a:srgbClr val="C00000"/>
                </a:solidFill>
                <a:latin typeface="Franklin Gothic Demi" panose="020B0603020102020204" pitchFamily="34" charset="0"/>
              </a:rPr>
              <a:t>The World Mission Fund</a:t>
            </a:r>
          </a:p>
          <a:p>
            <a:pPr algn="ctr">
              <a:lnSpc>
                <a:spcPct val="110000"/>
              </a:lnSpc>
            </a:pPr>
            <a:endParaRPr lang="en-US" sz="2200" dirty="0">
              <a:solidFill>
                <a:srgbClr val="C00000"/>
              </a:solidFill>
              <a:latin typeface="Franklin Gothic Medium" panose="020B0603020102020204" pitchFamily="34" charset="0"/>
            </a:endParaRPr>
          </a:p>
          <a:p>
            <a:pPr algn="ctr">
              <a:lnSpc>
                <a:spcPct val="110000"/>
              </a:lnSpc>
            </a:pPr>
            <a:r>
              <a:rPr lang="en-GB" sz="3500" dirty="0">
                <a:latin typeface="Franklin Gothic Medium" panose="020B0603020102020204" pitchFamily="34" charset="0"/>
              </a:rPr>
              <a:t>The </a:t>
            </a:r>
            <a:r>
              <a:rPr lang="en-GB" sz="3500" b="1" dirty="0">
                <a:latin typeface="Franklin Gothic Demi" panose="020B0603020102020204" pitchFamily="34" charset="0"/>
              </a:rPr>
              <a:t>World Mission Fund</a:t>
            </a:r>
            <a:r>
              <a:rPr lang="en-GB" sz="3500" dirty="0">
                <a:latin typeface="Franklin Gothic Medium" panose="020B0603020102020204" pitchFamily="34" charset="0"/>
              </a:rPr>
              <a:t> helps over 100 Partner Churches </a:t>
            </a:r>
          </a:p>
          <a:p>
            <a:pPr algn="ctr">
              <a:lnSpc>
                <a:spcPct val="110000"/>
              </a:lnSpc>
            </a:pPr>
            <a:r>
              <a:rPr lang="en-GB" sz="3500" dirty="0">
                <a:latin typeface="Franklin Gothic Medium" panose="020B0603020102020204" pitchFamily="34" charset="0"/>
              </a:rPr>
              <a:t>and organisations in Africa, Europe, Latin America, </a:t>
            </a:r>
          </a:p>
          <a:p>
            <a:pPr algn="ctr">
              <a:lnSpc>
                <a:spcPct val="110000"/>
              </a:lnSpc>
            </a:pPr>
            <a:r>
              <a:rPr lang="en-GB" sz="3500" dirty="0">
                <a:latin typeface="Franklin Gothic Medium" panose="020B0603020102020204" pitchFamily="34" charset="0"/>
              </a:rPr>
              <a:t>the Caribbean, Asia and the Pacific.</a:t>
            </a:r>
          </a:p>
        </p:txBody>
      </p:sp>
      <p:sp>
        <p:nvSpPr>
          <p:cNvPr id="2" name="TextBox 1">
            <a:extLst>
              <a:ext uri="{FF2B5EF4-FFF2-40B4-BE49-F238E27FC236}">
                <a16:creationId xmlns:a16="http://schemas.microsoft.com/office/drawing/2014/main" id="{803AFAEE-CBE2-E74B-ACD5-0FFCE105A015}"/>
              </a:ext>
            </a:extLst>
          </p:cNvPr>
          <p:cNvSpPr txBox="1"/>
          <p:nvPr/>
        </p:nvSpPr>
        <p:spPr>
          <a:xfrm>
            <a:off x="7073153" y="3429000"/>
            <a:ext cx="4639422" cy="1723549"/>
          </a:xfrm>
          <a:prstGeom prst="rect">
            <a:avLst/>
          </a:prstGeom>
          <a:noFill/>
        </p:spPr>
        <p:txBody>
          <a:bodyPr wrap="square" lIns="0" tIns="0" rIns="0" bIns="0" rtlCol="0">
            <a:spAutoFit/>
          </a:bodyPr>
          <a:lstStyle/>
          <a:p>
            <a:r>
              <a:rPr lang="en-GB" sz="2800" b="1" dirty="0">
                <a:latin typeface="Franklin Gothic Demi" panose="020B0603020102020204" pitchFamily="34" charset="0"/>
              </a:rPr>
              <a:t>Junior Mission for All (JMA) </a:t>
            </a:r>
            <a:br>
              <a:rPr lang="en-GB" sz="2800" dirty="0">
                <a:latin typeface="Franklin Gothic Book" panose="020B0503020102020204" pitchFamily="34" charset="0"/>
              </a:rPr>
            </a:br>
            <a:r>
              <a:rPr lang="en-GB" sz="2800" dirty="0">
                <a:latin typeface="Franklin Gothic Medium" panose="020B0603020102020204" pitchFamily="34" charset="0"/>
              </a:rPr>
              <a:t>Children and young people raise funds for JMA. 80% goes to the World Mission Fund.</a:t>
            </a:r>
            <a:endParaRPr lang="en-US" sz="28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0E033DC6-8885-7444-A643-3796FB2EC940}"/>
              </a:ext>
            </a:extLst>
          </p:cNvPr>
          <p:cNvSpPr txBox="1"/>
          <p:nvPr/>
        </p:nvSpPr>
        <p:spPr>
          <a:xfrm>
            <a:off x="504000" y="4990021"/>
            <a:ext cx="4809829" cy="1384995"/>
          </a:xfrm>
          <a:prstGeom prst="rect">
            <a:avLst/>
          </a:prstGeom>
          <a:noFill/>
        </p:spPr>
        <p:txBody>
          <a:bodyPr wrap="square" rtlCol="0">
            <a:spAutoFit/>
          </a:bodyPr>
          <a:lstStyle/>
          <a:p>
            <a:r>
              <a:rPr lang="en-GB" sz="2800" dirty="0">
                <a:latin typeface="Franklin Gothic Medium" panose="020B0603020102020204" pitchFamily="34" charset="0"/>
              </a:rPr>
              <a:t>The </a:t>
            </a:r>
            <a:r>
              <a:rPr lang="en-GB" sz="2800" b="1" dirty="0">
                <a:latin typeface="Franklin Gothic Demi" panose="020B0603020102020204" pitchFamily="34" charset="0"/>
              </a:rPr>
              <a:t>Easter Offering </a:t>
            </a:r>
            <a:r>
              <a:rPr lang="en-GB" sz="2800" dirty="0">
                <a:latin typeface="Franklin Gothic Medium" panose="020B0603020102020204" pitchFamily="34" charset="0"/>
              </a:rPr>
              <a:t>also supports World Mission Fund, raising £38,000 in 2020.</a:t>
            </a:r>
            <a:endParaRPr lang="en-US" sz="2800" dirty="0">
              <a:latin typeface="Franklin Gothic Medium" panose="020B0603020102020204" pitchFamily="34" charset="0"/>
            </a:endParaRPr>
          </a:p>
        </p:txBody>
      </p:sp>
      <p:pic>
        <p:nvPicPr>
          <p:cNvPr id="5" name="Picture 4">
            <a:extLst>
              <a:ext uri="{FF2B5EF4-FFF2-40B4-BE49-F238E27FC236}">
                <a16:creationId xmlns:a16="http://schemas.microsoft.com/office/drawing/2014/main" id="{8FA254B6-04DF-DA45-BD75-04FFAC2CA224}"/>
              </a:ext>
            </a:extLst>
          </p:cNvPr>
          <p:cNvPicPr>
            <a:picLocks noChangeAspect="1"/>
          </p:cNvPicPr>
          <p:nvPr/>
        </p:nvPicPr>
        <p:blipFill>
          <a:blip r:embed="rId4"/>
          <a:stretch>
            <a:fillRect/>
          </a:stretch>
        </p:blipFill>
        <p:spPr>
          <a:xfrm>
            <a:off x="5313829" y="3508603"/>
            <a:ext cx="1564341" cy="1564341"/>
          </a:xfrm>
          <a:prstGeom prst="rect">
            <a:avLst/>
          </a:prstGeom>
        </p:spPr>
      </p:pic>
      <p:pic>
        <p:nvPicPr>
          <p:cNvPr id="9" name="Picture 8">
            <a:extLst>
              <a:ext uri="{FF2B5EF4-FFF2-40B4-BE49-F238E27FC236}">
                <a16:creationId xmlns:a16="http://schemas.microsoft.com/office/drawing/2014/main" id="{E1F92D18-FFC0-2D42-B87D-7A6E76948380}"/>
              </a:ext>
            </a:extLst>
          </p:cNvPr>
          <p:cNvPicPr>
            <a:picLocks noChangeAspect="1"/>
          </p:cNvPicPr>
          <p:nvPr/>
        </p:nvPicPr>
        <p:blipFill>
          <a:blip r:embed="rId5"/>
          <a:stretch>
            <a:fillRect/>
          </a:stretch>
        </p:blipFill>
        <p:spPr>
          <a:xfrm>
            <a:off x="410508" y="3113579"/>
            <a:ext cx="3879510" cy="1723550"/>
          </a:xfrm>
          <a:prstGeom prst="rect">
            <a:avLst/>
          </a:prstGeom>
        </p:spPr>
      </p:pic>
    </p:spTree>
    <p:extLst>
      <p:ext uri="{BB962C8B-B14F-4D97-AF65-F5344CB8AC3E}">
        <p14:creationId xmlns:p14="http://schemas.microsoft.com/office/powerpoint/2010/main" val="746865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94A7-DC55-704E-A03F-23915BA7DC9B}"/>
              </a:ext>
            </a:extLst>
          </p:cNvPr>
          <p:cNvSpPr>
            <a:spLocks noGrp="1"/>
          </p:cNvSpPr>
          <p:nvPr>
            <p:ph type="title"/>
          </p:nvPr>
        </p:nvSpPr>
        <p:spPr>
          <a:xfrm>
            <a:off x="504000" y="504000"/>
            <a:ext cx="11208575" cy="5832475"/>
          </a:xfrm>
        </p:spPr>
        <p:txBody>
          <a:bodyPr vert="horz" lIns="91440" tIns="45720" rIns="91440" bIns="45720" rtlCol="0" anchor="t">
            <a:normAutofit fontScale="90000"/>
          </a:bodyPr>
          <a:lstStyle/>
          <a:p>
            <a:pPr>
              <a:lnSpc>
                <a:spcPct val="100000"/>
              </a:lnSpc>
              <a:spcBef>
                <a:spcPts val="0"/>
              </a:spcBef>
              <a:spcAft>
                <a:spcPts val="1400"/>
              </a:spcAft>
            </a:pPr>
            <a:r>
              <a:rPr lang="en-US" dirty="0">
                <a:solidFill>
                  <a:srgbClr val="C00000"/>
                </a:solidFill>
                <a:latin typeface="Franklin Gothic Demi" panose="020B0603020102020204" pitchFamily="34" charset="0"/>
              </a:rPr>
              <a:t>Prayers of praise and confession                 </a:t>
            </a:r>
            <a:r>
              <a:rPr lang="en-US" i="1" dirty="0">
                <a:solidFill>
                  <a:srgbClr val="C00000"/>
                </a:solidFill>
                <a:latin typeface="Franklin Gothic Medium" panose="020B0603020102020204" pitchFamily="34" charset="0"/>
              </a:rPr>
              <a:t>[1 of 7]</a:t>
            </a:r>
            <a:r>
              <a:rPr lang="en-GB" i="1" dirty="0">
                <a:solidFill>
                  <a:srgbClr val="C00000"/>
                </a:solidFill>
                <a:latin typeface="Franklin Gothic Medium" panose="020B0603020102020204" pitchFamily="34" charset="0"/>
                <a:ea typeface="Calibri" panose="020F0502020204030204" pitchFamily="34" charset="0"/>
                <a:cs typeface="Times New Roman" panose="02020603050405020304" pitchFamily="18" charset="0"/>
              </a:rPr>
              <a:t> </a:t>
            </a:r>
            <a:br>
              <a:rPr lang="en-GB" sz="4000" dirty="0">
                <a:latin typeface="Franklin Gothic Demi" panose="020B0603020102020204" pitchFamily="34" charset="0"/>
                <a:ea typeface="Calibri" panose="020F0502020204030204" pitchFamily="34" charset="0"/>
                <a:cs typeface="Times New Roman" panose="02020603050405020304" pitchFamily="18" charset="0"/>
              </a:rPr>
            </a:br>
            <a:br>
              <a:rPr lang="en-GB" sz="1100" dirty="0">
                <a:latin typeface="Franklin Gothic Demi" panose="020B0603020102020204" pitchFamily="34" charset="0"/>
                <a:ea typeface="Calibri" panose="020F0502020204030204" pitchFamily="34" charset="0"/>
                <a:cs typeface="Times New Roman" panose="02020603050405020304" pitchFamily="18" charset="0"/>
              </a:rPr>
            </a:br>
            <a:r>
              <a:rPr lang="en-GB" sz="2700" dirty="0">
                <a:latin typeface="Franklin Gothic Medium" panose="020B0603020102020204" pitchFamily="34" charset="0"/>
                <a:ea typeface="Calibri" panose="020F0502020204030204" pitchFamily="34" charset="0"/>
                <a:cs typeface="Times New Roman" panose="02020603050405020304" pitchFamily="18" charset="0"/>
              </a:rPr>
              <a:t>Prepared by Barbara Easton, the Vice-President of the Conference</a:t>
            </a:r>
            <a:br>
              <a:rPr lang="en-GB" sz="3600" dirty="0">
                <a:latin typeface="Franklin Gothic Medium" panose="020B0603020102020204" pitchFamily="34" charset="0"/>
                <a:ea typeface="Calibri" panose="020F0502020204030204" pitchFamily="34" charset="0"/>
                <a:cs typeface="Times New Roman" panose="02020603050405020304" pitchFamily="18" charset="0"/>
              </a:rPr>
            </a:br>
            <a:br>
              <a:rPr lang="en-GB" sz="3600" dirty="0">
                <a:latin typeface="Franklin Gothic Medium" panose="020B0603020102020204" pitchFamily="34" charset="0"/>
              </a:rPr>
            </a:br>
            <a:r>
              <a:rPr lang="en-GB" sz="3600" i="1" dirty="0">
                <a:latin typeface="Franklin Gothic Medium" panose="020B0603020102020204" pitchFamily="34" charset="0"/>
              </a:rPr>
              <a:t>Let us pray together:</a:t>
            </a:r>
            <a:br>
              <a:rPr lang="en-GB" sz="3600" i="1" dirty="0">
                <a:latin typeface="Franklin Gothic Medium" panose="020B0603020102020204" pitchFamily="34" charset="0"/>
              </a:rPr>
            </a:br>
            <a:br>
              <a:rPr lang="en-GB" sz="2200" dirty="0">
                <a:latin typeface="Franklin Gothic Medium" panose="020B0603020102020204" pitchFamily="34" charset="0"/>
              </a:rPr>
            </a:br>
            <a:r>
              <a:rPr lang="en-GB" sz="3600" dirty="0">
                <a:latin typeface="Franklin Gothic Medium" panose="020B0603020102020204" pitchFamily="34" charset="0"/>
              </a:rPr>
              <a:t>Holy and gracious God</a:t>
            </a:r>
            <a:br>
              <a:rPr lang="en-GB" sz="3600" dirty="0">
                <a:latin typeface="Franklin Gothic Medium" panose="020B0603020102020204" pitchFamily="34" charset="0"/>
              </a:rPr>
            </a:br>
            <a:r>
              <a:rPr lang="en-GB" sz="3600" dirty="0">
                <a:latin typeface="Franklin Gothic Medium" panose="020B0603020102020204" pitchFamily="34" charset="0"/>
              </a:rPr>
              <a:t>Divine mystery, wisdom and truth</a:t>
            </a:r>
            <a:br>
              <a:rPr lang="en-GB" sz="3600" dirty="0">
                <a:latin typeface="Franklin Gothic Medium" panose="020B0603020102020204" pitchFamily="34" charset="0"/>
              </a:rPr>
            </a:br>
            <a:r>
              <a:rPr lang="en-GB" sz="3600" dirty="0">
                <a:latin typeface="Franklin Gothic Medium" panose="020B0603020102020204" pitchFamily="34" charset="0"/>
              </a:rPr>
              <a:t>You draw us to you in love and gather us together around your Son</a:t>
            </a:r>
            <a:br>
              <a:rPr lang="en-GB" sz="3600" dirty="0">
                <a:latin typeface="Franklin Gothic Medium" panose="020B0603020102020204" pitchFamily="34" charset="0"/>
              </a:rPr>
            </a:br>
            <a:br>
              <a:rPr lang="en-GB" sz="2200" dirty="0">
                <a:latin typeface="Franklin Gothic Medium" panose="020B0603020102020204" pitchFamily="34" charset="0"/>
              </a:rPr>
            </a:br>
            <a:r>
              <a:rPr lang="en-GB" sz="3600" dirty="0">
                <a:latin typeface="Franklin Gothic Medium" panose="020B0603020102020204" pitchFamily="34" charset="0"/>
              </a:rPr>
              <a:t>We come to you as a church, together, </a:t>
            </a:r>
            <a:br>
              <a:rPr lang="en-GB" sz="3600" dirty="0">
                <a:latin typeface="Franklin Gothic Medium" panose="020B0603020102020204" pitchFamily="34" charset="0"/>
              </a:rPr>
            </a:br>
            <a:r>
              <a:rPr lang="en-GB" sz="3600" dirty="0">
                <a:latin typeface="Franklin Gothic Medium" panose="020B0603020102020204" pitchFamily="34" charset="0"/>
              </a:rPr>
              <a:t>with our work and our story.</a:t>
            </a:r>
            <a:endParaRPr lang="en-US" sz="3600" dirty="0">
              <a:latin typeface="Franklin Gothic Medium" panose="020B0603020102020204" pitchFamily="34" charset="0"/>
            </a:endParaRPr>
          </a:p>
        </p:txBody>
      </p:sp>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3953372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3"/>
          <a:stretch>
            <a:fillRect/>
          </a:stretch>
        </p:blipFill>
        <p:spPr>
          <a:xfrm>
            <a:off x="9251950" y="5720329"/>
            <a:ext cx="2940050" cy="1137671"/>
          </a:xfrm>
          <a:prstGeom prst="rect">
            <a:avLst/>
          </a:prstGeom>
        </p:spPr>
      </p:pic>
      <p:sp>
        <p:nvSpPr>
          <p:cNvPr id="5" name="Title 1">
            <a:extLst>
              <a:ext uri="{FF2B5EF4-FFF2-40B4-BE49-F238E27FC236}">
                <a16:creationId xmlns:a16="http://schemas.microsoft.com/office/drawing/2014/main" id="{AE90BA58-5E70-4849-A28E-7F994DF7516F}"/>
              </a:ext>
            </a:extLst>
          </p:cNvPr>
          <p:cNvSpPr txBox="1">
            <a:spLocks/>
          </p:cNvSpPr>
          <p:nvPr/>
        </p:nvSpPr>
        <p:spPr>
          <a:xfrm>
            <a:off x="504000" y="504000"/>
            <a:ext cx="11233150" cy="583247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dirty="0">
                <a:solidFill>
                  <a:srgbClr val="C00000"/>
                </a:solidFill>
                <a:latin typeface="Franklin Gothic Demi" panose="020B0603020102020204" pitchFamily="34" charset="0"/>
              </a:rPr>
              <a:t>How to support the World Mission Fund</a:t>
            </a:r>
          </a:p>
          <a:p>
            <a:pPr algn="ctr">
              <a:lnSpc>
                <a:spcPct val="100000"/>
              </a:lnSpc>
            </a:pPr>
            <a:endParaRPr lang="en-US" sz="1000" b="1" dirty="0">
              <a:solidFill>
                <a:srgbClr val="C00000"/>
              </a:solidFill>
              <a:latin typeface="Franklin Gothic Demi" panose="020B0603020102020204" pitchFamily="34" charset="0"/>
            </a:endParaRPr>
          </a:p>
          <a:p>
            <a:pPr algn="ctr">
              <a:lnSpc>
                <a:spcPct val="100000"/>
              </a:lnSpc>
              <a:spcAft>
                <a:spcPts val="1000"/>
              </a:spcAft>
            </a:pPr>
            <a:r>
              <a:rPr lang="en-US" sz="3200" dirty="0">
                <a:latin typeface="Franklin Gothic Medium" panose="020B0603020102020204" pitchFamily="34" charset="0"/>
              </a:rPr>
              <a:t>You can give online at: </a:t>
            </a:r>
            <a:r>
              <a:rPr lang="en-US" sz="3200" b="1" dirty="0" err="1">
                <a:latin typeface="Franklin Gothic Demi" panose="020B0603020102020204" pitchFamily="34" charset="0"/>
              </a:rPr>
              <a:t>www.justgiving.com</a:t>
            </a:r>
            <a:r>
              <a:rPr lang="en-US" sz="3200" b="1" dirty="0">
                <a:latin typeface="Franklin Gothic Demi" panose="020B0603020102020204" pitchFamily="34" charset="0"/>
              </a:rPr>
              <a:t>/</a:t>
            </a:r>
            <a:r>
              <a:rPr lang="en-US" sz="3200" b="1" dirty="0" err="1">
                <a:latin typeface="Franklin Gothic Demi" panose="020B0603020102020204" pitchFamily="34" charset="0"/>
              </a:rPr>
              <a:t>mcfworldmission</a:t>
            </a:r>
            <a:r>
              <a:rPr lang="en-US" sz="3200" b="1" dirty="0">
                <a:latin typeface="Franklin Gothic Demi" panose="020B0603020102020204" pitchFamily="34" charset="0"/>
              </a:rPr>
              <a:t>/donate</a:t>
            </a:r>
            <a:endParaRPr lang="en-GB" sz="3200" b="1" dirty="0">
              <a:latin typeface="Franklin Gothic Demi" panose="020B0603020102020204" pitchFamily="34" charset="0"/>
            </a:endParaRPr>
          </a:p>
          <a:p>
            <a:pPr algn="ctr">
              <a:lnSpc>
                <a:spcPct val="100000"/>
              </a:lnSpc>
              <a:spcAft>
                <a:spcPts val="1000"/>
              </a:spcAft>
            </a:pPr>
            <a:r>
              <a:rPr lang="en-GB" sz="3200" dirty="0">
                <a:latin typeface="Franklin Gothic Medium" panose="020B0603020102020204" pitchFamily="34" charset="0"/>
              </a:rPr>
              <a:t>You can also send a cheque </a:t>
            </a:r>
            <a:br>
              <a:rPr lang="en-GB" sz="3200" dirty="0">
                <a:latin typeface="Franklin Gothic Medium" panose="020B0603020102020204" pitchFamily="34" charset="0"/>
              </a:rPr>
            </a:br>
            <a:r>
              <a:rPr lang="en-GB" sz="3200" dirty="0">
                <a:latin typeface="Franklin Gothic Medium" panose="020B0603020102020204" pitchFamily="34" charset="0"/>
              </a:rPr>
              <a:t>(made payable to </a:t>
            </a:r>
            <a:r>
              <a:rPr lang="en-GB" sz="3200" b="1" dirty="0">
                <a:latin typeface="Franklin Gothic Demi" panose="020B0603020102020204" pitchFamily="34" charset="0"/>
              </a:rPr>
              <a:t>'Methodist Church World Mission Fund</a:t>
            </a:r>
            <a:r>
              <a:rPr lang="en-GB" sz="3200" dirty="0">
                <a:latin typeface="Franklin Gothic Medium" panose="020B0603020102020204" pitchFamily="34" charset="0"/>
              </a:rPr>
              <a:t>') to:</a:t>
            </a:r>
          </a:p>
          <a:p>
            <a:pPr algn="ctr">
              <a:lnSpc>
                <a:spcPct val="100000"/>
              </a:lnSpc>
              <a:spcAft>
                <a:spcPts val="1000"/>
              </a:spcAft>
            </a:pPr>
            <a:r>
              <a:rPr lang="en-GB" sz="3200" dirty="0">
                <a:latin typeface="Franklin Gothic Medium" panose="020B0603020102020204" pitchFamily="34" charset="0"/>
              </a:rPr>
              <a:t>	Methodist Church World Mission Fund </a:t>
            </a:r>
            <a:br>
              <a:rPr lang="en-GB" sz="3200" dirty="0">
                <a:latin typeface="Franklin Gothic Medium" panose="020B0603020102020204" pitchFamily="34" charset="0"/>
              </a:rPr>
            </a:br>
            <a:r>
              <a:rPr lang="en-GB" sz="3200" dirty="0">
                <a:latin typeface="Franklin Gothic Medium" panose="020B0603020102020204" pitchFamily="34" charset="0"/>
              </a:rPr>
              <a:t>	Methodist Church House, 25 Marylebone Road, </a:t>
            </a:r>
            <a:br>
              <a:rPr lang="en-GB" sz="3200" dirty="0">
                <a:latin typeface="Franklin Gothic Medium" panose="020B0603020102020204" pitchFamily="34" charset="0"/>
              </a:rPr>
            </a:br>
            <a:r>
              <a:rPr lang="en-GB" sz="3200" dirty="0">
                <a:latin typeface="Franklin Gothic Medium" panose="020B0603020102020204" pitchFamily="34" charset="0"/>
              </a:rPr>
              <a:t>London NW1 5JR</a:t>
            </a:r>
          </a:p>
          <a:p>
            <a:pPr algn="ctr">
              <a:lnSpc>
                <a:spcPct val="100000"/>
              </a:lnSpc>
            </a:pPr>
            <a:r>
              <a:rPr lang="en-GB" sz="3200" b="1" dirty="0">
                <a:latin typeface="Franklin Gothic Demi" panose="020B0603020102020204" pitchFamily="34" charset="0"/>
              </a:rPr>
              <a:t>Thank you very much – your generosity is greatly appreciated.</a:t>
            </a:r>
          </a:p>
        </p:txBody>
      </p:sp>
    </p:spTree>
    <p:extLst>
      <p:ext uri="{BB962C8B-B14F-4D97-AF65-F5344CB8AC3E}">
        <p14:creationId xmlns:p14="http://schemas.microsoft.com/office/powerpoint/2010/main" val="3183948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94A7-DC55-704E-A03F-23915BA7DC9B}"/>
              </a:ext>
            </a:extLst>
          </p:cNvPr>
          <p:cNvSpPr>
            <a:spLocks noGrp="1"/>
          </p:cNvSpPr>
          <p:nvPr>
            <p:ph type="title"/>
          </p:nvPr>
        </p:nvSpPr>
        <p:spPr>
          <a:xfrm>
            <a:off x="504000" y="504000"/>
            <a:ext cx="11233150" cy="5832475"/>
          </a:xfrm>
        </p:spPr>
        <p:txBody>
          <a:bodyPr vert="horz" lIns="91440" tIns="45720" rIns="91440" bIns="45720" rtlCol="0" anchor="t">
            <a:normAutofit/>
          </a:bodyPr>
          <a:lstStyle/>
          <a:p>
            <a:pPr>
              <a:lnSpc>
                <a:spcPct val="100000"/>
              </a:lnSpc>
              <a:spcBef>
                <a:spcPts val="0"/>
              </a:spcBef>
              <a:spcAft>
                <a:spcPts val="1400"/>
              </a:spcAft>
            </a:pPr>
            <a:r>
              <a:rPr lang="en-US" sz="4000" dirty="0">
                <a:solidFill>
                  <a:srgbClr val="C00000"/>
                </a:solidFill>
                <a:latin typeface="Franklin Gothic Demi" panose="020B0603020102020204" pitchFamily="34" charset="0"/>
              </a:rPr>
              <a:t>Prayers of praise and confession                 </a:t>
            </a:r>
            <a:r>
              <a:rPr lang="en-US" sz="4000" i="1" dirty="0">
                <a:solidFill>
                  <a:srgbClr val="C00000"/>
                </a:solidFill>
                <a:latin typeface="Franklin Gothic Medium" panose="020B0603020102020204" pitchFamily="34" charset="0"/>
              </a:rPr>
              <a:t>[2 of 7]</a:t>
            </a:r>
            <a:br>
              <a:rPr lang="en-GB" sz="2700" dirty="0">
                <a:latin typeface="Franklin Gothic Book" panose="020B0503020102020204" pitchFamily="34" charset="0"/>
              </a:rPr>
            </a:br>
            <a:br>
              <a:rPr lang="en-GB" sz="2000" dirty="0">
                <a:latin typeface="Franklin Gothic Book" panose="020B0503020102020204" pitchFamily="34" charset="0"/>
              </a:rPr>
            </a:br>
            <a:r>
              <a:rPr lang="en-GB" sz="3200" dirty="0">
                <a:latin typeface="Franklin Gothic Medium" panose="020B0603020102020204" pitchFamily="34" charset="0"/>
              </a:rPr>
              <a:t>We come to you as a community, together - sisters and brothers, siblings, ‘watching over one another in love’</a:t>
            </a:r>
            <a:br>
              <a:rPr lang="en-GB" sz="3200" dirty="0">
                <a:latin typeface="Franklin Gothic Medium" panose="020B0603020102020204" pitchFamily="34" charset="0"/>
              </a:rPr>
            </a:br>
            <a:br>
              <a:rPr lang="en-GB" sz="2000" dirty="0">
                <a:latin typeface="Franklin Gothic Medium" panose="020B0603020102020204" pitchFamily="34" charset="0"/>
              </a:rPr>
            </a:br>
            <a:r>
              <a:rPr lang="en-GB" sz="3200" dirty="0">
                <a:latin typeface="Franklin Gothic Medium" panose="020B0603020102020204" pitchFamily="34" charset="0"/>
              </a:rPr>
              <a:t>We come to you as ourselves, in this moment, known and loved </a:t>
            </a:r>
            <a:br>
              <a:rPr lang="en-GB" sz="3200" dirty="0">
                <a:latin typeface="Franklin Gothic Medium" panose="020B0603020102020204" pitchFamily="34" charset="0"/>
              </a:rPr>
            </a:br>
            <a:r>
              <a:rPr lang="en-GB" sz="3200" dirty="0">
                <a:latin typeface="Franklin Gothic Medium" panose="020B0603020102020204" pitchFamily="34" charset="0"/>
              </a:rPr>
              <a:t>within your great family</a:t>
            </a:r>
            <a:br>
              <a:rPr lang="en-GB" sz="3200" dirty="0">
                <a:latin typeface="Franklin Gothic Medium" panose="020B0603020102020204" pitchFamily="34" charset="0"/>
              </a:rPr>
            </a:br>
            <a:br>
              <a:rPr lang="en-GB" sz="2000" dirty="0">
                <a:latin typeface="Franklin Gothic Medium" panose="020B0603020102020204" pitchFamily="34" charset="0"/>
              </a:rPr>
            </a:br>
            <a:r>
              <a:rPr lang="en-GB" sz="3200" dirty="0">
                <a:latin typeface="Franklin Gothic Medium" panose="020B0603020102020204" pitchFamily="34" charset="0"/>
              </a:rPr>
              <a:t>We open our lives before you</a:t>
            </a:r>
            <a:endParaRPr lang="en-US" sz="3200" dirty="0">
              <a:latin typeface="Franklin Gothic Medium" panose="020B0603020102020204" pitchFamily="34" charset="0"/>
            </a:endParaRPr>
          </a:p>
        </p:txBody>
      </p:sp>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80320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94A7-DC55-704E-A03F-23915BA7DC9B}"/>
              </a:ext>
            </a:extLst>
          </p:cNvPr>
          <p:cNvSpPr>
            <a:spLocks noGrp="1"/>
          </p:cNvSpPr>
          <p:nvPr>
            <p:ph type="title"/>
          </p:nvPr>
        </p:nvSpPr>
        <p:spPr>
          <a:xfrm>
            <a:off x="504000" y="504000"/>
            <a:ext cx="11233150" cy="5832475"/>
          </a:xfrm>
        </p:spPr>
        <p:txBody>
          <a:bodyPr vert="horz" lIns="91440" tIns="45720" rIns="91440" bIns="45720" rtlCol="0" anchor="t">
            <a:normAutofit/>
          </a:bodyPr>
          <a:lstStyle/>
          <a:p>
            <a:pPr>
              <a:lnSpc>
                <a:spcPct val="100000"/>
              </a:lnSpc>
              <a:spcBef>
                <a:spcPts val="0"/>
              </a:spcBef>
            </a:pPr>
            <a:r>
              <a:rPr lang="en-US" sz="4000" b="1" dirty="0">
                <a:solidFill>
                  <a:srgbClr val="C00000"/>
                </a:solidFill>
                <a:latin typeface="Franklin Gothic Demi" panose="020B0603020102020204" pitchFamily="34" charset="0"/>
              </a:rPr>
              <a:t>Prayers of praise and confession                 </a:t>
            </a:r>
            <a:r>
              <a:rPr lang="en-US" sz="4000" i="1" dirty="0">
                <a:solidFill>
                  <a:srgbClr val="C00000"/>
                </a:solidFill>
                <a:latin typeface="Franklin Gothic Medium" panose="020B0603020102020204" pitchFamily="34" charset="0"/>
              </a:rPr>
              <a:t>[3 of 7]</a:t>
            </a:r>
            <a:br>
              <a:rPr lang="en-GB" sz="4000" dirty="0">
                <a:solidFill>
                  <a:srgbClr val="C00000"/>
                </a:solidFill>
                <a:latin typeface="Franklin Gothic Demi" panose="020B0603020102020204" pitchFamily="34" charset="0"/>
                <a:ea typeface="Calibri" panose="020F0502020204030204" pitchFamily="34" charset="0"/>
                <a:cs typeface="Times New Roman" panose="02020603050405020304" pitchFamily="18" charset="0"/>
              </a:rPr>
            </a:br>
            <a:br>
              <a:rPr lang="en-GB" sz="2000" dirty="0">
                <a:solidFill>
                  <a:srgbClr val="C00000"/>
                </a:solidFill>
                <a:latin typeface="Franklin Gothic Medium" panose="020B0603020102020204" pitchFamily="34" charset="0"/>
                <a:ea typeface="Calibri" panose="020F0502020204030204" pitchFamily="34" charset="0"/>
                <a:cs typeface="Times New Roman" panose="02020603050405020304" pitchFamily="18" charset="0"/>
              </a:rPr>
            </a:br>
            <a:r>
              <a:rPr lang="en-GB" sz="3200" dirty="0">
                <a:latin typeface="Franklin Gothic Medium" panose="020B0603020102020204" pitchFamily="34" charset="0"/>
              </a:rPr>
              <a:t>Holy and gracious God</a:t>
            </a:r>
            <a:br>
              <a:rPr lang="en-GB" sz="3200" dirty="0">
                <a:latin typeface="Franklin Gothic Medium" panose="020B0603020102020204" pitchFamily="34" charset="0"/>
              </a:rPr>
            </a:br>
            <a:r>
              <a:rPr lang="en-GB" sz="3200" dirty="0">
                <a:latin typeface="Franklin Gothic Medium" panose="020B0603020102020204" pitchFamily="34" charset="0"/>
              </a:rPr>
              <a:t>God most gracious and most holy</a:t>
            </a:r>
            <a:br>
              <a:rPr lang="en-GB" sz="3200" dirty="0">
                <a:latin typeface="Franklin Gothic Medium" panose="020B0603020102020204" pitchFamily="34" charset="0"/>
              </a:rPr>
            </a:br>
            <a:br>
              <a:rPr lang="en-GB" sz="2000" dirty="0">
                <a:latin typeface="Franklin Gothic Medium" panose="020B0603020102020204" pitchFamily="34" charset="0"/>
              </a:rPr>
            </a:br>
            <a:r>
              <a:rPr lang="en-GB" sz="3200" dirty="0">
                <a:latin typeface="Franklin Gothic Medium" panose="020B0603020102020204" pitchFamily="34" charset="0"/>
              </a:rPr>
              <a:t>Hear our lament:</a:t>
            </a:r>
            <a:br>
              <a:rPr lang="en-GB" sz="3200" dirty="0">
                <a:latin typeface="Franklin Gothic Medium" panose="020B0603020102020204" pitchFamily="34" charset="0"/>
              </a:rPr>
            </a:br>
            <a:r>
              <a:rPr lang="en-GB" sz="3200" dirty="0">
                <a:latin typeface="Franklin Gothic Medium" panose="020B0603020102020204" pitchFamily="34" charset="0"/>
              </a:rPr>
              <a:t>For </a:t>
            </a:r>
            <a:r>
              <a:rPr lang="en-GB" sz="3200" dirty="0" err="1">
                <a:latin typeface="Franklin Gothic Medium" panose="020B0603020102020204" pitchFamily="34" charset="0"/>
              </a:rPr>
              <a:t>sadnesses</a:t>
            </a:r>
            <a:r>
              <a:rPr lang="en-GB" sz="3200" dirty="0">
                <a:latin typeface="Franklin Gothic Medium" panose="020B0603020102020204" pitchFamily="34" charset="0"/>
              </a:rPr>
              <a:t> that are almost too big to grasp.</a:t>
            </a:r>
            <a:br>
              <a:rPr lang="en-GB" sz="3200" dirty="0">
                <a:latin typeface="Franklin Gothic Medium" panose="020B0603020102020204" pitchFamily="34" charset="0"/>
              </a:rPr>
            </a:br>
            <a:r>
              <a:rPr lang="en-GB" sz="3200" dirty="0">
                <a:latin typeface="Franklin Gothic Medium" panose="020B0603020102020204" pitchFamily="34" charset="0"/>
              </a:rPr>
              <a:t>For a world that is not as you created it to be;</a:t>
            </a:r>
            <a:br>
              <a:rPr lang="en-GB" sz="3200" dirty="0">
                <a:latin typeface="Franklin Gothic Medium" panose="020B0603020102020204" pitchFamily="34" charset="0"/>
              </a:rPr>
            </a:br>
            <a:r>
              <a:rPr lang="en-GB" sz="3200" dirty="0">
                <a:latin typeface="Franklin Gothic Medium" panose="020B0603020102020204" pitchFamily="34" charset="0"/>
              </a:rPr>
              <a:t>For society that is not as you purpose it to be; </a:t>
            </a:r>
            <a:endParaRPr lang="en-US" sz="3200" dirty="0">
              <a:latin typeface="Franklin Gothic Medium" panose="020B0603020102020204" pitchFamily="34" charset="0"/>
            </a:endParaRPr>
          </a:p>
        </p:txBody>
      </p:sp>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1957808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94A7-DC55-704E-A03F-23915BA7DC9B}"/>
              </a:ext>
            </a:extLst>
          </p:cNvPr>
          <p:cNvSpPr>
            <a:spLocks noGrp="1"/>
          </p:cNvSpPr>
          <p:nvPr>
            <p:ph type="title"/>
          </p:nvPr>
        </p:nvSpPr>
        <p:spPr>
          <a:xfrm>
            <a:off x="504000" y="504000"/>
            <a:ext cx="11233150" cy="5832475"/>
          </a:xfrm>
        </p:spPr>
        <p:txBody>
          <a:bodyPr vert="horz" lIns="91440" tIns="45720" rIns="91440" bIns="45720" rtlCol="0" anchor="t">
            <a:normAutofit/>
          </a:bodyPr>
          <a:lstStyle/>
          <a:p>
            <a:pPr>
              <a:lnSpc>
                <a:spcPct val="100000"/>
              </a:lnSpc>
              <a:spcBef>
                <a:spcPts val="0"/>
              </a:spcBef>
              <a:spcAft>
                <a:spcPts val="1400"/>
              </a:spcAft>
            </a:pPr>
            <a:r>
              <a:rPr lang="en-US" sz="4000" b="1" dirty="0">
                <a:solidFill>
                  <a:srgbClr val="C00000"/>
                </a:solidFill>
                <a:latin typeface="Franklin Gothic Demi" panose="020B0603020102020204" pitchFamily="34" charset="0"/>
              </a:rPr>
              <a:t>Prayers of praise and confession                 </a:t>
            </a:r>
            <a:r>
              <a:rPr lang="en-US" sz="4000" i="1" dirty="0">
                <a:solidFill>
                  <a:srgbClr val="C00000"/>
                </a:solidFill>
                <a:latin typeface="Franklin Gothic Medium" panose="020B0603020102020204" pitchFamily="34" charset="0"/>
              </a:rPr>
              <a:t>[4 of 7]</a:t>
            </a:r>
            <a:br>
              <a:rPr lang="en-GB" sz="4000" dirty="0">
                <a:solidFill>
                  <a:srgbClr val="C00000"/>
                </a:solidFill>
                <a:latin typeface="Franklin Gothic Demi" panose="020B0603020102020204" pitchFamily="34" charset="0"/>
                <a:ea typeface="Calibri" panose="020F0502020204030204" pitchFamily="34" charset="0"/>
                <a:cs typeface="Times New Roman" panose="02020603050405020304" pitchFamily="18" charset="0"/>
              </a:rPr>
            </a:br>
            <a:br>
              <a:rPr lang="en-GB" sz="2000" dirty="0">
                <a:latin typeface="Franklin Gothic Medium" panose="020B0603020102020204" pitchFamily="34" charset="0"/>
                <a:ea typeface="Calibri" panose="020F0502020204030204" pitchFamily="34" charset="0"/>
                <a:cs typeface="Times New Roman" panose="02020603050405020304" pitchFamily="18" charset="0"/>
              </a:rPr>
            </a:br>
            <a:r>
              <a:rPr lang="en-GB" sz="3200" dirty="0">
                <a:latin typeface="Franklin Gothic Medium" panose="020B0603020102020204" pitchFamily="34" charset="0"/>
              </a:rPr>
              <a:t>For this strange last year, when strangeness and sadness have sometimes threatened to overwhelm us.</a:t>
            </a:r>
            <a:br>
              <a:rPr lang="en-GB" sz="3200" dirty="0">
                <a:latin typeface="Franklin Gothic Medium" panose="020B0603020102020204" pitchFamily="34" charset="0"/>
              </a:rPr>
            </a:br>
            <a:br>
              <a:rPr lang="en-GB" sz="2000" dirty="0">
                <a:latin typeface="Franklin Gothic Medium" panose="020B0603020102020204" pitchFamily="34" charset="0"/>
              </a:rPr>
            </a:br>
            <a:r>
              <a:rPr lang="en-GB" sz="3200" dirty="0">
                <a:latin typeface="Franklin Gothic Medium" panose="020B0603020102020204" pitchFamily="34" charset="0"/>
              </a:rPr>
              <a:t>	</a:t>
            </a:r>
            <a:r>
              <a:rPr lang="en-GB" sz="3200" i="1" dirty="0">
                <a:latin typeface="Franklin Gothic Medium" panose="020B0603020102020204" pitchFamily="34" charset="0"/>
              </a:rPr>
              <a:t>[Silence] </a:t>
            </a:r>
            <a:br>
              <a:rPr lang="en-GB" sz="3200" i="1" dirty="0">
                <a:latin typeface="Franklin Gothic Medium" panose="020B0603020102020204" pitchFamily="34" charset="0"/>
              </a:rPr>
            </a:br>
            <a:br>
              <a:rPr lang="en-GB" sz="2000" dirty="0">
                <a:latin typeface="Franklin Gothic Medium" panose="020B0603020102020204" pitchFamily="34" charset="0"/>
              </a:rPr>
            </a:br>
            <a:r>
              <a:rPr lang="en-GB" sz="3200" dirty="0">
                <a:latin typeface="Franklin Gothic Medium" panose="020B0603020102020204" pitchFamily="34" charset="0"/>
              </a:rPr>
              <a:t>Hear our confession:</a:t>
            </a:r>
            <a:br>
              <a:rPr lang="en-GB" sz="3200" dirty="0">
                <a:latin typeface="Franklin Gothic Medium" panose="020B0603020102020204" pitchFamily="34" charset="0"/>
              </a:rPr>
            </a:br>
            <a:r>
              <a:rPr lang="en-GB" sz="3200" dirty="0">
                <a:latin typeface="Franklin Gothic Medium" panose="020B0603020102020204" pitchFamily="34" charset="0"/>
              </a:rPr>
              <a:t>We have struggled to love our neighbour - and we’ve sometimes struggled to love ourselves</a:t>
            </a:r>
            <a:endParaRPr lang="en-US" sz="3200" dirty="0">
              <a:latin typeface="Franklin Gothic Medium" panose="020B0603020102020204" pitchFamily="34" charset="0"/>
            </a:endParaRPr>
          </a:p>
        </p:txBody>
      </p:sp>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1324972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94A7-DC55-704E-A03F-23915BA7DC9B}"/>
              </a:ext>
            </a:extLst>
          </p:cNvPr>
          <p:cNvSpPr>
            <a:spLocks noGrp="1"/>
          </p:cNvSpPr>
          <p:nvPr>
            <p:ph type="title"/>
          </p:nvPr>
        </p:nvSpPr>
        <p:spPr>
          <a:xfrm>
            <a:off x="504000" y="504000"/>
            <a:ext cx="11233150" cy="5832475"/>
          </a:xfrm>
        </p:spPr>
        <p:txBody>
          <a:bodyPr vert="horz" lIns="91440" tIns="45720" rIns="91440" bIns="45720" rtlCol="0" anchor="t">
            <a:normAutofit/>
          </a:bodyPr>
          <a:lstStyle/>
          <a:p>
            <a:pPr>
              <a:lnSpc>
                <a:spcPct val="100000"/>
              </a:lnSpc>
              <a:spcBef>
                <a:spcPts val="0"/>
              </a:spcBef>
              <a:spcAft>
                <a:spcPts val="1400"/>
              </a:spcAft>
            </a:pPr>
            <a:r>
              <a:rPr lang="en-US" sz="4000" b="1" dirty="0">
                <a:solidFill>
                  <a:srgbClr val="C00000"/>
                </a:solidFill>
                <a:latin typeface="Franklin Gothic Demi" panose="020B0603020102020204" pitchFamily="34" charset="0"/>
              </a:rPr>
              <a:t>Prayers of praise and confession                 </a:t>
            </a:r>
            <a:r>
              <a:rPr lang="en-US" sz="4000" i="1" dirty="0">
                <a:solidFill>
                  <a:srgbClr val="C00000"/>
                </a:solidFill>
                <a:latin typeface="Franklin Gothic Medium" panose="020B0603020102020204" pitchFamily="34" charset="0"/>
              </a:rPr>
              <a:t>[5 of 7]</a:t>
            </a:r>
            <a:br>
              <a:rPr lang="en-GB" sz="4000" dirty="0">
                <a:solidFill>
                  <a:srgbClr val="C00000"/>
                </a:solidFill>
                <a:latin typeface="Franklin Gothic Demi" panose="020B0603020102020204" pitchFamily="34" charset="0"/>
                <a:ea typeface="Calibri" panose="020F0502020204030204" pitchFamily="34" charset="0"/>
                <a:cs typeface="Times New Roman" panose="02020603050405020304" pitchFamily="18" charset="0"/>
              </a:rPr>
            </a:br>
            <a:br>
              <a:rPr lang="en-GB" sz="2000" dirty="0">
                <a:solidFill>
                  <a:srgbClr val="C00000"/>
                </a:solidFill>
                <a:latin typeface="Franklin Gothic Medium" panose="020B0603020102020204" pitchFamily="34" charset="0"/>
                <a:ea typeface="Calibri" panose="020F0502020204030204" pitchFamily="34" charset="0"/>
                <a:cs typeface="Times New Roman" panose="02020603050405020304" pitchFamily="18" charset="0"/>
              </a:rPr>
            </a:br>
            <a:r>
              <a:rPr lang="en-GB" sz="3200" dirty="0">
                <a:latin typeface="Franklin Gothic Medium" panose="020B0603020102020204" pitchFamily="34" charset="0"/>
              </a:rPr>
              <a:t>We have sought reassurance in the old wineskins rather than the New Wine</a:t>
            </a:r>
            <a:br>
              <a:rPr lang="en-GB" sz="3200" dirty="0">
                <a:latin typeface="Franklin Gothic Medium" panose="020B0603020102020204" pitchFamily="34" charset="0"/>
              </a:rPr>
            </a:br>
            <a:br>
              <a:rPr lang="en-GB" sz="2000" dirty="0">
                <a:latin typeface="Franklin Gothic Medium" panose="020B0603020102020204" pitchFamily="34" charset="0"/>
              </a:rPr>
            </a:br>
            <a:r>
              <a:rPr lang="en-GB" sz="3200" dirty="0">
                <a:latin typeface="Franklin Gothic Medium" panose="020B0603020102020204" pitchFamily="34" charset="0"/>
              </a:rPr>
              <a:t>We have shied away from your ‘more excellent way’, as ourselves and as your people in the world</a:t>
            </a:r>
            <a:br>
              <a:rPr lang="en-GB" sz="3200" dirty="0">
                <a:latin typeface="Franklin Gothic Medium" panose="020B0603020102020204" pitchFamily="34" charset="0"/>
              </a:rPr>
            </a:br>
            <a:br>
              <a:rPr lang="en-GB" sz="2000" dirty="0">
                <a:latin typeface="Franklin Gothic Medium" panose="020B0603020102020204" pitchFamily="34" charset="0"/>
              </a:rPr>
            </a:br>
            <a:r>
              <a:rPr lang="en-GB" sz="3200" dirty="0">
                <a:latin typeface="Franklin Gothic Medium" panose="020B0603020102020204" pitchFamily="34" charset="0"/>
              </a:rPr>
              <a:t>We have turned from the prophetic voice</a:t>
            </a:r>
            <a:endParaRPr lang="en-US" sz="3200" dirty="0">
              <a:latin typeface="Franklin Gothic Medium" panose="020B0603020102020204" pitchFamily="34" charset="0"/>
            </a:endParaRPr>
          </a:p>
        </p:txBody>
      </p:sp>
      <p:pic>
        <p:nvPicPr>
          <p:cNvPr id="6" name="Content Placeholder 5">
            <a:extLst>
              <a:ext uri="{FF2B5EF4-FFF2-40B4-BE49-F238E27FC236}">
                <a16:creationId xmlns:a16="http://schemas.microsoft.com/office/drawing/2014/main" id="{AA7B68D1-6E65-5049-AB7C-BACCD06449D2}"/>
              </a:ext>
            </a:extLst>
          </p:cNvPr>
          <p:cNvPicPr>
            <a:picLocks noGrp="1" noChangeAspect="1"/>
          </p:cNvPicPr>
          <p:nvPr>
            <p:ph idx="1"/>
          </p:nvPr>
        </p:nvPicPr>
        <p:blipFill>
          <a:blip r:embed="rId2"/>
          <a:stretch>
            <a:fillRect/>
          </a:stretch>
        </p:blipFill>
        <p:spPr>
          <a:xfrm>
            <a:off x="9251950" y="5720329"/>
            <a:ext cx="2940050" cy="1137671"/>
          </a:xfrm>
          <a:prstGeom prst="rect">
            <a:avLst/>
          </a:prstGeom>
        </p:spPr>
      </p:pic>
    </p:spTree>
    <p:extLst>
      <p:ext uri="{BB962C8B-B14F-4D97-AF65-F5344CB8AC3E}">
        <p14:creationId xmlns:p14="http://schemas.microsoft.com/office/powerpoint/2010/main" val="36265826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2406</TotalTime>
  <Words>2399</Words>
  <Application>Microsoft Macintosh PowerPoint</Application>
  <PresentationFormat>Widescreen</PresentationFormat>
  <Paragraphs>137</Paragraphs>
  <Slides>50</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Calibri</vt:lpstr>
      <vt:lpstr>Calibri Light</vt:lpstr>
      <vt:lpstr>Franklin Gothic Book</vt:lpstr>
      <vt:lpstr>Franklin Gothic Demi</vt:lpstr>
      <vt:lpstr>Franklin Gothic Medium</vt:lpstr>
      <vt:lpstr>Office Theme</vt:lpstr>
      <vt:lpstr>PowerPoint Presentation</vt:lpstr>
      <vt:lpstr>PowerPoint Presentation</vt:lpstr>
      <vt:lpstr>Call to worship  “Ho, everyone who thirsts, come to the waters; and you that have no money, come, buy and eat! Come, buy wine and milk without money and without price”.  Isaiah 55:1 (NRSV)</vt:lpstr>
      <vt:lpstr>PowerPoint Presentation</vt:lpstr>
      <vt:lpstr>Prayers of praise and confession                 [1 of 7]   Prepared by Barbara Easton, the Vice-President of the Conference  Let us pray together:  Holy and gracious God Divine mystery, wisdom and truth You draw us to you in love and gather us together around your Son  We come to you as a church, together,  with our work and our story.</vt:lpstr>
      <vt:lpstr>Prayers of praise and confession                 [2 of 7]  We come to you as a community, together - sisters and brothers, siblings, ‘watching over one another in love’  We come to you as ourselves, in this moment, known and loved  within your great family  We open our lives before you</vt:lpstr>
      <vt:lpstr>Prayers of praise and confession                 [3 of 7]  Holy and gracious God God most gracious and most holy  Hear our lament: For sadnesses that are almost too big to grasp. For a world that is not as you created it to be; For society that is not as you purpose it to be; </vt:lpstr>
      <vt:lpstr>Prayers of praise and confession                 [4 of 7]  For this strange last year, when strangeness and sadness have sometimes threatened to overwhelm us.   [Silence]   Hear our confession: We have struggled to love our neighbour - and we’ve sometimes struggled to love ourselves</vt:lpstr>
      <vt:lpstr>Prayers of praise and confession                 [5 of 7]  We have sought reassurance in the old wineskins rather than the New Wine  We have shied away from your ‘more excellent way’, as ourselves and as your people in the world  We have turned from the prophetic voice</vt:lpstr>
      <vt:lpstr>Prayers of praise and confession                 [6 of 7]  And so we repent:  We repent of our exclusion and inhospitality; of making your church a place for some and not for all  We repent of turning from your prophets, of watering down your radical call on our lives.  We repent. We seek your transformation</vt:lpstr>
      <vt:lpstr>Prayers of praise and confession                 [7 of 7]  Be at peace. Your sins are forgiven.  You are held in love and wrapped in grace.  He who calls you holds you. And he who holds you sends you, and Warms your hearts  You are made new again. In the name of Jesus,   Amen.</vt:lpstr>
      <vt:lpstr>All-Age talk: ‘A basket of fruit’</vt:lpstr>
      <vt:lpstr>PowerPoint Presentation</vt:lpstr>
      <vt:lpstr>PowerPoint Presentation</vt:lpstr>
      <vt:lpstr>All-Age talk: ‘A table in Hong Kong’</vt:lpstr>
      <vt:lpstr>Story Card 1  Christmas day is a time that we celebrate as Christians.  What does your Christmas day look like?  Have you ever had an invitation to a celebration or event you were surprised to be invited to?   If yes, what was it? And how did it feel to be invited? </vt:lpstr>
      <vt:lpstr>Story Card 2  When the disciples gathered they ate fish and shared their experiences of the day. They would also listen to Jesus talking and sharing.  Have you received an invitation to be with other people to talk and listen? If yes, what did you talk about?  What do you think Jesus and the disciples would have spoken about?</vt:lpstr>
      <vt:lpstr>Story Card 3  The story from Hong Kong Methodist Church shares an experience on Christmas day when a person walked past a group enjoying food together in the street, and they were invited to join in.  Have you ever been invited to a party, picnic or BBQ with people you didn’t know or didn’t know well?  Tell us about your experience.</vt:lpstr>
      <vt:lpstr>PowerPoint Presentation</vt:lpstr>
      <vt:lpstr>Story Card 5  The story of the feeding of the five thousand is in John’s Gospel in the Bible. Crowds gathered to listen to Jesus talk. It became late and they were hungry.   A boy had five loaves and two fish, which he offered to share. Jesus broke the bread and the fish and they shared it amongst the crowd. And the miracle was everybody shared the food and felt full.</vt:lpstr>
      <vt:lpstr>Story Card 5                                               [continued]  During the pandemic we have not been able to share food in church or outside our homes.   Who will you look to share food with once the pandemic restrictions are lifted?    What food will you have to share and how many people can you feed?</vt:lpstr>
      <vt:lpstr>Story Card 6  Jesus and the disciples welcomed all when they gathered together. Jesus went to and always invited the people who were not included in things.  What makes you feel welcome at your church?   Who are the people who are left out in your community?  How can you make everybody feel welcome?</vt:lpstr>
      <vt:lpstr>PowerPoint Presentation</vt:lpstr>
      <vt:lpstr>Hymn  Choose from:  Shalom Chaverim  (StF 414)  Come sinners to the gospel feast  (StF 401 or H&amp;P 460)</vt:lpstr>
      <vt:lpstr>Junior Church begins</vt:lpstr>
      <vt:lpstr>PowerPoint Presentation</vt:lpstr>
      <vt:lpstr>PowerPoint Presentation</vt:lpstr>
      <vt:lpstr>Sermon</vt:lpstr>
      <vt:lpstr>A reflection from Zimbabwe</vt:lpstr>
      <vt:lpstr>A reflection from Fiji</vt:lpstr>
      <vt:lpstr>PowerPoint Presentation</vt:lpstr>
      <vt:lpstr>A reflection from Italy</vt:lpstr>
      <vt:lpstr>PowerPoint Presentation</vt:lpstr>
      <vt:lpstr>Offering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Ernest James</dc:creator>
  <cp:keywords/>
  <dc:description/>
  <cp:lastModifiedBy>Ernest James</cp:lastModifiedBy>
  <cp:revision>320</cp:revision>
  <dcterms:created xsi:type="dcterms:W3CDTF">2021-08-03T13:48:15Z</dcterms:created>
  <dcterms:modified xsi:type="dcterms:W3CDTF">2021-09-10T15:36:53Z</dcterms:modified>
  <cp:category/>
</cp:coreProperties>
</file>