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323" r:id="rId2"/>
    <p:sldId id="386" r:id="rId3"/>
    <p:sldId id="272" r:id="rId4"/>
    <p:sldId id="312" r:id="rId5"/>
    <p:sldId id="355" r:id="rId6"/>
    <p:sldId id="370" r:id="rId7"/>
    <p:sldId id="378" r:id="rId8"/>
    <p:sldId id="358" r:id="rId9"/>
    <p:sldId id="360" r:id="rId10"/>
    <p:sldId id="361" r:id="rId11"/>
    <p:sldId id="324" r:id="rId12"/>
    <p:sldId id="362" r:id="rId13"/>
    <p:sldId id="330" r:id="rId14"/>
    <p:sldId id="341" r:id="rId15"/>
    <p:sldId id="389" r:id="rId16"/>
    <p:sldId id="390" r:id="rId17"/>
    <p:sldId id="391" r:id="rId18"/>
    <p:sldId id="393" r:id="rId19"/>
    <p:sldId id="394" r:id="rId20"/>
    <p:sldId id="342" r:id="rId21"/>
    <p:sldId id="343" r:id="rId22"/>
    <p:sldId id="383" r:id="rId23"/>
    <p:sldId id="384" r:id="rId24"/>
    <p:sldId id="365" r:id="rId25"/>
    <p:sldId id="385" r:id="rId26"/>
    <p:sldId id="366" r:id="rId27"/>
    <p:sldId id="387" r:id="rId28"/>
    <p:sldId id="388" r:id="rId29"/>
    <p:sldId id="368" r:id="rId30"/>
    <p:sldId id="369" r:id="rId31"/>
    <p:sldId id="371" r:id="rId32"/>
    <p:sldId id="382" r:id="rId33"/>
    <p:sldId id="372" r:id="rId34"/>
    <p:sldId id="373" r:id="rId35"/>
    <p:sldId id="374" r:id="rId36"/>
    <p:sldId id="375" r:id="rId37"/>
    <p:sldId id="376" r:id="rId38"/>
    <p:sldId id="377" r:id="rId3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75A1C86-7A8E-42A7-BFA6-5172D0C440E9}">
          <p14:sldIdLst>
            <p14:sldId id="323"/>
          </p14:sldIdLst>
        </p14:section>
        <p14:section name="Gathering" id="{DE4F6725-CE78-4B1D-B02E-CAF75CDB961D}">
          <p14:sldIdLst>
            <p14:sldId id="386"/>
            <p14:sldId id="272"/>
            <p14:sldId id="312"/>
            <p14:sldId id="355"/>
            <p14:sldId id="370"/>
            <p14:sldId id="378"/>
          </p14:sldIdLst>
        </p14:section>
        <p14:section name="All-Age Talks and Hymns" id="{3C1F71AE-FDB7-4E6C-B07F-D369AFCE29BF}">
          <p14:sldIdLst>
            <p14:sldId id="358"/>
            <p14:sldId id="360"/>
            <p14:sldId id="361"/>
            <p14:sldId id="324"/>
          </p14:sldIdLst>
        </p14:section>
        <p14:section name="Ministry of the Word" id="{A475959B-FE18-47A2-971E-D6673B66C4B3}">
          <p14:sldIdLst>
            <p14:sldId id="362"/>
            <p14:sldId id="330"/>
            <p14:sldId id="341"/>
          </p14:sldIdLst>
        </p14:section>
        <p14:section name="Sermon" id="{24E39DE3-8D79-4E38-AB99-F17781AA8CF8}">
          <p14:sldIdLst>
            <p14:sldId id="389"/>
            <p14:sldId id="390"/>
            <p14:sldId id="391"/>
            <p14:sldId id="393"/>
            <p14:sldId id="394"/>
            <p14:sldId id="342"/>
          </p14:sldIdLst>
        </p14:section>
        <p14:section name="Response and benediction" id="{4AC312C5-36FA-43DD-9178-812B5CF1F423}">
          <p14:sldIdLst>
            <p14:sldId id="343"/>
            <p14:sldId id="383"/>
            <p14:sldId id="384"/>
            <p14:sldId id="365"/>
            <p14:sldId id="385"/>
            <p14:sldId id="366"/>
            <p14:sldId id="387"/>
            <p14:sldId id="388"/>
            <p14:sldId id="368"/>
            <p14:sldId id="369"/>
          </p14:sldIdLst>
        </p14:section>
        <p14:section name="Global Relationship &amp; the WM Fund" id="{026FF3E6-2775-0C45-8D31-4DE700BC797B}">
          <p14:sldIdLst>
            <p14:sldId id="371"/>
            <p14:sldId id="382"/>
            <p14:sldId id="372"/>
            <p14:sldId id="373"/>
            <p14:sldId id="374"/>
            <p14:sldId id="375"/>
            <p14:sldId id="376"/>
            <p14:sldId id="377"/>
          </p14:sldIdLst>
        </p14:section>
      </p14:sectionLst>
    </p:ext>
    <p:ext uri="{EFAFB233-063F-42B5-8137-9DF3F51BA10A}">
      <p15:sldGuideLst xmlns:p15="http://schemas.microsoft.com/office/powerpoint/2012/main">
        <p15:guide id="1" orient="horz" pos="37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8E4A"/>
    <a:srgbClr val="337949"/>
    <a:srgbClr val="FFF3B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58" autoAdjust="0"/>
    <p:restoredTop sz="89271" autoAdjust="0"/>
  </p:normalViewPr>
  <p:slideViewPr>
    <p:cSldViewPr snapToGrid="0" snapToObjects="1" showGuides="1">
      <p:cViewPr varScale="1">
        <p:scale>
          <a:sx n="149" d="100"/>
          <a:sy n="149" d="100"/>
        </p:scale>
        <p:origin x="184" y="1856"/>
      </p:cViewPr>
      <p:guideLst>
        <p:guide orient="horz" pos="373"/>
        <p:guide pos="2880"/>
      </p:guideLst>
    </p:cSldViewPr>
  </p:slideViewPr>
  <p:outlineViewPr>
    <p:cViewPr>
      <p:scale>
        <a:sx n="33" d="100"/>
        <a:sy n="33" d="100"/>
      </p:scale>
      <p:origin x="8" y="4912"/>
    </p:cViewPr>
  </p:outlineViewPr>
  <p:notesTextViewPr>
    <p:cViewPr>
      <p:scale>
        <a:sx n="114" d="100"/>
        <a:sy n="114"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959AE9-E8B8-4D75-8BFE-5D8D3A468480}" type="datetimeFigureOut">
              <a:rPr lang="en-GB" smtClean="0"/>
              <a:t>11/09/2020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34206C-1EC3-4FD4-A5AB-2992FBFE757E}" type="slidenum">
              <a:rPr lang="en-GB" smtClean="0"/>
              <a:t>‹#›</a:t>
            </a:fld>
            <a:endParaRPr lang="en-GB"/>
          </a:p>
        </p:txBody>
      </p:sp>
    </p:spTree>
    <p:extLst>
      <p:ext uri="{BB962C8B-B14F-4D97-AF65-F5344CB8AC3E}">
        <p14:creationId xmlns:p14="http://schemas.microsoft.com/office/powerpoint/2010/main" val="2441739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4206C-1EC3-4FD4-A5AB-2992FBFE757E}" type="slidenum">
              <a:rPr lang="en-GB" smtClean="0"/>
              <a:t>2</a:t>
            </a:fld>
            <a:endParaRPr lang="en-GB" dirty="0"/>
          </a:p>
        </p:txBody>
      </p:sp>
    </p:spTree>
    <p:extLst>
      <p:ext uri="{BB962C8B-B14F-4D97-AF65-F5344CB8AC3E}">
        <p14:creationId xmlns:p14="http://schemas.microsoft.com/office/powerpoint/2010/main" val="1984571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4206C-1EC3-4FD4-A5AB-2992FBFE757E}" type="slidenum">
              <a:rPr lang="en-GB" smtClean="0"/>
              <a:t>26</a:t>
            </a:fld>
            <a:endParaRPr lang="en-GB"/>
          </a:p>
        </p:txBody>
      </p:sp>
    </p:spTree>
    <p:extLst>
      <p:ext uri="{BB962C8B-B14F-4D97-AF65-F5344CB8AC3E}">
        <p14:creationId xmlns:p14="http://schemas.microsoft.com/office/powerpoint/2010/main" val="4093423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4206C-1EC3-4FD4-A5AB-2992FBFE757E}" type="slidenum">
              <a:rPr lang="en-GB" smtClean="0"/>
              <a:t>27</a:t>
            </a:fld>
            <a:endParaRPr lang="en-GB"/>
          </a:p>
        </p:txBody>
      </p:sp>
    </p:spTree>
    <p:extLst>
      <p:ext uri="{BB962C8B-B14F-4D97-AF65-F5344CB8AC3E}">
        <p14:creationId xmlns:p14="http://schemas.microsoft.com/office/powerpoint/2010/main" val="3214999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4206C-1EC3-4FD4-A5AB-2992FBFE757E}" type="slidenum">
              <a:rPr lang="en-GB" smtClean="0"/>
              <a:t>28</a:t>
            </a:fld>
            <a:endParaRPr lang="en-GB"/>
          </a:p>
        </p:txBody>
      </p:sp>
    </p:spTree>
    <p:extLst>
      <p:ext uri="{BB962C8B-B14F-4D97-AF65-F5344CB8AC3E}">
        <p14:creationId xmlns:p14="http://schemas.microsoft.com/office/powerpoint/2010/main" val="3532690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4206C-1EC3-4FD4-A5AB-2992FBFE757E}" type="slidenum">
              <a:rPr lang="en-GB" smtClean="0"/>
              <a:t>31</a:t>
            </a:fld>
            <a:endParaRPr lang="en-GB"/>
          </a:p>
        </p:txBody>
      </p:sp>
    </p:spTree>
    <p:extLst>
      <p:ext uri="{BB962C8B-B14F-4D97-AF65-F5344CB8AC3E}">
        <p14:creationId xmlns:p14="http://schemas.microsoft.com/office/powerpoint/2010/main" val="1038612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4206C-1EC3-4FD4-A5AB-2992FBFE757E}" type="slidenum">
              <a:rPr lang="en-GB" smtClean="0"/>
              <a:t>32</a:t>
            </a:fld>
            <a:endParaRPr lang="en-GB"/>
          </a:p>
        </p:txBody>
      </p:sp>
    </p:spTree>
    <p:extLst>
      <p:ext uri="{BB962C8B-B14F-4D97-AF65-F5344CB8AC3E}">
        <p14:creationId xmlns:p14="http://schemas.microsoft.com/office/powerpoint/2010/main" val="2929733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4206C-1EC3-4FD4-A5AB-2992FBFE757E}" type="slidenum">
              <a:rPr lang="en-GB" smtClean="0"/>
              <a:t>33</a:t>
            </a:fld>
            <a:endParaRPr lang="en-GB"/>
          </a:p>
        </p:txBody>
      </p:sp>
    </p:spTree>
    <p:extLst>
      <p:ext uri="{BB962C8B-B14F-4D97-AF65-F5344CB8AC3E}">
        <p14:creationId xmlns:p14="http://schemas.microsoft.com/office/powerpoint/2010/main" val="2659077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34206C-1EC3-4FD4-A5AB-2992FBFE757E}" type="slidenum">
              <a:rPr lang="en-GB" smtClean="0"/>
              <a:t>38</a:t>
            </a:fld>
            <a:endParaRPr lang="en-GB"/>
          </a:p>
        </p:txBody>
      </p:sp>
    </p:spTree>
    <p:extLst>
      <p:ext uri="{BB962C8B-B14F-4D97-AF65-F5344CB8AC3E}">
        <p14:creationId xmlns:p14="http://schemas.microsoft.com/office/powerpoint/2010/main" val="1938281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4206C-1EC3-4FD4-A5AB-2992FBFE757E}" type="slidenum">
              <a:rPr lang="en-GB" smtClean="0"/>
              <a:t>3</a:t>
            </a:fld>
            <a:endParaRPr lang="en-GB"/>
          </a:p>
        </p:txBody>
      </p:sp>
    </p:spTree>
    <p:extLst>
      <p:ext uri="{BB962C8B-B14F-4D97-AF65-F5344CB8AC3E}">
        <p14:creationId xmlns:p14="http://schemas.microsoft.com/office/powerpoint/2010/main" val="1891008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4206C-1EC3-4FD4-A5AB-2992FBFE757E}" type="slidenum">
              <a:rPr lang="en-GB" smtClean="0"/>
              <a:t>4</a:t>
            </a:fld>
            <a:endParaRPr lang="en-GB"/>
          </a:p>
        </p:txBody>
      </p:sp>
    </p:spTree>
    <p:extLst>
      <p:ext uri="{BB962C8B-B14F-4D97-AF65-F5344CB8AC3E}">
        <p14:creationId xmlns:p14="http://schemas.microsoft.com/office/powerpoint/2010/main" val="328832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4206C-1EC3-4FD4-A5AB-2992FBFE757E}" type="slidenum">
              <a:rPr lang="en-GB" smtClean="0"/>
              <a:t>5</a:t>
            </a:fld>
            <a:endParaRPr lang="en-GB"/>
          </a:p>
        </p:txBody>
      </p:sp>
    </p:spTree>
    <p:extLst>
      <p:ext uri="{BB962C8B-B14F-4D97-AF65-F5344CB8AC3E}">
        <p14:creationId xmlns:p14="http://schemas.microsoft.com/office/powerpoint/2010/main" val="2031573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4206C-1EC3-4FD4-A5AB-2992FBFE757E}" type="slidenum">
              <a:rPr lang="en-GB" smtClean="0"/>
              <a:t>14</a:t>
            </a:fld>
            <a:endParaRPr lang="en-GB"/>
          </a:p>
        </p:txBody>
      </p:sp>
    </p:spTree>
    <p:extLst>
      <p:ext uri="{BB962C8B-B14F-4D97-AF65-F5344CB8AC3E}">
        <p14:creationId xmlns:p14="http://schemas.microsoft.com/office/powerpoint/2010/main" val="2226090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34206C-1EC3-4FD4-A5AB-2992FBFE757E}" type="slidenum">
              <a:rPr lang="en-GB" smtClean="0"/>
              <a:t>19</a:t>
            </a:fld>
            <a:endParaRPr lang="en-GB"/>
          </a:p>
        </p:txBody>
      </p:sp>
    </p:spTree>
    <p:extLst>
      <p:ext uri="{BB962C8B-B14F-4D97-AF65-F5344CB8AC3E}">
        <p14:creationId xmlns:p14="http://schemas.microsoft.com/office/powerpoint/2010/main" val="3233713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34206C-1EC3-4FD4-A5AB-2992FBFE757E}" type="slidenum">
              <a:rPr lang="en-GB" smtClean="0"/>
              <a:t>21</a:t>
            </a:fld>
            <a:endParaRPr lang="en-GB"/>
          </a:p>
        </p:txBody>
      </p:sp>
    </p:spTree>
    <p:extLst>
      <p:ext uri="{BB962C8B-B14F-4D97-AF65-F5344CB8AC3E}">
        <p14:creationId xmlns:p14="http://schemas.microsoft.com/office/powerpoint/2010/main" val="218424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4206C-1EC3-4FD4-A5AB-2992FBFE757E}" type="slidenum">
              <a:rPr lang="en-GB" smtClean="0"/>
              <a:t>22</a:t>
            </a:fld>
            <a:endParaRPr lang="en-GB"/>
          </a:p>
        </p:txBody>
      </p:sp>
    </p:spTree>
    <p:extLst>
      <p:ext uri="{BB962C8B-B14F-4D97-AF65-F5344CB8AC3E}">
        <p14:creationId xmlns:p14="http://schemas.microsoft.com/office/powerpoint/2010/main" val="1453715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4206C-1EC3-4FD4-A5AB-2992FBFE757E}" type="slidenum">
              <a:rPr lang="en-GB" smtClean="0"/>
              <a:t>23</a:t>
            </a:fld>
            <a:endParaRPr lang="en-GB"/>
          </a:p>
        </p:txBody>
      </p:sp>
    </p:spTree>
    <p:extLst>
      <p:ext uri="{BB962C8B-B14F-4D97-AF65-F5344CB8AC3E}">
        <p14:creationId xmlns:p14="http://schemas.microsoft.com/office/powerpoint/2010/main" val="1584525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61259"/>
            <a:ext cx="7772400" cy="1102519"/>
          </a:xfrm>
        </p:spPr>
        <p:txBody>
          <a:bodyPr/>
          <a:lstStyle/>
          <a:p>
            <a:r>
              <a:rPr lang="en-GB"/>
              <a:t>Click to edit Master title style</a:t>
            </a:r>
            <a:endParaRPr lang="en-US"/>
          </a:p>
        </p:txBody>
      </p:sp>
      <p:sp>
        <p:nvSpPr>
          <p:cNvPr id="3" name="Subtitle 2"/>
          <p:cNvSpPr>
            <a:spLocks noGrp="1"/>
          </p:cNvSpPr>
          <p:nvPr>
            <p:ph type="subTitle" idx="1"/>
          </p:nvPr>
        </p:nvSpPr>
        <p:spPr>
          <a:xfrm>
            <a:off x="1371600" y="2578087"/>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019DBEED-6C71-964D-832D-085589D38CD0}" type="datetimeFigureOut">
              <a:rPr lang="en-US" smtClean="0"/>
              <a:t>9/11/20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1ED78-CD93-3640-905A-02182788DD58}" type="slidenum">
              <a:rPr lang="en-US" smtClean="0"/>
              <a:t>‹#›</a:t>
            </a:fld>
            <a:endParaRPr lang="en-US"/>
          </a:p>
        </p:txBody>
      </p:sp>
    </p:spTree>
    <p:extLst>
      <p:ext uri="{BB962C8B-B14F-4D97-AF65-F5344CB8AC3E}">
        <p14:creationId xmlns:p14="http://schemas.microsoft.com/office/powerpoint/2010/main" val="3464738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19DBEED-6C71-964D-832D-085589D38CD0}" type="datetimeFigureOut">
              <a:rPr lang="en-US" smtClean="0"/>
              <a:t>9/11/20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1ED78-CD93-3640-905A-02182788DD58}" type="slidenum">
              <a:rPr lang="en-US" smtClean="0"/>
              <a:t>‹#›</a:t>
            </a:fld>
            <a:endParaRPr lang="en-US"/>
          </a:p>
        </p:txBody>
      </p:sp>
    </p:spTree>
    <p:extLst>
      <p:ext uri="{BB962C8B-B14F-4D97-AF65-F5344CB8AC3E}">
        <p14:creationId xmlns:p14="http://schemas.microsoft.com/office/powerpoint/2010/main" val="4212439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3"/>
            <a:ext cx="2057400" cy="3956399"/>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05983"/>
            <a:ext cx="6019800" cy="395639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76713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58E4A"/>
                </a:solidFill>
              </a:defRPr>
            </a:lvl1pPr>
          </a:lstStyle>
          <a:p>
            <a:r>
              <a:rPr lang="en-GB" dirty="0"/>
              <a:t>Click to edit Master title style</a:t>
            </a:r>
            <a:endParaRPr lang="en-US" dirty="0"/>
          </a:p>
        </p:txBody>
      </p:sp>
      <p:sp>
        <p:nvSpPr>
          <p:cNvPr id="3" name="Content Placeholder 2"/>
          <p:cNvSpPr>
            <a:spLocks noGrp="1"/>
          </p:cNvSpPr>
          <p:nvPr>
            <p:ph idx="1" hasCustomPrompt="1"/>
          </p:nvPr>
        </p:nvSpPr>
        <p:spPr/>
        <p:txBody>
          <a:bodyPr>
            <a:noAutofit/>
          </a:bodyPr>
          <a:lstStyle>
            <a:lvl1pPr marL="0" indent="0">
              <a:spcBef>
                <a:spcPts val="0"/>
              </a:spcBef>
              <a:spcAft>
                <a:spcPts val="1400"/>
              </a:spcAft>
              <a:defRPr sz="2200"/>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019DBEED-6C71-964D-832D-085589D38CD0}" type="datetimeFigureOut">
              <a:rPr lang="en-US" smtClean="0"/>
              <a:t>9/11/20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1ED78-CD93-3640-905A-02182788DD58}" type="slidenum">
              <a:rPr lang="en-US" smtClean="0"/>
              <a:t>‹#›</a:t>
            </a:fld>
            <a:endParaRPr lang="en-US"/>
          </a:p>
        </p:txBody>
      </p:sp>
    </p:spTree>
    <p:extLst>
      <p:ext uri="{BB962C8B-B14F-4D97-AF65-F5344CB8AC3E}">
        <p14:creationId xmlns:p14="http://schemas.microsoft.com/office/powerpoint/2010/main" val="984242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74898"/>
            <a:ext cx="7772400" cy="1021556"/>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1449760"/>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19DBEED-6C71-964D-832D-085589D38CD0}" type="datetimeFigureOut">
              <a:rPr lang="en-US" smtClean="0"/>
              <a:t>9/11/20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1ED78-CD93-3640-905A-02182788DD58}" type="slidenum">
              <a:rPr lang="en-US" smtClean="0"/>
              <a:t>‹#›</a:t>
            </a:fld>
            <a:endParaRPr lang="en-US"/>
          </a:p>
        </p:txBody>
      </p:sp>
    </p:spTree>
    <p:extLst>
      <p:ext uri="{BB962C8B-B14F-4D97-AF65-F5344CB8AC3E}">
        <p14:creationId xmlns:p14="http://schemas.microsoft.com/office/powerpoint/2010/main" val="365996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200153"/>
            <a:ext cx="4038600" cy="29701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200152"/>
            <a:ext cx="4038600" cy="297018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019DBEED-6C71-964D-832D-085589D38CD0}" type="datetimeFigureOut">
              <a:rPr lang="en-US" smtClean="0"/>
              <a:t>9/11/20</a:t>
            </a:fld>
            <a:endParaRPr lang="en-US"/>
          </a:p>
        </p:txBody>
      </p:sp>
      <p:sp>
        <p:nvSpPr>
          <p:cNvPr id="7" name="Slide Number Placeholder 6"/>
          <p:cNvSpPr>
            <a:spLocks noGrp="1"/>
          </p:cNvSpPr>
          <p:nvPr>
            <p:ph type="sldNum" sz="quarter" idx="12"/>
          </p:nvPr>
        </p:nvSpPr>
        <p:spPr/>
        <p:txBody>
          <a:bodyPr/>
          <a:lstStyle/>
          <a:p>
            <a:fld id="{6A31ED78-CD93-3640-905A-02182788DD58}" type="slidenum">
              <a:rPr lang="en-US" smtClean="0"/>
              <a:t>‹#›</a:t>
            </a:fld>
            <a:endParaRPr lang="en-US"/>
          </a:p>
        </p:txBody>
      </p:sp>
    </p:spTree>
    <p:extLst>
      <p:ext uri="{BB962C8B-B14F-4D97-AF65-F5344CB8AC3E}">
        <p14:creationId xmlns:p14="http://schemas.microsoft.com/office/powerpoint/2010/main" val="2707384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9"/>
            <a:ext cx="4040188" cy="25391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31" y="1631159"/>
            <a:ext cx="4041775" cy="25391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019DBEED-6C71-964D-832D-085589D38CD0}" type="datetimeFigureOut">
              <a:rPr lang="en-US" smtClean="0"/>
              <a:t>9/11/20</a:t>
            </a:fld>
            <a:endParaRPr lang="en-US"/>
          </a:p>
        </p:txBody>
      </p:sp>
      <p:sp>
        <p:nvSpPr>
          <p:cNvPr id="9" name="Slide Number Placeholder 8"/>
          <p:cNvSpPr>
            <a:spLocks noGrp="1"/>
          </p:cNvSpPr>
          <p:nvPr>
            <p:ph type="sldNum" sz="quarter" idx="12"/>
          </p:nvPr>
        </p:nvSpPr>
        <p:spPr/>
        <p:txBody>
          <a:bodyPr/>
          <a:lstStyle/>
          <a:p>
            <a:fld id="{6A31ED78-CD93-3640-905A-02182788DD58}" type="slidenum">
              <a:rPr lang="en-US" smtClean="0"/>
              <a:t>‹#›</a:t>
            </a:fld>
            <a:endParaRPr lang="en-US"/>
          </a:p>
        </p:txBody>
      </p:sp>
    </p:spTree>
    <p:extLst>
      <p:ext uri="{BB962C8B-B14F-4D97-AF65-F5344CB8AC3E}">
        <p14:creationId xmlns:p14="http://schemas.microsoft.com/office/powerpoint/2010/main" val="2245158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019DBEED-6C71-964D-832D-085589D38CD0}" type="datetimeFigureOut">
              <a:rPr lang="en-US" smtClean="0"/>
              <a:t>9/11/20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31ED78-CD93-3640-905A-02182788DD58}" type="slidenum">
              <a:rPr lang="en-US" smtClean="0"/>
              <a:t>‹#›</a:t>
            </a:fld>
            <a:endParaRPr lang="en-US"/>
          </a:p>
        </p:txBody>
      </p:sp>
    </p:spTree>
    <p:extLst>
      <p:ext uri="{BB962C8B-B14F-4D97-AF65-F5344CB8AC3E}">
        <p14:creationId xmlns:p14="http://schemas.microsoft.com/office/powerpoint/2010/main" val="665381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9DBEED-6C71-964D-832D-085589D38CD0}" type="datetimeFigureOut">
              <a:rPr lang="en-US" smtClean="0"/>
              <a:t>9/11/20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31ED78-CD93-3640-905A-02182788DD58}" type="slidenum">
              <a:rPr lang="en-US" smtClean="0"/>
              <a:t>‹#›</a:t>
            </a:fld>
            <a:endParaRPr lang="en-US"/>
          </a:p>
        </p:txBody>
      </p:sp>
    </p:spTree>
    <p:extLst>
      <p:ext uri="{BB962C8B-B14F-4D97-AF65-F5344CB8AC3E}">
        <p14:creationId xmlns:p14="http://schemas.microsoft.com/office/powerpoint/2010/main" val="563295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04790"/>
            <a:ext cx="5111750" cy="39655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6" y="1076326"/>
            <a:ext cx="3008313" cy="3094014"/>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19DBEED-6C71-964D-832D-085589D38CD0}" type="datetimeFigureOut">
              <a:rPr lang="en-US" smtClean="0"/>
              <a:t>9/11/20</a:t>
            </a:fld>
            <a:endParaRPr lang="en-US"/>
          </a:p>
        </p:txBody>
      </p:sp>
      <p:sp>
        <p:nvSpPr>
          <p:cNvPr id="7" name="Slide Number Placeholder 6"/>
          <p:cNvSpPr>
            <a:spLocks noGrp="1"/>
          </p:cNvSpPr>
          <p:nvPr>
            <p:ph type="sldNum" sz="quarter" idx="12"/>
          </p:nvPr>
        </p:nvSpPr>
        <p:spPr/>
        <p:txBody>
          <a:bodyPr/>
          <a:lstStyle/>
          <a:p>
            <a:fld id="{6A31ED78-CD93-3640-905A-02182788DD58}" type="slidenum">
              <a:rPr lang="en-US" smtClean="0"/>
              <a:t>‹#›</a:t>
            </a:fld>
            <a:endParaRPr lang="en-US"/>
          </a:p>
        </p:txBody>
      </p:sp>
    </p:spTree>
    <p:extLst>
      <p:ext uri="{BB962C8B-B14F-4D97-AF65-F5344CB8AC3E}">
        <p14:creationId xmlns:p14="http://schemas.microsoft.com/office/powerpoint/2010/main" val="287709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397243"/>
            <a:ext cx="5486400" cy="425054"/>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377031"/>
            <a:ext cx="5486400" cy="2937661"/>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3822295"/>
            <a:ext cx="5486400" cy="348044"/>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19DBEED-6C71-964D-832D-085589D38CD0}" type="datetimeFigureOut">
              <a:rPr lang="en-US" smtClean="0"/>
              <a:t>9/11/20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31ED78-CD93-3640-905A-02182788DD58}" type="slidenum">
              <a:rPr lang="en-US" smtClean="0"/>
              <a:t>‹#›</a:t>
            </a:fld>
            <a:endParaRPr lang="en-US"/>
          </a:p>
        </p:txBody>
      </p:sp>
    </p:spTree>
    <p:extLst>
      <p:ext uri="{BB962C8B-B14F-4D97-AF65-F5344CB8AC3E}">
        <p14:creationId xmlns:p14="http://schemas.microsoft.com/office/powerpoint/2010/main" val="1813507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stretch>
            <a:fillRect/>
          </a:stretch>
        </p:blipFill>
        <p:spPr>
          <a:xfrm>
            <a:off x="0" y="4257207"/>
            <a:ext cx="9144000" cy="886298"/>
          </a:xfrm>
          <a:prstGeom prst="rect">
            <a:avLst/>
          </a:prstGeom>
        </p:spPr>
      </p:pic>
      <p:sp>
        <p:nvSpPr>
          <p:cNvPr id="2" name="Title Placeholder 1"/>
          <p:cNvSpPr>
            <a:spLocks noGrp="1"/>
          </p:cNvSpPr>
          <p:nvPr>
            <p:ph type="title"/>
          </p:nvPr>
        </p:nvSpPr>
        <p:spPr>
          <a:xfrm>
            <a:off x="612000" y="489600"/>
            <a:ext cx="8229600" cy="535923"/>
          </a:xfrm>
          <a:prstGeom prst="rect">
            <a:avLst/>
          </a:prstGeom>
        </p:spPr>
        <p:txBody>
          <a:bodyPr vert="horz" lIns="0" tIns="0" rIns="0" bIns="0" rtlCol="0" anchor="t">
            <a:noAutofit/>
          </a:bodyPr>
          <a:lstStyle/>
          <a:p>
            <a:r>
              <a:rPr lang="en-GB" dirty="0"/>
              <a:t>Click to edit Master title style</a:t>
            </a:r>
            <a:endParaRPr lang="en-US" dirty="0"/>
          </a:p>
        </p:txBody>
      </p:sp>
      <p:sp>
        <p:nvSpPr>
          <p:cNvPr id="3" name="Text Placeholder 2"/>
          <p:cNvSpPr>
            <a:spLocks noGrp="1"/>
          </p:cNvSpPr>
          <p:nvPr>
            <p:ph type="body" idx="1"/>
          </p:nvPr>
        </p:nvSpPr>
        <p:spPr>
          <a:xfrm>
            <a:off x="612000" y="1198800"/>
            <a:ext cx="7917005" cy="25273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4170342"/>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19DBEED-6C71-964D-832D-085589D38CD0}" type="datetimeFigureOut">
              <a:rPr lang="en-US" smtClean="0"/>
              <a:t>9/11/20</a:t>
            </a:fld>
            <a:endParaRPr lang="en-US"/>
          </a:p>
        </p:txBody>
      </p:sp>
      <p:sp>
        <p:nvSpPr>
          <p:cNvPr id="5" name="Footer Placeholder 4"/>
          <p:cNvSpPr>
            <a:spLocks noGrp="1"/>
          </p:cNvSpPr>
          <p:nvPr>
            <p:ph type="ftr" sz="quarter" idx="3"/>
          </p:nvPr>
        </p:nvSpPr>
        <p:spPr>
          <a:xfrm>
            <a:off x="5791200" y="3888537"/>
            <a:ext cx="2895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170342"/>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31ED78-CD93-3640-905A-02182788DD58}" type="slidenum">
              <a:rPr lang="en-US" smtClean="0"/>
              <a:t>‹#›</a:t>
            </a:fld>
            <a:endParaRPr lang="en-US"/>
          </a:p>
        </p:txBody>
      </p:sp>
      <p:pic>
        <p:nvPicPr>
          <p:cNvPr id="11" name="Picture 10">
            <a:extLst>
              <a:ext uri="{FF2B5EF4-FFF2-40B4-BE49-F238E27FC236}">
                <a16:creationId xmlns:a16="http://schemas.microsoft.com/office/drawing/2014/main" id="{86F664F2-05C6-BC46-B906-5A1EF466124A}"/>
              </a:ext>
            </a:extLst>
          </p:cNvPr>
          <p:cNvPicPr>
            <a:picLocks noChangeAspect="1"/>
          </p:cNvPicPr>
          <p:nvPr userDrawn="1"/>
        </p:nvPicPr>
        <p:blipFill>
          <a:blip r:embed="rId14"/>
          <a:stretch>
            <a:fillRect/>
          </a:stretch>
        </p:blipFill>
        <p:spPr>
          <a:xfrm>
            <a:off x="457200" y="4490078"/>
            <a:ext cx="2824202" cy="450107"/>
          </a:xfrm>
          <a:prstGeom prst="rect">
            <a:avLst/>
          </a:prstGeom>
        </p:spPr>
      </p:pic>
      <p:pic>
        <p:nvPicPr>
          <p:cNvPr id="12" name="Picture 11">
            <a:extLst>
              <a:ext uri="{FF2B5EF4-FFF2-40B4-BE49-F238E27FC236}">
                <a16:creationId xmlns:a16="http://schemas.microsoft.com/office/drawing/2014/main" id="{AF2D719D-5AA4-F940-B7B0-FF0140639379}"/>
              </a:ext>
            </a:extLst>
          </p:cNvPr>
          <p:cNvPicPr>
            <a:picLocks noChangeAspect="1"/>
          </p:cNvPicPr>
          <p:nvPr userDrawn="1"/>
        </p:nvPicPr>
        <p:blipFill>
          <a:blip r:embed="rId15"/>
          <a:stretch>
            <a:fillRect/>
          </a:stretch>
        </p:blipFill>
        <p:spPr>
          <a:xfrm>
            <a:off x="5549013" y="4531946"/>
            <a:ext cx="2376275" cy="209919"/>
          </a:xfrm>
          <a:prstGeom prst="rect">
            <a:avLst/>
          </a:prstGeom>
        </p:spPr>
      </p:pic>
      <p:pic>
        <p:nvPicPr>
          <p:cNvPr id="13" name="Picture 12">
            <a:extLst>
              <a:ext uri="{FF2B5EF4-FFF2-40B4-BE49-F238E27FC236}">
                <a16:creationId xmlns:a16="http://schemas.microsoft.com/office/drawing/2014/main" id="{91CAC395-7473-F545-91F2-325E9D30FD4D}"/>
              </a:ext>
            </a:extLst>
          </p:cNvPr>
          <p:cNvPicPr>
            <a:picLocks noChangeAspect="1"/>
          </p:cNvPicPr>
          <p:nvPr userDrawn="1"/>
        </p:nvPicPr>
        <p:blipFill rotWithShape="1">
          <a:blip r:embed="rId16" cstate="print">
            <a:extLst>
              <a:ext uri="{28A0092B-C50C-407E-A947-70E740481C1C}">
                <a14:useLocalDpi xmlns:a14="http://schemas.microsoft.com/office/drawing/2010/main"/>
              </a:ext>
            </a:extLst>
          </a:blip>
          <a:srcRect r="17390" b="-2287"/>
          <a:stretch/>
        </p:blipFill>
        <p:spPr>
          <a:xfrm>
            <a:off x="5564978" y="4821571"/>
            <a:ext cx="3125585" cy="147304"/>
          </a:xfrm>
          <a:prstGeom prst="rect">
            <a:avLst/>
          </a:prstGeom>
        </p:spPr>
      </p:pic>
    </p:spTree>
    <p:extLst>
      <p:ext uri="{BB962C8B-B14F-4D97-AF65-F5344CB8AC3E}">
        <p14:creationId xmlns:p14="http://schemas.microsoft.com/office/powerpoint/2010/main" val="3954415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189" rtl="0" eaLnBrk="1" latinLnBrk="0" hangingPunct="1">
        <a:spcBef>
          <a:spcPct val="0"/>
        </a:spcBef>
        <a:buNone/>
        <a:defRPr sz="3200" kern="1200" baseline="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5858" y="490728"/>
            <a:ext cx="7252283" cy="3501483"/>
          </a:xfrm>
        </p:spPr>
        <p:txBody>
          <a:bodyPr>
            <a:normAutofit/>
          </a:bodyPr>
          <a:lstStyle/>
          <a:p>
            <a:pPr marL="0" indent="0" algn="ctr">
              <a:lnSpc>
                <a:spcPct val="110000"/>
              </a:lnSpc>
              <a:buNone/>
            </a:pPr>
            <a:r>
              <a:rPr lang="en-GB" sz="2400" i="1" dirty="0"/>
              <a:t>These slides accompany </a:t>
            </a:r>
            <a:r>
              <a:rPr lang="en-GB" sz="2400" b="1" i="1" dirty="0"/>
              <a:t>Service 1</a:t>
            </a:r>
            <a:r>
              <a:rPr lang="en-GB" sz="2400" i="1" dirty="0"/>
              <a:t>. </a:t>
            </a:r>
            <a:br>
              <a:rPr lang="en-GB" sz="2400" i="1" dirty="0"/>
            </a:br>
            <a:r>
              <a:rPr lang="en-GB" sz="2400" i="1" dirty="0"/>
              <a:t>There are explanatory notes for the leader in the Global Relationship Worship Resource Pack, which you can download from the Methodist Church website.</a:t>
            </a:r>
            <a:br>
              <a:rPr lang="en-GB" sz="2400" i="1" dirty="0"/>
            </a:br>
            <a:endParaRPr lang="en-GB" sz="2400" i="1" dirty="0"/>
          </a:p>
          <a:p>
            <a:pPr marL="0" indent="0" algn="ctr">
              <a:lnSpc>
                <a:spcPct val="110000"/>
              </a:lnSpc>
              <a:buNone/>
            </a:pPr>
            <a:r>
              <a:rPr lang="en-GB" sz="2400" i="1" dirty="0"/>
              <a:t>You can edit and delete slides depending </a:t>
            </a:r>
            <a:br>
              <a:rPr lang="en-GB" sz="2400" i="1" dirty="0"/>
            </a:br>
            <a:r>
              <a:rPr lang="en-GB" sz="2400" i="1" dirty="0"/>
              <a:t>on which materials you have selected. </a:t>
            </a:r>
            <a:br>
              <a:rPr lang="en-GB" sz="2400" i="1" dirty="0"/>
            </a:br>
            <a:r>
              <a:rPr lang="en-GB" sz="2400" i="1" dirty="0"/>
              <a:t>You can insert hymn lyrics if you like. </a:t>
            </a:r>
          </a:p>
        </p:txBody>
      </p:sp>
    </p:spTree>
    <p:extLst>
      <p:ext uri="{BB962C8B-B14F-4D97-AF65-F5344CB8AC3E}">
        <p14:creationId xmlns:p14="http://schemas.microsoft.com/office/powerpoint/2010/main" val="2230406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188" y="1798117"/>
            <a:ext cx="8229600" cy="2527300"/>
          </a:xfrm>
        </p:spPr>
        <p:txBody>
          <a:bodyPr lIns="0" tIns="0" rIns="0" bIns="0">
            <a:noAutofit/>
          </a:bodyPr>
          <a:lstStyle/>
          <a:p>
            <a:pPr marL="0" indent="0">
              <a:buNone/>
            </a:pPr>
            <a:r>
              <a:rPr lang="en-US" sz="2200" dirty="0"/>
              <a:t>You are the light of the world. A city built on a hill cannot be hid. No one after lighting a lamp puts it under the bushel basket, but on the lampstand, and it gives light to all in the house. In the same way, let your light shine before others, so that they may see your good works and give glory to your father in heaven. </a:t>
            </a:r>
            <a:r>
              <a:rPr lang="en-US" sz="2000" b="1" dirty="0"/>
              <a:t>Matthew 5:14-16</a:t>
            </a:r>
          </a:p>
        </p:txBody>
      </p:sp>
      <p:sp>
        <p:nvSpPr>
          <p:cNvPr id="4" name="Title 1">
            <a:extLst>
              <a:ext uri="{FF2B5EF4-FFF2-40B4-BE49-F238E27FC236}">
                <a16:creationId xmlns:a16="http://schemas.microsoft.com/office/drawing/2014/main" id="{1EF313DB-53C7-2F40-8FB9-F5B79CFE41B0}"/>
              </a:ext>
            </a:extLst>
          </p:cNvPr>
          <p:cNvSpPr txBox="1">
            <a:spLocks/>
          </p:cNvSpPr>
          <p:nvPr/>
        </p:nvSpPr>
        <p:spPr>
          <a:xfrm>
            <a:off x="611188" y="489600"/>
            <a:ext cx="8229600" cy="548765"/>
          </a:xfrm>
          <a:prstGeom prst="rect">
            <a:avLst/>
          </a:prstGeom>
        </p:spPr>
        <p:txBody>
          <a:bodyPr vert="horz" lIns="0" tIns="0" rIns="0" bIns="0" rtlCol="0" anchor="t">
            <a:noAutofit/>
          </a:bodyPr>
          <a:lstStyle>
            <a:lvl1pPr algn="ctr" defTabSz="457189" rtl="0" eaLnBrk="1" latinLnBrk="0" hangingPunct="1">
              <a:spcBef>
                <a:spcPct val="0"/>
              </a:spcBef>
              <a:buNone/>
              <a:defRPr sz="4400" kern="1200">
                <a:solidFill>
                  <a:schemeClr val="tx1"/>
                </a:solidFill>
                <a:latin typeface="+mj-lt"/>
                <a:ea typeface="+mj-ea"/>
                <a:cs typeface="+mj-cs"/>
              </a:defRPr>
            </a:lvl1pPr>
          </a:lstStyle>
          <a:p>
            <a:pPr algn="l">
              <a:spcAft>
                <a:spcPts val="1400"/>
              </a:spcAft>
            </a:pPr>
            <a:r>
              <a:rPr lang="en-US" sz="3200" i="1" dirty="0">
                <a:solidFill>
                  <a:srgbClr val="358E4A"/>
                </a:solidFill>
              </a:rPr>
              <a:t>All-age option 2</a:t>
            </a:r>
            <a:r>
              <a:rPr lang="en-US" sz="3200" dirty="0">
                <a:solidFill>
                  <a:srgbClr val="358E4A"/>
                </a:solidFill>
              </a:rPr>
              <a:t>: ‘Light of the world’ </a:t>
            </a:r>
          </a:p>
          <a:p>
            <a:pPr algn="l"/>
            <a:r>
              <a:rPr lang="en-US" sz="3200" dirty="0">
                <a:solidFill>
                  <a:srgbClr val="358E4A"/>
                </a:solidFill>
              </a:rPr>
              <a:t>Reading </a:t>
            </a:r>
          </a:p>
        </p:txBody>
      </p:sp>
    </p:spTree>
    <p:extLst>
      <p:ext uri="{BB962C8B-B14F-4D97-AF65-F5344CB8AC3E}">
        <p14:creationId xmlns:p14="http://schemas.microsoft.com/office/powerpoint/2010/main" val="3861351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FC54C5-F9F0-8E4D-82E5-30CCC83F369A}"/>
              </a:ext>
            </a:extLst>
          </p:cNvPr>
          <p:cNvSpPr txBox="1"/>
          <p:nvPr/>
        </p:nvSpPr>
        <p:spPr>
          <a:xfrm>
            <a:off x="611188" y="1921890"/>
            <a:ext cx="4398705" cy="1354217"/>
          </a:xfrm>
          <a:prstGeom prst="rect">
            <a:avLst/>
          </a:prstGeom>
          <a:noFill/>
        </p:spPr>
        <p:txBody>
          <a:bodyPr wrap="none" lIns="0" tIns="0" rIns="0" bIns="0" rtlCol="0">
            <a:spAutoFit/>
          </a:bodyPr>
          <a:lstStyle/>
          <a:p>
            <a:pPr lvl="0">
              <a:defRPr/>
            </a:pPr>
            <a:r>
              <a:rPr lang="en-GB" sz="2200" i="1"/>
              <a:t>Choose from:</a:t>
            </a:r>
            <a:br>
              <a:rPr lang="en-GB" sz="2200"/>
            </a:br>
            <a:r>
              <a:rPr lang="en-GB" sz="2200"/>
              <a:t>This little light of mine (</a:t>
            </a:r>
            <a:r>
              <a:rPr lang="en-GB" sz="2200" err="1"/>
              <a:t>Hymnary.org</a:t>
            </a:r>
            <a:r>
              <a:rPr lang="en-GB" sz="2200"/>
              <a:t>) </a:t>
            </a:r>
            <a:br>
              <a:rPr lang="en-GB" sz="2200" i="1"/>
            </a:br>
            <a:r>
              <a:rPr lang="en-GB" sz="2200"/>
              <a:t>Longing for light (</a:t>
            </a:r>
            <a:r>
              <a:rPr lang="en-GB" sz="2200" i="1" err="1"/>
              <a:t>StF</a:t>
            </a:r>
            <a:r>
              <a:rPr lang="en-GB" sz="2200"/>
              <a:t> 706) </a:t>
            </a:r>
            <a:br>
              <a:rPr lang="en-GB" sz="2200" i="1"/>
            </a:br>
            <a:r>
              <a:rPr lang="en-GB" sz="2200"/>
              <a:t>Christ is the world’s light (</a:t>
            </a:r>
            <a:r>
              <a:rPr lang="en-GB" sz="2200" i="1"/>
              <a:t>H&amp;P</a:t>
            </a:r>
            <a:r>
              <a:rPr lang="en-GB" sz="2200"/>
              <a:t> 455) </a:t>
            </a:r>
            <a:endParaRPr kumimoji="0" lang="en-GB" sz="2200" b="0" i="1" u="none" strike="noStrike" kern="1200" cap="none" spc="0" normalizeH="0" baseline="0" noProof="0">
              <a:ln>
                <a:noFill/>
              </a:ln>
              <a:solidFill>
                <a:prstClr val="black"/>
              </a:solidFill>
              <a:effectLst/>
              <a:uLnTx/>
              <a:uFillTx/>
              <a:latin typeface="Franklin Gothic Book"/>
              <a:ea typeface="+mn-ea"/>
              <a:cs typeface="+mn-cs"/>
            </a:endParaRPr>
          </a:p>
        </p:txBody>
      </p:sp>
      <p:sp>
        <p:nvSpPr>
          <p:cNvPr id="4" name="Title 1">
            <a:extLst>
              <a:ext uri="{FF2B5EF4-FFF2-40B4-BE49-F238E27FC236}">
                <a16:creationId xmlns:a16="http://schemas.microsoft.com/office/drawing/2014/main" id="{14758A63-6729-AC41-91FD-D227D65C2326}"/>
              </a:ext>
            </a:extLst>
          </p:cNvPr>
          <p:cNvSpPr txBox="1">
            <a:spLocks/>
          </p:cNvSpPr>
          <p:nvPr/>
        </p:nvSpPr>
        <p:spPr>
          <a:xfrm>
            <a:off x="612000" y="489600"/>
            <a:ext cx="8229600" cy="1185451"/>
          </a:xfrm>
          <a:prstGeom prst="rect">
            <a:avLst/>
          </a:prstGeom>
        </p:spPr>
        <p:txBody>
          <a:bodyPr vert="horz" lIns="0" tIns="0" rIns="0" bIns="0" rtlCol="0" anchor="t">
            <a:noAutofit/>
          </a:bodyPr>
          <a:lstStyle>
            <a:lvl1pPr algn="ctr" defTabSz="457189" rtl="0" eaLnBrk="1" latinLnBrk="0" hangingPunct="1">
              <a:spcBef>
                <a:spcPct val="0"/>
              </a:spcBef>
              <a:buNone/>
              <a:defRPr sz="4400" kern="1200">
                <a:solidFill>
                  <a:schemeClr val="tx1"/>
                </a:solidFill>
                <a:latin typeface="+mj-lt"/>
                <a:ea typeface="+mj-ea"/>
                <a:cs typeface="+mj-cs"/>
              </a:defRPr>
            </a:lvl1pPr>
          </a:lstStyle>
          <a:p>
            <a:pPr algn="l">
              <a:spcAft>
                <a:spcPts val="1200"/>
              </a:spcAft>
            </a:pPr>
            <a:r>
              <a:rPr lang="en-US" sz="3200" dirty="0">
                <a:solidFill>
                  <a:srgbClr val="358E4A"/>
                </a:solidFill>
              </a:rPr>
              <a:t>‘Light of the World’ </a:t>
            </a:r>
          </a:p>
          <a:p>
            <a:pPr algn="l">
              <a:spcAft>
                <a:spcPts val="1200"/>
              </a:spcAft>
            </a:pPr>
            <a:r>
              <a:rPr lang="en-US" sz="3200" dirty="0">
                <a:solidFill>
                  <a:srgbClr val="358E4A"/>
                </a:solidFill>
              </a:rPr>
              <a:t>Hymn</a:t>
            </a:r>
          </a:p>
          <a:p>
            <a:pPr algn="l"/>
            <a:endParaRPr lang="en-US" sz="2600" i="1" dirty="0">
              <a:latin typeface="+mn-lt"/>
            </a:endParaRPr>
          </a:p>
        </p:txBody>
      </p:sp>
    </p:spTree>
    <p:extLst>
      <p:ext uri="{BB962C8B-B14F-4D97-AF65-F5344CB8AC3E}">
        <p14:creationId xmlns:p14="http://schemas.microsoft.com/office/powerpoint/2010/main" val="3860469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Reading</a:t>
            </a:r>
          </a:p>
        </p:txBody>
      </p:sp>
      <p:sp>
        <p:nvSpPr>
          <p:cNvPr id="3" name="Content Placeholder 2"/>
          <p:cNvSpPr>
            <a:spLocks noGrp="1"/>
          </p:cNvSpPr>
          <p:nvPr>
            <p:ph idx="1"/>
          </p:nvPr>
        </p:nvSpPr>
        <p:spPr/>
        <p:txBody>
          <a:bodyPr/>
          <a:lstStyle/>
          <a:p>
            <a:pPr marL="0" indent="0">
              <a:buNone/>
            </a:pPr>
            <a:r>
              <a:rPr lang="en-GB" i="1" dirty="0"/>
              <a:t>Choose from: </a:t>
            </a:r>
            <a:br>
              <a:rPr lang="en-GB" i="1" dirty="0"/>
            </a:br>
            <a:r>
              <a:rPr lang="en-GB" dirty="0"/>
              <a:t>Isaiah 43:18-21</a:t>
            </a:r>
            <a:br>
              <a:rPr lang="en-GB" dirty="0"/>
            </a:br>
            <a:r>
              <a:rPr lang="en-GB" dirty="0"/>
              <a:t>Philippians 4:4-8</a:t>
            </a:r>
            <a:br>
              <a:rPr lang="en-GB" dirty="0"/>
            </a:br>
            <a:r>
              <a:rPr lang="en-GB" dirty="0"/>
              <a:t>Matthew 5:14-16 </a:t>
            </a:r>
            <a:endParaRPr lang="en-US" dirty="0"/>
          </a:p>
        </p:txBody>
      </p:sp>
    </p:spTree>
    <p:extLst>
      <p:ext uri="{BB962C8B-B14F-4D97-AF65-F5344CB8AC3E}">
        <p14:creationId xmlns:p14="http://schemas.microsoft.com/office/powerpoint/2010/main" val="124780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11188" y="468447"/>
            <a:ext cx="6390339" cy="1723549"/>
          </a:xfrm>
          <a:prstGeom prst="rect">
            <a:avLst/>
          </a:prstGeom>
          <a:noFill/>
        </p:spPr>
        <p:txBody>
          <a:bodyPr wrap="none" lIns="0" tIns="0" rIns="0" bIns="0" rtlCol="0" anchor="t">
            <a:spAutoFit/>
          </a:bodyPr>
          <a:lstStyle/>
          <a:p>
            <a:pPr marL="0" marR="0" lvl="0" indent="0" defTabSz="457200" rtl="0" eaLnBrk="1" fontAlgn="auto" latinLnBrk="0" hangingPunct="1">
              <a:lnSpc>
                <a:spcPct val="100000"/>
              </a:lnSpc>
              <a:spcBef>
                <a:spcPts val="0"/>
              </a:spcBef>
              <a:spcAft>
                <a:spcPts val="1200"/>
              </a:spcAft>
              <a:buClrTx/>
              <a:buSzTx/>
              <a:buFontTx/>
              <a:buNone/>
              <a:tabLst/>
              <a:defRPr/>
            </a:pPr>
            <a:r>
              <a:rPr kumimoji="0" lang="en-GB" sz="3200" b="0" i="0" u="none" strike="noStrike" kern="1200" cap="none" spc="0" normalizeH="0" baseline="0" noProof="0" dirty="0">
                <a:ln>
                  <a:noFill/>
                </a:ln>
                <a:solidFill>
                  <a:srgbClr val="358E4A"/>
                </a:solidFill>
                <a:effectLst/>
                <a:uLnTx/>
                <a:uFillTx/>
                <a:latin typeface="Franklin Gothic Medium"/>
                <a:ea typeface="+mn-ea"/>
                <a:cs typeface="+mn-cs"/>
              </a:rPr>
              <a:t>Hymn</a:t>
            </a:r>
          </a:p>
          <a:p>
            <a:pPr lvl="0">
              <a:defRPr/>
            </a:pPr>
            <a:r>
              <a:rPr lang="en-GB" sz="2200" dirty="0"/>
              <a:t>In the Lord I’ll be ever thankful (</a:t>
            </a:r>
            <a:r>
              <a:rPr lang="en-GB" sz="2200" i="1" dirty="0" err="1"/>
              <a:t>StF</a:t>
            </a:r>
            <a:r>
              <a:rPr lang="en-GB" sz="2200" dirty="0"/>
              <a:t> 776)</a:t>
            </a:r>
            <a:br>
              <a:rPr lang="en-GB" sz="2200" dirty="0"/>
            </a:br>
            <a:r>
              <a:rPr lang="en-GB" sz="2200" dirty="0"/>
              <a:t>Holy, holy, holy (</a:t>
            </a:r>
            <a:r>
              <a:rPr lang="en-GB" sz="2200" i="1" dirty="0" err="1"/>
              <a:t>StF</a:t>
            </a:r>
            <a:r>
              <a:rPr lang="en-GB" sz="2200" dirty="0"/>
              <a:t> 779)</a:t>
            </a:r>
            <a:br>
              <a:rPr lang="en-GB" sz="2200" dirty="0"/>
            </a:br>
            <a:r>
              <a:rPr lang="en-GB" sz="2200" dirty="0"/>
              <a:t>What a friend we have in Jesus (</a:t>
            </a:r>
            <a:r>
              <a:rPr lang="en-GB" sz="2200" i="1" dirty="0" err="1"/>
              <a:t>StF</a:t>
            </a:r>
            <a:r>
              <a:rPr lang="en-GB" sz="2200" dirty="0"/>
              <a:t> 531 or </a:t>
            </a:r>
            <a:r>
              <a:rPr lang="en-GB" sz="2200" i="1" dirty="0"/>
              <a:t>H&amp;P</a:t>
            </a:r>
            <a:r>
              <a:rPr lang="en-GB" sz="2200" dirty="0"/>
              <a:t> 559) </a:t>
            </a:r>
            <a:endParaRPr kumimoji="0" lang="en-GB" sz="2200" b="0" i="1" u="none" strike="noStrike" kern="1200" cap="none" spc="0" normalizeH="0" baseline="0" noProof="0" dirty="0">
              <a:ln>
                <a:noFill/>
              </a:ln>
              <a:solidFill>
                <a:prstClr val="black"/>
              </a:solidFill>
              <a:effectLst/>
              <a:uLnTx/>
              <a:uFillTx/>
              <a:latin typeface="Franklin Gothic Book"/>
              <a:ea typeface="+mn-ea"/>
              <a:cs typeface="+mn-cs"/>
            </a:endParaRPr>
          </a:p>
        </p:txBody>
      </p:sp>
    </p:spTree>
    <p:extLst>
      <p:ext uri="{BB962C8B-B14F-4D97-AF65-F5344CB8AC3E}">
        <p14:creationId xmlns:p14="http://schemas.microsoft.com/office/powerpoint/2010/main" val="3316346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908829"/>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GB" sz="3600" b="0" i="0" u="none" strike="noStrike" kern="1200" cap="none" spc="0" normalizeH="0" baseline="0" noProof="0" dirty="0">
                <a:ln>
                  <a:noFill/>
                </a:ln>
                <a:solidFill>
                  <a:srgbClr val="358E4A"/>
                </a:solidFill>
                <a:effectLst/>
                <a:uLnTx/>
                <a:uFillTx/>
                <a:latin typeface="Franklin Gothic Medium"/>
                <a:ea typeface="+mn-ea"/>
                <a:cs typeface="+mn-cs"/>
              </a:rPr>
              <a:t>Sermon</a:t>
            </a:r>
          </a:p>
        </p:txBody>
      </p:sp>
    </p:spTree>
    <p:extLst>
      <p:ext uri="{BB962C8B-B14F-4D97-AF65-F5344CB8AC3E}">
        <p14:creationId xmlns:p14="http://schemas.microsoft.com/office/powerpoint/2010/main" val="4066815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8719E3D-B91A-1946-A4D4-277D1AF1B3F7}"/>
              </a:ext>
            </a:extLst>
          </p:cNvPr>
          <p:cNvSpPr>
            <a:spLocks noGrp="1"/>
          </p:cNvSpPr>
          <p:nvPr>
            <p:ph type="body" sz="half" idx="2"/>
          </p:nvPr>
        </p:nvSpPr>
        <p:spPr>
          <a:xfrm>
            <a:off x="3100932" y="3679587"/>
            <a:ext cx="2204885" cy="348044"/>
          </a:xfrm>
        </p:spPr>
        <p:txBody>
          <a:bodyPr/>
          <a:lstStyle/>
          <a:p>
            <a:pPr algn="ctr"/>
            <a:r>
              <a:rPr lang="en-US" dirty="0"/>
              <a:t>Clemence</a:t>
            </a:r>
          </a:p>
        </p:txBody>
      </p:sp>
      <p:pic>
        <p:nvPicPr>
          <p:cNvPr id="12" name="Picture 11">
            <a:extLst>
              <a:ext uri="{FF2B5EF4-FFF2-40B4-BE49-F238E27FC236}">
                <a16:creationId xmlns:a16="http://schemas.microsoft.com/office/drawing/2014/main" id="{91B8651D-35EA-264C-A838-A1FDE65426B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060000" y="592138"/>
            <a:ext cx="2286751" cy="2976972"/>
          </a:xfrm>
          <a:prstGeom prst="rect">
            <a:avLst/>
          </a:prstGeom>
        </p:spPr>
      </p:pic>
      <p:pic>
        <p:nvPicPr>
          <p:cNvPr id="16" name="Picture 15">
            <a:extLst>
              <a:ext uri="{FF2B5EF4-FFF2-40B4-BE49-F238E27FC236}">
                <a16:creationId xmlns:a16="http://schemas.microsoft.com/office/drawing/2014/main" id="{2A8AC72C-5290-AD4D-937D-FE3E757CC29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767079" y="592139"/>
            <a:ext cx="2045778" cy="2976972"/>
          </a:xfrm>
          <a:prstGeom prst="rect">
            <a:avLst/>
          </a:prstGeom>
        </p:spPr>
      </p:pic>
      <p:sp>
        <p:nvSpPr>
          <p:cNvPr id="18" name="Text Placeholder 3">
            <a:extLst>
              <a:ext uri="{FF2B5EF4-FFF2-40B4-BE49-F238E27FC236}">
                <a16:creationId xmlns:a16="http://schemas.microsoft.com/office/drawing/2014/main" id="{24E3CAFC-8A71-B64D-9463-F39BBF0DEB25}"/>
              </a:ext>
            </a:extLst>
          </p:cNvPr>
          <p:cNvSpPr txBox="1">
            <a:spLocks/>
          </p:cNvSpPr>
          <p:nvPr/>
        </p:nvSpPr>
        <p:spPr>
          <a:xfrm>
            <a:off x="5305817" y="3679587"/>
            <a:ext cx="2507040" cy="215444"/>
          </a:xfrm>
          <a:prstGeom prst="rect">
            <a:avLst/>
          </a:prstGeom>
        </p:spPr>
        <p:txBody>
          <a:bodyPr vert="horz" wrap="square" lIns="0" tIns="0" rIns="0" bIns="0" rtlCol="0">
            <a:spAutoFit/>
          </a:bodyPr>
          <a:lstStyle>
            <a:lvl1pPr marL="0" indent="0" algn="l" defTabSz="457189" rtl="0" eaLnBrk="1" latinLnBrk="0" hangingPunct="1">
              <a:spcBef>
                <a:spcPct val="20000"/>
              </a:spcBef>
              <a:buFont typeface="Arial"/>
              <a:buNone/>
              <a:defRPr sz="1400" kern="1200">
                <a:solidFill>
                  <a:schemeClr val="tx1"/>
                </a:solidFill>
                <a:latin typeface="+mn-lt"/>
                <a:ea typeface="+mn-ea"/>
                <a:cs typeface="+mn-cs"/>
              </a:defRPr>
            </a:lvl1pPr>
            <a:lvl2pPr marL="457189" indent="0" algn="l" defTabSz="457189" rtl="0" eaLnBrk="1" latinLnBrk="0" hangingPunct="1">
              <a:spcBef>
                <a:spcPct val="20000"/>
              </a:spcBef>
              <a:buFont typeface="Arial"/>
              <a:buNone/>
              <a:defRPr sz="1200" kern="1200">
                <a:solidFill>
                  <a:schemeClr val="tx1"/>
                </a:solidFill>
                <a:latin typeface="+mn-lt"/>
                <a:ea typeface="+mn-ea"/>
                <a:cs typeface="+mn-cs"/>
              </a:defRPr>
            </a:lvl2pPr>
            <a:lvl3pPr marL="914377" indent="0" algn="l" defTabSz="457189" rtl="0" eaLnBrk="1" latinLnBrk="0" hangingPunct="1">
              <a:spcBef>
                <a:spcPct val="20000"/>
              </a:spcBef>
              <a:buFont typeface="Arial"/>
              <a:buNone/>
              <a:defRPr sz="1000" kern="1200">
                <a:solidFill>
                  <a:schemeClr val="tx1"/>
                </a:solidFill>
                <a:latin typeface="+mn-lt"/>
                <a:ea typeface="+mn-ea"/>
                <a:cs typeface="+mn-cs"/>
              </a:defRPr>
            </a:lvl3pPr>
            <a:lvl4pPr marL="1371566" indent="0" algn="l" defTabSz="457189" rtl="0" eaLnBrk="1" latinLnBrk="0" hangingPunct="1">
              <a:spcBef>
                <a:spcPct val="20000"/>
              </a:spcBef>
              <a:buFont typeface="Arial"/>
              <a:buNone/>
              <a:defRPr sz="900" kern="1200">
                <a:solidFill>
                  <a:schemeClr val="tx1"/>
                </a:solidFill>
                <a:latin typeface="+mn-lt"/>
                <a:ea typeface="+mn-ea"/>
                <a:cs typeface="+mn-cs"/>
              </a:defRPr>
            </a:lvl4pPr>
            <a:lvl5pPr marL="1828754" indent="0" algn="l" defTabSz="457189" rtl="0" eaLnBrk="1" latinLnBrk="0" hangingPunct="1">
              <a:spcBef>
                <a:spcPct val="20000"/>
              </a:spcBef>
              <a:buFont typeface="Arial"/>
              <a:buNone/>
              <a:defRPr sz="900" kern="1200">
                <a:solidFill>
                  <a:schemeClr val="tx1"/>
                </a:solidFill>
                <a:latin typeface="+mn-lt"/>
                <a:ea typeface="+mn-ea"/>
                <a:cs typeface="+mn-cs"/>
              </a:defRPr>
            </a:lvl5pPr>
            <a:lvl6pPr marL="2285943" indent="0" algn="l" defTabSz="457189" rtl="0" eaLnBrk="1" latinLnBrk="0" hangingPunct="1">
              <a:spcBef>
                <a:spcPct val="20000"/>
              </a:spcBef>
              <a:buFont typeface="Arial"/>
              <a:buNone/>
              <a:defRPr sz="900" kern="1200">
                <a:solidFill>
                  <a:schemeClr val="tx1"/>
                </a:solidFill>
                <a:latin typeface="+mn-lt"/>
                <a:ea typeface="+mn-ea"/>
                <a:cs typeface="+mn-cs"/>
              </a:defRPr>
            </a:lvl6pPr>
            <a:lvl7pPr marL="2743131" indent="0" algn="l" defTabSz="457189" rtl="0" eaLnBrk="1" latinLnBrk="0" hangingPunct="1">
              <a:spcBef>
                <a:spcPct val="20000"/>
              </a:spcBef>
              <a:buFont typeface="Arial"/>
              <a:buNone/>
              <a:defRPr sz="900" kern="1200">
                <a:solidFill>
                  <a:schemeClr val="tx1"/>
                </a:solidFill>
                <a:latin typeface="+mn-lt"/>
                <a:ea typeface="+mn-ea"/>
                <a:cs typeface="+mn-cs"/>
              </a:defRPr>
            </a:lvl7pPr>
            <a:lvl8pPr marL="3200320" indent="0" algn="l" defTabSz="457189" rtl="0" eaLnBrk="1" latinLnBrk="0" hangingPunct="1">
              <a:spcBef>
                <a:spcPct val="20000"/>
              </a:spcBef>
              <a:buFont typeface="Arial"/>
              <a:buNone/>
              <a:defRPr sz="900" kern="1200">
                <a:solidFill>
                  <a:schemeClr val="tx1"/>
                </a:solidFill>
                <a:latin typeface="+mn-lt"/>
                <a:ea typeface="+mn-ea"/>
                <a:cs typeface="+mn-cs"/>
              </a:defRPr>
            </a:lvl8pPr>
            <a:lvl9pPr marL="3657509" indent="0" algn="l" defTabSz="457189" rtl="0" eaLnBrk="1" latinLnBrk="0" hangingPunct="1">
              <a:spcBef>
                <a:spcPct val="20000"/>
              </a:spcBef>
              <a:buFont typeface="Arial"/>
              <a:buNone/>
              <a:defRPr sz="900" kern="1200">
                <a:solidFill>
                  <a:schemeClr val="tx1"/>
                </a:solidFill>
                <a:latin typeface="+mn-lt"/>
                <a:ea typeface="+mn-ea"/>
                <a:cs typeface="+mn-cs"/>
              </a:defRPr>
            </a:lvl9pPr>
          </a:lstStyle>
          <a:p>
            <a:pPr algn="r"/>
            <a:r>
              <a:rPr lang="en-US" dirty="0"/>
              <a:t>Wall of separation</a:t>
            </a:r>
          </a:p>
        </p:txBody>
      </p:sp>
      <p:sp>
        <p:nvSpPr>
          <p:cNvPr id="19" name="Rectangle 18">
            <a:extLst>
              <a:ext uri="{FF2B5EF4-FFF2-40B4-BE49-F238E27FC236}">
                <a16:creationId xmlns:a16="http://schemas.microsoft.com/office/drawing/2014/main" id="{4BA60CF9-9033-F640-B0BA-E6C5DACE2B8E}"/>
              </a:ext>
            </a:extLst>
          </p:cNvPr>
          <p:cNvSpPr/>
          <p:nvPr/>
        </p:nvSpPr>
        <p:spPr>
          <a:xfrm>
            <a:off x="611188" y="592137"/>
            <a:ext cx="2213128" cy="550863"/>
          </a:xfrm>
          <a:prstGeom prst="rect">
            <a:avLst/>
          </a:prstGeom>
        </p:spPr>
        <p:txBody>
          <a:bodyPr wrap="none" lIns="0" tIns="0" rIns="0" bIns="0">
            <a:noAutofit/>
          </a:bodyPr>
          <a:lstStyle/>
          <a:p>
            <a:r>
              <a:rPr lang="en-GB" b="1" dirty="0">
                <a:latin typeface="Franklin Gothic Book" panose="020B0503020102020204" pitchFamily="34" charset="0"/>
              </a:rPr>
              <a:t>Point 1: God is with us </a:t>
            </a:r>
            <a:br>
              <a:rPr lang="en-GB" b="1" dirty="0">
                <a:latin typeface="Franklin Gothic Book" panose="020B0503020102020204" pitchFamily="34" charset="0"/>
              </a:rPr>
            </a:br>
            <a:r>
              <a:rPr lang="en-GB" b="1" dirty="0">
                <a:latin typeface="Franklin Gothic Book" panose="020B0503020102020204" pitchFamily="34" charset="0"/>
              </a:rPr>
              <a:t>in times of challenge</a:t>
            </a:r>
            <a:endParaRPr lang="en-GB" b="1" dirty="0">
              <a:effectLst/>
              <a:latin typeface="Franklin Gothic Book" panose="020B0503020102020204" pitchFamily="34" charset="0"/>
            </a:endParaRPr>
          </a:p>
        </p:txBody>
      </p:sp>
    </p:spTree>
    <p:extLst>
      <p:ext uri="{BB962C8B-B14F-4D97-AF65-F5344CB8AC3E}">
        <p14:creationId xmlns:p14="http://schemas.microsoft.com/office/powerpoint/2010/main" val="2277611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8719E3D-B91A-1946-A4D4-277D1AF1B3F7}"/>
              </a:ext>
            </a:extLst>
          </p:cNvPr>
          <p:cNvSpPr>
            <a:spLocks noGrp="1"/>
          </p:cNvSpPr>
          <p:nvPr>
            <p:ph type="body" sz="half" idx="2"/>
          </p:nvPr>
        </p:nvSpPr>
        <p:spPr>
          <a:xfrm>
            <a:off x="6054213" y="3480619"/>
            <a:ext cx="2831691" cy="560439"/>
          </a:xfrm>
        </p:spPr>
        <p:txBody>
          <a:bodyPr anchor="b" anchorCtr="0"/>
          <a:lstStyle/>
          <a:p>
            <a:r>
              <a:rPr lang="en-GB" dirty="0" err="1"/>
              <a:t>Boolos</a:t>
            </a:r>
            <a:r>
              <a:rPr lang="en-GB" dirty="0"/>
              <a:t> is a 21-year-old Christian living under siege in Gaza. </a:t>
            </a:r>
          </a:p>
        </p:txBody>
      </p:sp>
      <p:pic>
        <p:nvPicPr>
          <p:cNvPr id="10" name="Picture 9">
            <a:extLst>
              <a:ext uri="{FF2B5EF4-FFF2-40B4-BE49-F238E27FC236}">
                <a16:creationId xmlns:a16="http://schemas.microsoft.com/office/drawing/2014/main" id="{2A2B0077-DE22-8343-98E4-FC3897F60EA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060000" y="592138"/>
            <a:ext cx="2826431" cy="3448920"/>
          </a:xfrm>
          <a:prstGeom prst="rect">
            <a:avLst/>
          </a:prstGeom>
        </p:spPr>
      </p:pic>
      <p:sp>
        <p:nvSpPr>
          <p:cNvPr id="7" name="Rectangle 6">
            <a:extLst>
              <a:ext uri="{FF2B5EF4-FFF2-40B4-BE49-F238E27FC236}">
                <a16:creationId xmlns:a16="http://schemas.microsoft.com/office/drawing/2014/main" id="{6067B882-170A-A548-9A93-527D15DA5727}"/>
              </a:ext>
            </a:extLst>
          </p:cNvPr>
          <p:cNvSpPr/>
          <p:nvPr/>
        </p:nvSpPr>
        <p:spPr>
          <a:xfrm>
            <a:off x="611188" y="592137"/>
            <a:ext cx="2213128" cy="550863"/>
          </a:xfrm>
          <a:prstGeom prst="rect">
            <a:avLst/>
          </a:prstGeom>
        </p:spPr>
        <p:txBody>
          <a:bodyPr wrap="none" lIns="0" tIns="0" rIns="0" bIns="0">
            <a:noAutofit/>
          </a:bodyPr>
          <a:lstStyle/>
          <a:p>
            <a:r>
              <a:rPr lang="en-GB" b="1" dirty="0">
                <a:latin typeface="Franklin Gothic Book" panose="020B0503020102020204" pitchFamily="34" charset="0"/>
              </a:rPr>
              <a:t>Point 1: God is with us </a:t>
            </a:r>
            <a:br>
              <a:rPr lang="en-GB" b="1" dirty="0">
                <a:latin typeface="Franklin Gothic Book" panose="020B0503020102020204" pitchFamily="34" charset="0"/>
              </a:rPr>
            </a:br>
            <a:r>
              <a:rPr lang="en-GB" b="1" dirty="0">
                <a:latin typeface="Franklin Gothic Book" panose="020B0503020102020204" pitchFamily="34" charset="0"/>
              </a:rPr>
              <a:t>in times of challenge</a:t>
            </a:r>
            <a:endParaRPr lang="en-GB" b="1" dirty="0">
              <a:effectLst/>
              <a:latin typeface="Franklin Gothic Book" panose="020B0503020102020204" pitchFamily="34" charset="0"/>
            </a:endParaRPr>
          </a:p>
        </p:txBody>
      </p:sp>
    </p:spTree>
    <p:extLst>
      <p:ext uri="{BB962C8B-B14F-4D97-AF65-F5344CB8AC3E}">
        <p14:creationId xmlns:p14="http://schemas.microsoft.com/office/powerpoint/2010/main" val="394525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8719E3D-B91A-1946-A4D4-277D1AF1B3F7}"/>
              </a:ext>
            </a:extLst>
          </p:cNvPr>
          <p:cNvSpPr>
            <a:spLocks noGrp="1"/>
          </p:cNvSpPr>
          <p:nvPr>
            <p:ph type="body" sz="half" idx="2"/>
          </p:nvPr>
        </p:nvSpPr>
        <p:spPr>
          <a:xfrm>
            <a:off x="3060000" y="3786105"/>
            <a:ext cx="5177351" cy="348044"/>
          </a:xfrm>
        </p:spPr>
        <p:txBody>
          <a:bodyPr/>
          <a:lstStyle/>
          <a:p>
            <a:pPr algn="ctr"/>
            <a:r>
              <a:rPr lang="en-US" dirty="0"/>
              <a:t>Pacific Theological College</a:t>
            </a:r>
          </a:p>
        </p:txBody>
      </p:sp>
      <p:pic>
        <p:nvPicPr>
          <p:cNvPr id="3" name="Picture 2">
            <a:extLst>
              <a:ext uri="{FF2B5EF4-FFF2-40B4-BE49-F238E27FC236}">
                <a16:creationId xmlns:a16="http://schemas.microsoft.com/office/drawing/2014/main" id="{E9942ED1-9B6F-7C4A-8929-93AFBA7EA8E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060000" y="592138"/>
            <a:ext cx="5177351" cy="3105477"/>
          </a:xfrm>
          <a:prstGeom prst="rect">
            <a:avLst/>
          </a:prstGeom>
        </p:spPr>
      </p:pic>
      <p:sp>
        <p:nvSpPr>
          <p:cNvPr id="9" name="Rectangle 8">
            <a:extLst>
              <a:ext uri="{FF2B5EF4-FFF2-40B4-BE49-F238E27FC236}">
                <a16:creationId xmlns:a16="http://schemas.microsoft.com/office/drawing/2014/main" id="{AA590071-CFF8-B44C-A2F9-664E9A54AFE5}"/>
              </a:ext>
            </a:extLst>
          </p:cNvPr>
          <p:cNvSpPr/>
          <p:nvPr/>
        </p:nvSpPr>
        <p:spPr>
          <a:xfrm>
            <a:off x="611188" y="592137"/>
            <a:ext cx="2213128" cy="550863"/>
          </a:xfrm>
          <a:prstGeom prst="rect">
            <a:avLst/>
          </a:prstGeom>
        </p:spPr>
        <p:txBody>
          <a:bodyPr wrap="none" lIns="0" tIns="0" rIns="0" bIns="0">
            <a:noAutofit/>
          </a:bodyPr>
          <a:lstStyle/>
          <a:p>
            <a:r>
              <a:rPr lang="en-GB" b="1" dirty="0">
                <a:latin typeface="Franklin Gothic Book" panose="020B0503020102020204" pitchFamily="34" charset="0"/>
              </a:rPr>
              <a:t>Point 1: God is with us </a:t>
            </a:r>
            <a:br>
              <a:rPr lang="en-GB" b="1" dirty="0">
                <a:latin typeface="Franklin Gothic Book" panose="020B0503020102020204" pitchFamily="34" charset="0"/>
              </a:rPr>
            </a:br>
            <a:r>
              <a:rPr lang="en-GB" b="1" dirty="0">
                <a:latin typeface="Franklin Gothic Book" panose="020B0503020102020204" pitchFamily="34" charset="0"/>
              </a:rPr>
              <a:t>in times of challenge</a:t>
            </a:r>
          </a:p>
        </p:txBody>
      </p:sp>
    </p:spTree>
    <p:extLst>
      <p:ext uri="{BB962C8B-B14F-4D97-AF65-F5344CB8AC3E}">
        <p14:creationId xmlns:p14="http://schemas.microsoft.com/office/powerpoint/2010/main" val="2518589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7483505-51EF-6A45-9A8B-FF10E0A49646}"/>
              </a:ext>
            </a:extLst>
          </p:cNvPr>
          <p:cNvSpPr>
            <a:spLocks noGrp="1"/>
          </p:cNvSpPr>
          <p:nvPr>
            <p:ph type="body" sz="half" idx="2"/>
          </p:nvPr>
        </p:nvSpPr>
        <p:spPr>
          <a:xfrm>
            <a:off x="3452708" y="3667437"/>
            <a:ext cx="4926678" cy="535854"/>
          </a:xfrm>
        </p:spPr>
        <p:txBody>
          <a:bodyPr/>
          <a:lstStyle/>
          <a:p>
            <a:pPr algn="ctr"/>
            <a:r>
              <a:rPr lang="en-GB" dirty="0"/>
              <a:t>INSPIRE, a fresh expression of church in the </a:t>
            </a:r>
            <a:br>
              <a:rPr lang="en-GB" dirty="0"/>
            </a:br>
            <a:r>
              <a:rPr lang="en-GB" dirty="0"/>
              <a:t>East German city Chemnitz.</a:t>
            </a:r>
          </a:p>
        </p:txBody>
      </p:sp>
      <p:pic>
        <p:nvPicPr>
          <p:cNvPr id="6" name="Picture 5">
            <a:extLst>
              <a:ext uri="{FF2B5EF4-FFF2-40B4-BE49-F238E27FC236}">
                <a16:creationId xmlns:a16="http://schemas.microsoft.com/office/drawing/2014/main" id="{BF78D9C0-CD69-424A-8295-7A5B473C994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5400000">
            <a:off x="3149722" y="895124"/>
            <a:ext cx="2962226" cy="2356253"/>
          </a:xfrm>
          <a:prstGeom prst="rect">
            <a:avLst/>
          </a:prstGeom>
        </p:spPr>
      </p:pic>
      <p:pic>
        <p:nvPicPr>
          <p:cNvPr id="8" name="Picture 7">
            <a:extLst>
              <a:ext uri="{FF2B5EF4-FFF2-40B4-BE49-F238E27FC236}">
                <a16:creationId xmlns:a16="http://schemas.microsoft.com/office/drawing/2014/main" id="{46DAB338-CC50-7343-972B-4CA8F0BE7D6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5720145" y="895126"/>
            <a:ext cx="2962229" cy="2356252"/>
          </a:xfrm>
          <a:prstGeom prst="rect">
            <a:avLst/>
          </a:prstGeom>
        </p:spPr>
      </p:pic>
      <p:sp>
        <p:nvSpPr>
          <p:cNvPr id="10" name="Rectangle 9">
            <a:extLst>
              <a:ext uri="{FF2B5EF4-FFF2-40B4-BE49-F238E27FC236}">
                <a16:creationId xmlns:a16="http://schemas.microsoft.com/office/drawing/2014/main" id="{6BF182E1-542A-3A44-AB09-F62F20E4143E}"/>
              </a:ext>
            </a:extLst>
          </p:cNvPr>
          <p:cNvSpPr/>
          <p:nvPr/>
        </p:nvSpPr>
        <p:spPr>
          <a:xfrm>
            <a:off x="611188" y="592137"/>
            <a:ext cx="2213128" cy="860579"/>
          </a:xfrm>
          <a:prstGeom prst="rect">
            <a:avLst/>
          </a:prstGeom>
        </p:spPr>
        <p:txBody>
          <a:bodyPr wrap="none" lIns="0" tIns="0" rIns="0" bIns="0">
            <a:noAutofit/>
          </a:bodyPr>
          <a:lstStyle/>
          <a:p>
            <a:r>
              <a:rPr lang="en-GB" b="1" dirty="0">
                <a:latin typeface="Franklin Gothic Book" panose="020B0503020102020204" pitchFamily="34" charset="0"/>
              </a:rPr>
              <a:t>Point 2: God is with us </a:t>
            </a:r>
          </a:p>
          <a:p>
            <a:r>
              <a:rPr lang="en-GB" b="1" dirty="0">
                <a:latin typeface="Franklin Gothic Book" panose="020B0503020102020204" pitchFamily="34" charset="0"/>
              </a:rPr>
              <a:t>in our growth as disciples </a:t>
            </a:r>
          </a:p>
          <a:p>
            <a:r>
              <a:rPr lang="en-GB" b="1" dirty="0">
                <a:latin typeface="Franklin Gothic Book" panose="020B0503020102020204" pitchFamily="34" charset="0"/>
              </a:rPr>
              <a:t>of Jesus</a:t>
            </a:r>
            <a:endParaRPr lang="en-GB" b="1" dirty="0">
              <a:effectLst/>
              <a:latin typeface="Franklin Gothic Book" panose="020B0503020102020204" pitchFamily="34" charset="0"/>
            </a:endParaRPr>
          </a:p>
        </p:txBody>
      </p:sp>
    </p:spTree>
    <p:extLst>
      <p:ext uri="{BB962C8B-B14F-4D97-AF65-F5344CB8AC3E}">
        <p14:creationId xmlns:p14="http://schemas.microsoft.com/office/powerpoint/2010/main" val="286602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16BC4D22-97C1-C54A-8717-20AF88F67C55}"/>
              </a:ext>
            </a:extLst>
          </p:cNvPr>
          <p:cNvSpPr txBox="1">
            <a:spLocks/>
          </p:cNvSpPr>
          <p:nvPr/>
        </p:nvSpPr>
        <p:spPr>
          <a:xfrm>
            <a:off x="3891321" y="3851791"/>
            <a:ext cx="4198582" cy="263009"/>
          </a:xfrm>
          <a:prstGeom prst="rect">
            <a:avLst/>
          </a:prstGeom>
        </p:spPr>
        <p:txBody>
          <a:bodyPr vert="horz" lIns="0" tIns="0" rIns="0" bIns="0" rtlCol="0">
            <a:normAutofit/>
          </a:bodyPr>
          <a:lstStyle>
            <a:lvl1pPr marL="0" indent="0" algn="l" defTabSz="457189" rtl="0" eaLnBrk="1" latinLnBrk="0" hangingPunct="1">
              <a:spcBef>
                <a:spcPct val="20000"/>
              </a:spcBef>
              <a:buFont typeface="Arial"/>
              <a:buNone/>
              <a:defRPr sz="1400" kern="1200">
                <a:solidFill>
                  <a:schemeClr val="tx1"/>
                </a:solidFill>
                <a:latin typeface="+mn-lt"/>
                <a:ea typeface="+mn-ea"/>
                <a:cs typeface="+mn-cs"/>
              </a:defRPr>
            </a:lvl1pPr>
            <a:lvl2pPr marL="457189" indent="0" algn="l" defTabSz="457189" rtl="0" eaLnBrk="1" latinLnBrk="0" hangingPunct="1">
              <a:spcBef>
                <a:spcPct val="20000"/>
              </a:spcBef>
              <a:buFont typeface="Arial"/>
              <a:buNone/>
              <a:defRPr sz="1200" kern="1200">
                <a:solidFill>
                  <a:schemeClr val="tx1"/>
                </a:solidFill>
                <a:latin typeface="+mn-lt"/>
                <a:ea typeface="+mn-ea"/>
                <a:cs typeface="+mn-cs"/>
              </a:defRPr>
            </a:lvl2pPr>
            <a:lvl3pPr marL="914377" indent="0" algn="l" defTabSz="457189" rtl="0" eaLnBrk="1" latinLnBrk="0" hangingPunct="1">
              <a:spcBef>
                <a:spcPct val="20000"/>
              </a:spcBef>
              <a:buFont typeface="Arial"/>
              <a:buNone/>
              <a:defRPr sz="1000" kern="1200">
                <a:solidFill>
                  <a:schemeClr val="tx1"/>
                </a:solidFill>
                <a:latin typeface="+mn-lt"/>
                <a:ea typeface="+mn-ea"/>
                <a:cs typeface="+mn-cs"/>
              </a:defRPr>
            </a:lvl3pPr>
            <a:lvl4pPr marL="1371566" indent="0" algn="l" defTabSz="457189" rtl="0" eaLnBrk="1" latinLnBrk="0" hangingPunct="1">
              <a:spcBef>
                <a:spcPct val="20000"/>
              </a:spcBef>
              <a:buFont typeface="Arial"/>
              <a:buNone/>
              <a:defRPr sz="900" kern="1200">
                <a:solidFill>
                  <a:schemeClr val="tx1"/>
                </a:solidFill>
                <a:latin typeface="+mn-lt"/>
                <a:ea typeface="+mn-ea"/>
                <a:cs typeface="+mn-cs"/>
              </a:defRPr>
            </a:lvl4pPr>
            <a:lvl5pPr marL="1828754" indent="0" algn="l" defTabSz="457189" rtl="0" eaLnBrk="1" latinLnBrk="0" hangingPunct="1">
              <a:spcBef>
                <a:spcPct val="20000"/>
              </a:spcBef>
              <a:buFont typeface="Arial"/>
              <a:buNone/>
              <a:defRPr sz="900" kern="1200">
                <a:solidFill>
                  <a:schemeClr val="tx1"/>
                </a:solidFill>
                <a:latin typeface="+mn-lt"/>
                <a:ea typeface="+mn-ea"/>
                <a:cs typeface="+mn-cs"/>
              </a:defRPr>
            </a:lvl5pPr>
            <a:lvl6pPr marL="2285943" indent="0" algn="l" defTabSz="457189" rtl="0" eaLnBrk="1" latinLnBrk="0" hangingPunct="1">
              <a:spcBef>
                <a:spcPct val="20000"/>
              </a:spcBef>
              <a:buFont typeface="Arial"/>
              <a:buNone/>
              <a:defRPr sz="900" kern="1200">
                <a:solidFill>
                  <a:schemeClr val="tx1"/>
                </a:solidFill>
                <a:latin typeface="+mn-lt"/>
                <a:ea typeface="+mn-ea"/>
                <a:cs typeface="+mn-cs"/>
              </a:defRPr>
            </a:lvl6pPr>
            <a:lvl7pPr marL="2743131" indent="0" algn="l" defTabSz="457189" rtl="0" eaLnBrk="1" latinLnBrk="0" hangingPunct="1">
              <a:spcBef>
                <a:spcPct val="20000"/>
              </a:spcBef>
              <a:buFont typeface="Arial"/>
              <a:buNone/>
              <a:defRPr sz="900" kern="1200">
                <a:solidFill>
                  <a:schemeClr val="tx1"/>
                </a:solidFill>
                <a:latin typeface="+mn-lt"/>
                <a:ea typeface="+mn-ea"/>
                <a:cs typeface="+mn-cs"/>
              </a:defRPr>
            </a:lvl7pPr>
            <a:lvl8pPr marL="3200320" indent="0" algn="l" defTabSz="457189" rtl="0" eaLnBrk="1" latinLnBrk="0" hangingPunct="1">
              <a:spcBef>
                <a:spcPct val="20000"/>
              </a:spcBef>
              <a:buFont typeface="Arial"/>
              <a:buNone/>
              <a:defRPr sz="900" kern="1200">
                <a:solidFill>
                  <a:schemeClr val="tx1"/>
                </a:solidFill>
                <a:latin typeface="+mn-lt"/>
                <a:ea typeface="+mn-ea"/>
                <a:cs typeface="+mn-cs"/>
              </a:defRPr>
            </a:lvl8pPr>
            <a:lvl9pPr marL="3657509" indent="0" algn="l" defTabSz="457189" rtl="0" eaLnBrk="1" latinLnBrk="0" hangingPunct="1">
              <a:spcBef>
                <a:spcPct val="20000"/>
              </a:spcBef>
              <a:buFont typeface="Arial"/>
              <a:buNone/>
              <a:defRPr sz="900" kern="1200">
                <a:solidFill>
                  <a:schemeClr val="tx1"/>
                </a:solidFill>
                <a:latin typeface="+mn-lt"/>
                <a:ea typeface="+mn-ea"/>
                <a:cs typeface="+mn-cs"/>
              </a:defRPr>
            </a:lvl9pPr>
          </a:lstStyle>
          <a:p>
            <a:pPr algn="ctr"/>
            <a:endParaRPr lang="en-US" dirty="0"/>
          </a:p>
        </p:txBody>
      </p:sp>
      <p:sp>
        <p:nvSpPr>
          <p:cNvPr id="13" name="Text Placeholder 3">
            <a:extLst>
              <a:ext uri="{FF2B5EF4-FFF2-40B4-BE49-F238E27FC236}">
                <a16:creationId xmlns:a16="http://schemas.microsoft.com/office/drawing/2014/main" id="{45E2876E-69A2-DE42-89DC-DB5046191ADE}"/>
              </a:ext>
            </a:extLst>
          </p:cNvPr>
          <p:cNvSpPr txBox="1">
            <a:spLocks/>
          </p:cNvSpPr>
          <p:nvPr/>
        </p:nvSpPr>
        <p:spPr>
          <a:xfrm>
            <a:off x="3060001" y="3676041"/>
            <a:ext cx="5464566" cy="497753"/>
          </a:xfrm>
          <a:prstGeom prst="rect">
            <a:avLst/>
          </a:prstGeom>
        </p:spPr>
        <p:txBody>
          <a:bodyPr vert="horz" lIns="0" tIns="0" rIns="0" bIns="0" rtlCol="0">
            <a:noAutofit/>
          </a:bodyPr>
          <a:lstStyle>
            <a:lvl1pPr marL="0" indent="0" algn="l" defTabSz="457189" rtl="0" eaLnBrk="1" latinLnBrk="0" hangingPunct="1">
              <a:spcBef>
                <a:spcPct val="20000"/>
              </a:spcBef>
              <a:buFont typeface="Arial"/>
              <a:buNone/>
              <a:defRPr sz="1400" kern="1200">
                <a:solidFill>
                  <a:schemeClr val="tx1"/>
                </a:solidFill>
                <a:latin typeface="+mn-lt"/>
                <a:ea typeface="+mn-ea"/>
                <a:cs typeface="+mn-cs"/>
              </a:defRPr>
            </a:lvl1pPr>
            <a:lvl2pPr marL="457189" indent="0" algn="l" defTabSz="457189" rtl="0" eaLnBrk="1" latinLnBrk="0" hangingPunct="1">
              <a:spcBef>
                <a:spcPct val="20000"/>
              </a:spcBef>
              <a:buFont typeface="Arial"/>
              <a:buNone/>
              <a:defRPr sz="1200" kern="1200">
                <a:solidFill>
                  <a:schemeClr val="tx1"/>
                </a:solidFill>
                <a:latin typeface="+mn-lt"/>
                <a:ea typeface="+mn-ea"/>
                <a:cs typeface="+mn-cs"/>
              </a:defRPr>
            </a:lvl2pPr>
            <a:lvl3pPr marL="914377" indent="0" algn="l" defTabSz="457189" rtl="0" eaLnBrk="1" latinLnBrk="0" hangingPunct="1">
              <a:spcBef>
                <a:spcPct val="20000"/>
              </a:spcBef>
              <a:buFont typeface="Arial"/>
              <a:buNone/>
              <a:defRPr sz="1000" kern="1200">
                <a:solidFill>
                  <a:schemeClr val="tx1"/>
                </a:solidFill>
                <a:latin typeface="+mn-lt"/>
                <a:ea typeface="+mn-ea"/>
                <a:cs typeface="+mn-cs"/>
              </a:defRPr>
            </a:lvl3pPr>
            <a:lvl4pPr marL="1371566" indent="0" algn="l" defTabSz="457189" rtl="0" eaLnBrk="1" latinLnBrk="0" hangingPunct="1">
              <a:spcBef>
                <a:spcPct val="20000"/>
              </a:spcBef>
              <a:buFont typeface="Arial"/>
              <a:buNone/>
              <a:defRPr sz="900" kern="1200">
                <a:solidFill>
                  <a:schemeClr val="tx1"/>
                </a:solidFill>
                <a:latin typeface="+mn-lt"/>
                <a:ea typeface="+mn-ea"/>
                <a:cs typeface="+mn-cs"/>
              </a:defRPr>
            </a:lvl4pPr>
            <a:lvl5pPr marL="1828754" indent="0" algn="l" defTabSz="457189" rtl="0" eaLnBrk="1" latinLnBrk="0" hangingPunct="1">
              <a:spcBef>
                <a:spcPct val="20000"/>
              </a:spcBef>
              <a:buFont typeface="Arial"/>
              <a:buNone/>
              <a:defRPr sz="900" kern="1200">
                <a:solidFill>
                  <a:schemeClr val="tx1"/>
                </a:solidFill>
                <a:latin typeface="+mn-lt"/>
                <a:ea typeface="+mn-ea"/>
                <a:cs typeface="+mn-cs"/>
              </a:defRPr>
            </a:lvl5pPr>
            <a:lvl6pPr marL="2285943" indent="0" algn="l" defTabSz="457189" rtl="0" eaLnBrk="1" latinLnBrk="0" hangingPunct="1">
              <a:spcBef>
                <a:spcPct val="20000"/>
              </a:spcBef>
              <a:buFont typeface="Arial"/>
              <a:buNone/>
              <a:defRPr sz="900" kern="1200">
                <a:solidFill>
                  <a:schemeClr val="tx1"/>
                </a:solidFill>
                <a:latin typeface="+mn-lt"/>
                <a:ea typeface="+mn-ea"/>
                <a:cs typeface="+mn-cs"/>
              </a:defRPr>
            </a:lvl6pPr>
            <a:lvl7pPr marL="2743131" indent="0" algn="l" defTabSz="457189" rtl="0" eaLnBrk="1" latinLnBrk="0" hangingPunct="1">
              <a:spcBef>
                <a:spcPct val="20000"/>
              </a:spcBef>
              <a:buFont typeface="Arial"/>
              <a:buNone/>
              <a:defRPr sz="900" kern="1200">
                <a:solidFill>
                  <a:schemeClr val="tx1"/>
                </a:solidFill>
                <a:latin typeface="+mn-lt"/>
                <a:ea typeface="+mn-ea"/>
                <a:cs typeface="+mn-cs"/>
              </a:defRPr>
            </a:lvl7pPr>
            <a:lvl8pPr marL="3200320" indent="0" algn="l" defTabSz="457189" rtl="0" eaLnBrk="1" latinLnBrk="0" hangingPunct="1">
              <a:spcBef>
                <a:spcPct val="20000"/>
              </a:spcBef>
              <a:buFont typeface="Arial"/>
              <a:buNone/>
              <a:defRPr sz="900" kern="1200">
                <a:solidFill>
                  <a:schemeClr val="tx1"/>
                </a:solidFill>
                <a:latin typeface="+mn-lt"/>
                <a:ea typeface="+mn-ea"/>
                <a:cs typeface="+mn-cs"/>
              </a:defRPr>
            </a:lvl8pPr>
            <a:lvl9pPr marL="3657509" indent="0" algn="l" defTabSz="457189" rtl="0" eaLnBrk="1" latinLnBrk="0" hangingPunct="1">
              <a:spcBef>
                <a:spcPct val="20000"/>
              </a:spcBef>
              <a:buFont typeface="Arial"/>
              <a:buNone/>
              <a:defRPr sz="900" kern="1200">
                <a:solidFill>
                  <a:schemeClr val="tx1"/>
                </a:solidFill>
                <a:latin typeface="+mn-lt"/>
                <a:ea typeface="+mn-ea"/>
                <a:cs typeface="+mn-cs"/>
              </a:defRPr>
            </a:lvl9pPr>
          </a:lstStyle>
          <a:p>
            <a:pPr algn="ctr"/>
            <a:r>
              <a:rPr lang="en-GB" dirty="0"/>
              <a:t>Richard was asked to plant seedlings wherever he went. This one is </a:t>
            </a:r>
            <a:br>
              <a:rPr lang="en-GB" dirty="0"/>
            </a:br>
            <a:r>
              <a:rPr lang="en-GB" dirty="0"/>
              <a:t>very special. It is an old seedling with a new seedling grafted into it.</a:t>
            </a:r>
          </a:p>
        </p:txBody>
      </p:sp>
      <p:pic>
        <p:nvPicPr>
          <p:cNvPr id="17" name="Picture 16">
            <a:extLst>
              <a:ext uri="{FF2B5EF4-FFF2-40B4-BE49-F238E27FC236}">
                <a16:creationId xmlns:a16="http://schemas.microsoft.com/office/drawing/2014/main" id="{E0BB9264-D99B-164C-BDF2-65B310B7998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060000" y="592138"/>
            <a:ext cx="2035278" cy="3024909"/>
          </a:xfrm>
          <a:prstGeom prst="rect">
            <a:avLst/>
          </a:prstGeom>
        </p:spPr>
      </p:pic>
      <p:pic>
        <p:nvPicPr>
          <p:cNvPr id="19" name="Picture 18">
            <a:extLst>
              <a:ext uri="{FF2B5EF4-FFF2-40B4-BE49-F238E27FC236}">
                <a16:creationId xmlns:a16="http://schemas.microsoft.com/office/drawing/2014/main" id="{FB5A02B2-EB6A-2B45-9E97-0485A06C7270}"/>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5150880" y="592138"/>
            <a:ext cx="3373686" cy="3031469"/>
          </a:xfrm>
          <a:prstGeom prst="rect">
            <a:avLst/>
          </a:prstGeom>
        </p:spPr>
      </p:pic>
      <p:sp>
        <p:nvSpPr>
          <p:cNvPr id="22" name="Rectangle 21">
            <a:extLst>
              <a:ext uri="{FF2B5EF4-FFF2-40B4-BE49-F238E27FC236}">
                <a16:creationId xmlns:a16="http://schemas.microsoft.com/office/drawing/2014/main" id="{D9DA10AE-6FFE-3F47-B11E-A86E2E61262E}"/>
              </a:ext>
            </a:extLst>
          </p:cNvPr>
          <p:cNvSpPr/>
          <p:nvPr/>
        </p:nvSpPr>
        <p:spPr>
          <a:xfrm>
            <a:off x="611188" y="592137"/>
            <a:ext cx="2213128" cy="860579"/>
          </a:xfrm>
          <a:prstGeom prst="rect">
            <a:avLst/>
          </a:prstGeom>
        </p:spPr>
        <p:txBody>
          <a:bodyPr wrap="none" lIns="0" tIns="0" rIns="0" bIns="0">
            <a:noAutofit/>
          </a:bodyPr>
          <a:lstStyle/>
          <a:p>
            <a:r>
              <a:rPr lang="en-GB" b="1" dirty="0">
                <a:latin typeface="Franklin Gothic Book" panose="020B0503020102020204" pitchFamily="34" charset="0"/>
              </a:rPr>
              <a:t>Point 3: God is with us </a:t>
            </a:r>
          </a:p>
          <a:p>
            <a:r>
              <a:rPr lang="en-GB" b="1" dirty="0">
                <a:latin typeface="Franklin Gothic Book" panose="020B0503020102020204" pitchFamily="34" charset="0"/>
              </a:rPr>
              <a:t>in our sharing the good </a:t>
            </a:r>
            <a:br>
              <a:rPr lang="en-GB" b="1" dirty="0">
                <a:latin typeface="Franklin Gothic Book" panose="020B0503020102020204" pitchFamily="34" charset="0"/>
              </a:rPr>
            </a:br>
            <a:r>
              <a:rPr lang="en-GB" b="1" dirty="0">
                <a:latin typeface="Franklin Gothic Book" panose="020B0503020102020204" pitchFamily="34" charset="0"/>
              </a:rPr>
              <a:t>news with others</a:t>
            </a:r>
          </a:p>
        </p:txBody>
      </p:sp>
    </p:spTree>
    <p:extLst>
      <p:ext uri="{BB962C8B-B14F-4D97-AF65-F5344CB8AC3E}">
        <p14:creationId xmlns:p14="http://schemas.microsoft.com/office/powerpoint/2010/main" val="3399020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74A87EC-CBFD-F248-A3FE-A3A47E448C45}"/>
              </a:ext>
            </a:extLst>
          </p:cNvPr>
          <p:cNvGrpSpPr/>
          <p:nvPr/>
        </p:nvGrpSpPr>
        <p:grpSpPr>
          <a:xfrm>
            <a:off x="2699567" y="148278"/>
            <a:ext cx="3864606" cy="4102443"/>
            <a:chOff x="2403008" y="148280"/>
            <a:chExt cx="3864606" cy="4102443"/>
          </a:xfrm>
        </p:grpSpPr>
        <p:pic>
          <p:nvPicPr>
            <p:cNvPr id="10" name="Picture 9">
              <a:extLst>
                <a:ext uri="{FF2B5EF4-FFF2-40B4-BE49-F238E27FC236}">
                  <a16:creationId xmlns:a16="http://schemas.microsoft.com/office/drawing/2014/main" id="{D12AB73B-5C8A-9E4B-B84D-3B8ACEFB3ED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403008" y="148280"/>
              <a:ext cx="3864606" cy="4102443"/>
            </a:xfrm>
            <a:prstGeom prst="rect">
              <a:avLst/>
            </a:prstGeom>
          </p:spPr>
        </p:pic>
        <p:pic>
          <p:nvPicPr>
            <p:cNvPr id="13" name="Picture 12">
              <a:extLst>
                <a:ext uri="{FF2B5EF4-FFF2-40B4-BE49-F238E27FC236}">
                  <a16:creationId xmlns:a16="http://schemas.microsoft.com/office/drawing/2014/main" id="{5D57B0C6-E148-7848-80C3-F624B070C426}"/>
                </a:ext>
              </a:extLst>
            </p:cNvPr>
            <p:cNvPicPr>
              <a:picLocks noChangeAspect="1"/>
            </p:cNvPicPr>
            <p:nvPr/>
          </p:nvPicPr>
          <p:blipFill>
            <a:blip r:embed="rId4"/>
            <a:stretch>
              <a:fillRect/>
            </a:stretch>
          </p:blipFill>
          <p:spPr>
            <a:xfrm>
              <a:off x="3242534" y="909140"/>
              <a:ext cx="2195014" cy="2250638"/>
            </a:xfrm>
            <a:prstGeom prst="rect">
              <a:avLst/>
            </a:prstGeom>
            <a:effectLst>
              <a:outerShdw blurRad="88900" dist="38100" dir="5400000" algn="ctr" rotWithShape="0">
                <a:schemeClr val="tx1"/>
              </a:outerShdw>
            </a:effectLst>
          </p:spPr>
        </p:pic>
      </p:grpSp>
      <p:sp>
        <p:nvSpPr>
          <p:cNvPr id="2" name="Rectangle 1">
            <a:extLst>
              <a:ext uri="{FF2B5EF4-FFF2-40B4-BE49-F238E27FC236}">
                <a16:creationId xmlns:a16="http://schemas.microsoft.com/office/drawing/2014/main" id="{84CC284B-873B-1D47-820A-145B6E0650C5}"/>
              </a:ext>
            </a:extLst>
          </p:cNvPr>
          <p:cNvSpPr/>
          <p:nvPr/>
        </p:nvSpPr>
        <p:spPr>
          <a:xfrm>
            <a:off x="329510" y="2273644"/>
            <a:ext cx="2973863" cy="4236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AB6FFE0-8103-024F-A516-20DAC8D14CF3}"/>
              </a:ext>
            </a:extLst>
          </p:cNvPr>
          <p:cNvSpPr txBox="1"/>
          <p:nvPr/>
        </p:nvSpPr>
        <p:spPr>
          <a:xfrm>
            <a:off x="427143" y="1404602"/>
            <a:ext cx="3197502" cy="1292662"/>
          </a:xfrm>
          <a:prstGeom prst="rect">
            <a:avLst/>
          </a:prstGeom>
          <a:noFill/>
        </p:spPr>
        <p:txBody>
          <a:bodyPr wrap="square" lIns="0" tIns="0" rIns="0" bIns="0" rtlCol="0">
            <a:spAutoFit/>
          </a:bodyPr>
          <a:lstStyle/>
          <a:p>
            <a:r>
              <a:rPr lang="en-GB" sz="2800" dirty="0">
                <a:solidFill>
                  <a:srgbClr val="358E4A"/>
                </a:solidFill>
                <a:latin typeface="+mj-lt"/>
              </a:rPr>
              <a:t>Worship for the presidential </a:t>
            </a:r>
            <a:br>
              <a:rPr lang="en-GB" sz="2800" dirty="0">
                <a:solidFill>
                  <a:srgbClr val="358E4A"/>
                </a:solidFill>
                <a:latin typeface="+mj-lt"/>
              </a:rPr>
            </a:br>
            <a:r>
              <a:rPr lang="en-GB" sz="2800" dirty="0">
                <a:solidFill>
                  <a:srgbClr val="358E4A"/>
                </a:solidFill>
                <a:latin typeface="+mj-lt"/>
              </a:rPr>
              <a:t>theme </a:t>
            </a:r>
            <a:r>
              <a:rPr lang="en-GB" sz="2600" dirty="0">
                <a:solidFill>
                  <a:srgbClr val="358E4A"/>
                </a:solidFill>
                <a:latin typeface="+mj-lt"/>
              </a:rPr>
              <a:t>2020/2021</a:t>
            </a:r>
          </a:p>
        </p:txBody>
      </p:sp>
    </p:spTree>
    <p:extLst>
      <p:ext uri="{BB962C8B-B14F-4D97-AF65-F5344CB8AC3E}">
        <p14:creationId xmlns:p14="http://schemas.microsoft.com/office/powerpoint/2010/main" val="2035127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11188" y="476539"/>
            <a:ext cx="7195816" cy="2000548"/>
          </a:xfrm>
          <a:prstGeom prst="rect">
            <a:avLst/>
          </a:prstGeom>
          <a:noFill/>
        </p:spPr>
        <p:txBody>
          <a:bodyPr wrap="none" lIns="0" tIns="0" rIns="0" bIns="0" rtlCol="0">
            <a:noAutofit/>
          </a:bodyPr>
          <a:lstStyle/>
          <a:p>
            <a:pPr marL="0" marR="0" lvl="0" indent="0" defTabSz="457200" rtl="0" eaLnBrk="1" fontAlgn="auto" latinLnBrk="0" hangingPunct="1">
              <a:lnSpc>
                <a:spcPct val="100000"/>
              </a:lnSpc>
              <a:spcBef>
                <a:spcPts val="0"/>
              </a:spcBef>
              <a:spcAft>
                <a:spcPts val="1200"/>
              </a:spcAft>
              <a:buClrTx/>
              <a:buSzTx/>
              <a:buFontTx/>
              <a:buNone/>
              <a:tabLst/>
              <a:defRPr/>
            </a:pPr>
            <a:r>
              <a:rPr kumimoji="0" lang="en-GB" sz="3200" b="0" i="0" u="none" strike="noStrike" kern="1200" cap="none" spc="0" normalizeH="0" baseline="0" noProof="0" dirty="0">
                <a:ln>
                  <a:noFill/>
                </a:ln>
                <a:solidFill>
                  <a:srgbClr val="358E4A"/>
                </a:solidFill>
                <a:effectLst/>
                <a:uLnTx/>
                <a:uFillTx/>
                <a:latin typeface="Franklin Gothic Medium"/>
                <a:ea typeface="+mn-ea"/>
                <a:cs typeface="+mn-cs"/>
              </a:rPr>
              <a:t>Hymn</a:t>
            </a:r>
          </a:p>
          <a:p>
            <a:pPr lvl="0">
              <a:defRPr/>
            </a:pPr>
            <a:r>
              <a:rPr lang="en-GB" sz="2200" i="1" dirty="0"/>
              <a:t>Choose from:</a:t>
            </a:r>
            <a:r>
              <a:rPr lang="en-GB" sz="2200" dirty="0"/>
              <a:t> </a:t>
            </a:r>
            <a:br>
              <a:rPr lang="en-GB" sz="2200" dirty="0"/>
            </a:br>
            <a:r>
              <a:rPr lang="en-GB" sz="2200" dirty="0"/>
              <a:t>Sent by the Lord am I (</a:t>
            </a:r>
            <a:r>
              <a:rPr lang="en-GB" sz="2200" i="1" dirty="0" err="1"/>
              <a:t>StF</a:t>
            </a:r>
            <a:r>
              <a:rPr lang="en-GB" sz="2200" dirty="0"/>
              <a:t> 239) </a:t>
            </a:r>
            <a:br>
              <a:rPr lang="en-GB" sz="2200" i="1" dirty="0"/>
            </a:br>
            <a:r>
              <a:rPr lang="en-GB" sz="2200" dirty="0"/>
              <a:t>Lord, your Church on earth is seeking (</a:t>
            </a:r>
            <a:r>
              <a:rPr lang="en-GB" sz="2200" i="1" dirty="0" err="1"/>
              <a:t>StF</a:t>
            </a:r>
            <a:r>
              <a:rPr lang="en-GB" sz="2200" dirty="0"/>
              <a:t> 410) </a:t>
            </a:r>
            <a:endParaRPr kumimoji="0" lang="en-GB" sz="2200" b="0" i="1" u="none" strike="noStrike" kern="1200" cap="none" spc="0" normalizeH="0" baseline="0" noProof="0" dirty="0">
              <a:ln>
                <a:noFill/>
              </a:ln>
              <a:solidFill>
                <a:prstClr val="black"/>
              </a:solidFill>
              <a:effectLst/>
              <a:uLnTx/>
              <a:uFillTx/>
              <a:latin typeface="Franklin Gothic Book"/>
              <a:ea typeface="+mn-ea"/>
              <a:cs typeface="+mn-cs"/>
            </a:endParaRPr>
          </a:p>
        </p:txBody>
      </p:sp>
    </p:spTree>
    <p:extLst>
      <p:ext uri="{BB962C8B-B14F-4D97-AF65-F5344CB8AC3E}">
        <p14:creationId xmlns:p14="http://schemas.microsoft.com/office/powerpoint/2010/main" val="1879916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AF6EE4-9D05-9348-A8AB-6464E5B4094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419203" y="1440000"/>
            <a:ext cx="6305593" cy="2679594"/>
          </a:xfrm>
          <a:prstGeom prst="rect">
            <a:avLst/>
          </a:prstGeom>
        </p:spPr>
      </p:pic>
      <p:sp>
        <p:nvSpPr>
          <p:cNvPr id="8" name="TextBox 7"/>
          <p:cNvSpPr txBox="1"/>
          <p:nvPr/>
        </p:nvSpPr>
        <p:spPr>
          <a:xfrm>
            <a:off x="611188" y="489600"/>
            <a:ext cx="7071295" cy="424800"/>
          </a:xfrm>
          <a:prstGeom prst="rect">
            <a:avLst/>
          </a:prstGeom>
          <a:noFill/>
        </p:spPr>
        <p:txBody>
          <a:bodyPr wrap="none" lIns="0" tIns="0" rIns="0" bIns="0" rtlCol="0">
            <a:noAutofit/>
          </a:bodyPr>
          <a:lstStyle/>
          <a:p>
            <a:pPr marL="0" marR="0" lvl="0" indent="0" defTabSz="457200" rtl="0" eaLnBrk="1" fontAlgn="auto" latinLnBrk="0" hangingPunct="1">
              <a:lnSpc>
                <a:spcPct val="100000"/>
              </a:lnSpc>
              <a:spcBef>
                <a:spcPts val="0"/>
              </a:spcBef>
              <a:spcAft>
                <a:spcPts val="1200"/>
              </a:spcAft>
              <a:buClrTx/>
              <a:buSzTx/>
              <a:buFontTx/>
              <a:buNone/>
              <a:tabLst/>
              <a:defRPr/>
            </a:pPr>
            <a:r>
              <a:rPr kumimoji="0" lang="en-GB" sz="3200" b="0" i="0" u="none" strike="noStrike" kern="1200" cap="none" spc="0" normalizeH="0" baseline="0" noProof="0" dirty="0">
                <a:ln>
                  <a:noFill/>
                </a:ln>
                <a:solidFill>
                  <a:srgbClr val="358E4A"/>
                </a:solidFill>
                <a:effectLst/>
                <a:uLnTx/>
                <a:uFillTx/>
                <a:latin typeface="Franklin Gothic Medium"/>
                <a:ea typeface="+mn-ea"/>
                <a:cs typeface="+mn-cs"/>
              </a:rPr>
              <a:t>Offering</a:t>
            </a:r>
          </a:p>
        </p:txBody>
      </p:sp>
    </p:spTree>
    <p:extLst>
      <p:ext uri="{BB962C8B-B14F-4D97-AF65-F5344CB8AC3E}">
        <p14:creationId xmlns:p14="http://schemas.microsoft.com/office/powerpoint/2010/main" val="180917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000" y="1198800"/>
            <a:ext cx="7917005" cy="2862454"/>
          </a:xfrm>
        </p:spPr>
        <p:txBody>
          <a:bodyPr>
            <a:noAutofit/>
          </a:bodyPr>
          <a:lstStyle/>
          <a:p>
            <a:pPr marL="0" indent="0">
              <a:buNone/>
            </a:pPr>
            <a:r>
              <a:rPr lang="en-GB" b="1" dirty="0"/>
              <a:t>Note to leader</a:t>
            </a:r>
            <a:r>
              <a:rPr lang="en-GB" dirty="0"/>
              <a:t>: You could say these prayers and/or use the ‘Prayer map’ activity (see slide 28). </a:t>
            </a:r>
          </a:p>
          <a:p>
            <a:pPr marL="0" indent="0">
              <a:buNone/>
            </a:pPr>
            <a:r>
              <a:rPr lang="en-GB" dirty="0"/>
              <a:t>In our prayers of intercession today, we call to mind the parting words of St Paul in his letter to the Philippians: “Finally, beloved, whatever is true, whatever is honourable, whatever is just, whatever is pure, whatever is pleasing, whatever is commendable, if there is any excellence and if there is anything worthy of praise, think about these things.” (Philippians 4:8)</a:t>
            </a:r>
          </a:p>
        </p:txBody>
      </p:sp>
      <p:sp>
        <p:nvSpPr>
          <p:cNvPr id="6" name="Title 1">
            <a:extLst>
              <a:ext uri="{FF2B5EF4-FFF2-40B4-BE49-F238E27FC236}">
                <a16:creationId xmlns:a16="http://schemas.microsoft.com/office/drawing/2014/main" id="{C906AE70-F177-0748-82AE-3605BD6DA037}"/>
              </a:ext>
            </a:extLst>
          </p:cNvPr>
          <p:cNvSpPr>
            <a:spLocks noGrp="1"/>
          </p:cNvSpPr>
          <p:nvPr>
            <p:ph type="title"/>
          </p:nvPr>
        </p:nvSpPr>
        <p:spPr>
          <a:xfrm>
            <a:off x="612000" y="489600"/>
            <a:ext cx="8229600" cy="535923"/>
          </a:xfrm>
        </p:spPr>
        <p:txBody>
          <a:bodyPr>
            <a:normAutofit/>
          </a:bodyPr>
          <a:lstStyle/>
          <a:p>
            <a:r>
              <a:rPr lang="en-US" dirty="0"/>
              <a:t>Prayers of intercession</a:t>
            </a:r>
            <a:r>
              <a:rPr lang="en-US" sz="2600" i="1" dirty="0">
                <a:latin typeface="+mn-lt"/>
              </a:rPr>
              <a:t>  [1 of 4]</a:t>
            </a:r>
          </a:p>
        </p:txBody>
      </p:sp>
    </p:spTree>
    <p:extLst>
      <p:ext uri="{BB962C8B-B14F-4D97-AF65-F5344CB8AC3E}">
        <p14:creationId xmlns:p14="http://schemas.microsoft.com/office/powerpoint/2010/main" val="2395494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000" y="1198800"/>
            <a:ext cx="7917005" cy="2862454"/>
          </a:xfrm>
        </p:spPr>
        <p:txBody>
          <a:bodyPr>
            <a:noAutofit/>
          </a:bodyPr>
          <a:lstStyle/>
          <a:p>
            <a:pPr marL="0" indent="0">
              <a:buNone/>
            </a:pPr>
            <a:r>
              <a:rPr lang="en-GB" b="1" dirty="0"/>
              <a:t>Let us pray</a:t>
            </a:r>
          </a:p>
          <a:p>
            <a:pPr marL="0" indent="0">
              <a:buNone/>
            </a:pPr>
            <a:r>
              <a:rPr lang="en-GB" dirty="0"/>
              <a:t>Lord God, we pray for your Church and for Christians throughout the world. We give thanks for the story we have heard today, and ask for your blessing on</a:t>
            </a:r>
            <a:r>
              <a:rPr lang="en-GB" i="1" dirty="0"/>
              <a:t> [Sara and Leo, Daniel and Grace Pratt Morris-Chapman, Richard Teal and Upolu </a:t>
            </a:r>
            <a:r>
              <a:rPr lang="en-GB" i="1" dirty="0" err="1"/>
              <a:t>Lumā</a:t>
            </a:r>
            <a:r>
              <a:rPr lang="en-GB" i="1" dirty="0"/>
              <a:t> </a:t>
            </a:r>
            <a:r>
              <a:rPr lang="en-GB" i="1" dirty="0" err="1"/>
              <a:t>Vaai</a:t>
            </a:r>
            <a:r>
              <a:rPr lang="en-GB" i="1" dirty="0"/>
              <a:t> – choose the name of the person(s) mentioned in your service and include here any other appropriate petitions.]</a:t>
            </a:r>
            <a:endParaRPr lang="en-GB" dirty="0"/>
          </a:p>
        </p:txBody>
      </p:sp>
      <p:sp>
        <p:nvSpPr>
          <p:cNvPr id="6" name="Title 1">
            <a:extLst>
              <a:ext uri="{FF2B5EF4-FFF2-40B4-BE49-F238E27FC236}">
                <a16:creationId xmlns:a16="http://schemas.microsoft.com/office/drawing/2014/main" id="{C906AE70-F177-0748-82AE-3605BD6DA037}"/>
              </a:ext>
            </a:extLst>
          </p:cNvPr>
          <p:cNvSpPr>
            <a:spLocks noGrp="1"/>
          </p:cNvSpPr>
          <p:nvPr>
            <p:ph type="title"/>
          </p:nvPr>
        </p:nvSpPr>
        <p:spPr>
          <a:xfrm>
            <a:off x="612000" y="489600"/>
            <a:ext cx="8229600" cy="535923"/>
          </a:xfrm>
        </p:spPr>
        <p:txBody>
          <a:bodyPr>
            <a:normAutofit/>
          </a:bodyPr>
          <a:lstStyle/>
          <a:p>
            <a:r>
              <a:rPr lang="en-US" dirty="0"/>
              <a:t>Prayers of intercession</a:t>
            </a:r>
            <a:r>
              <a:rPr lang="en-US" sz="2600" i="1" dirty="0">
                <a:latin typeface="+mn-lt"/>
              </a:rPr>
              <a:t>  [2 of 4]</a:t>
            </a:r>
          </a:p>
        </p:txBody>
      </p:sp>
    </p:spTree>
    <p:extLst>
      <p:ext uri="{BB962C8B-B14F-4D97-AF65-F5344CB8AC3E}">
        <p14:creationId xmlns:p14="http://schemas.microsoft.com/office/powerpoint/2010/main" val="85049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Prayers of intercession</a:t>
            </a:r>
            <a:r>
              <a:rPr lang="en-US" sz="2600" i="1" dirty="0">
                <a:latin typeface="+mn-lt"/>
              </a:rPr>
              <a:t>  [3 of 4]</a:t>
            </a:r>
          </a:p>
        </p:txBody>
      </p:sp>
      <p:sp>
        <p:nvSpPr>
          <p:cNvPr id="3" name="Content Placeholder 2"/>
          <p:cNvSpPr>
            <a:spLocks noGrp="1"/>
          </p:cNvSpPr>
          <p:nvPr>
            <p:ph idx="1"/>
          </p:nvPr>
        </p:nvSpPr>
        <p:spPr>
          <a:xfrm>
            <a:off x="612000" y="1198800"/>
            <a:ext cx="7917005" cy="2961308"/>
          </a:xfrm>
        </p:spPr>
        <p:txBody>
          <a:bodyPr>
            <a:noAutofit/>
          </a:bodyPr>
          <a:lstStyle/>
          <a:p>
            <a:pPr marL="0" indent="0">
              <a:buNone/>
            </a:pPr>
            <a:r>
              <a:rPr lang="en-GB" dirty="0"/>
              <a:t>Direct [</a:t>
            </a:r>
            <a:r>
              <a:rPr lang="en-GB" i="1" dirty="0"/>
              <a:t>them and</a:t>
            </a:r>
            <a:r>
              <a:rPr lang="en-GB" dirty="0"/>
              <a:t>] all your people in the ways of justice and peace, raising up leaders who are pure of heart. Lord, in your mercy, </a:t>
            </a:r>
            <a:r>
              <a:rPr lang="en-GB" b="1" dirty="0"/>
              <a:t>hear our prayer</a:t>
            </a:r>
            <a:r>
              <a:rPr lang="en-GB" dirty="0"/>
              <a:t>. </a:t>
            </a:r>
          </a:p>
          <a:p>
            <a:pPr marL="0" indent="0">
              <a:buNone/>
            </a:pPr>
            <a:r>
              <a:rPr lang="en-GB" dirty="0"/>
              <a:t>Lord God, we pray for our local church and community. </a:t>
            </a:r>
            <a:r>
              <a:rPr lang="en-GB" i="1" dirty="0"/>
              <a:t>[Include here any appropriate petitions.] </a:t>
            </a:r>
            <a:r>
              <a:rPr lang="en-GB" dirty="0"/>
              <a:t>Inspire us to be a light in </a:t>
            </a:r>
            <a:r>
              <a:rPr lang="en-GB" i="1" dirty="0"/>
              <a:t>[name of your neighbourhood]</a:t>
            </a:r>
            <a:r>
              <a:rPr lang="en-GB" dirty="0"/>
              <a:t>, sharing the joy and pleasure of the gospel with others, and working for your kingdom. Lord, in your mercy, </a:t>
            </a:r>
            <a:r>
              <a:rPr lang="en-GB" b="1" dirty="0"/>
              <a:t>hear our prayer. </a:t>
            </a:r>
            <a:endParaRPr lang="en-GB" dirty="0"/>
          </a:p>
        </p:txBody>
      </p:sp>
    </p:spTree>
    <p:extLst>
      <p:ext uri="{BB962C8B-B14F-4D97-AF65-F5344CB8AC3E}">
        <p14:creationId xmlns:p14="http://schemas.microsoft.com/office/powerpoint/2010/main" val="1664629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Prayers of intercession</a:t>
            </a:r>
            <a:r>
              <a:rPr lang="en-US" sz="2600" i="1" dirty="0">
                <a:latin typeface="+mn-lt"/>
              </a:rPr>
              <a:t>  [4 of 4]</a:t>
            </a:r>
          </a:p>
        </p:txBody>
      </p:sp>
      <p:sp>
        <p:nvSpPr>
          <p:cNvPr id="3" name="Content Placeholder 2"/>
          <p:cNvSpPr>
            <a:spLocks noGrp="1"/>
          </p:cNvSpPr>
          <p:nvPr>
            <p:ph idx="1"/>
          </p:nvPr>
        </p:nvSpPr>
        <p:spPr/>
        <p:txBody>
          <a:bodyPr>
            <a:noAutofit/>
          </a:bodyPr>
          <a:lstStyle/>
          <a:p>
            <a:pPr marL="0" indent="0">
              <a:buNone/>
            </a:pPr>
            <a:r>
              <a:rPr lang="en-GB" dirty="0"/>
              <a:t>Lord God, we remember with love, all those who have died. </a:t>
            </a:r>
            <a:r>
              <a:rPr lang="en-GB" i="1" dirty="0"/>
              <a:t>[Include here any appropriate specific remembrances.]</a:t>
            </a:r>
            <a:r>
              <a:rPr lang="en-GB" dirty="0"/>
              <a:t> We give thanks that they have been gathered into your eternal kingdom by your son Jesus, who is excellent and most worthy of praise. And we pray that you keep our hearts and minds turned towards him, until we too can share in that everlasting joy. Through Christ our Lord, </a:t>
            </a:r>
            <a:r>
              <a:rPr lang="en-GB" b="1" dirty="0"/>
              <a:t>Amen. </a:t>
            </a:r>
            <a:endParaRPr lang="en-GB" dirty="0"/>
          </a:p>
        </p:txBody>
      </p:sp>
    </p:spTree>
    <p:extLst>
      <p:ext uri="{BB962C8B-B14F-4D97-AF65-F5344CB8AC3E}">
        <p14:creationId xmlns:p14="http://schemas.microsoft.com/office/powerpoint/2010/main" val="3807278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Interactive intercessions: world map</a:t>
            </a:r>
            <a:r>
              <a:rPr lang="en-US" sz="2600" i="1" dirty="0">
                <a:latin typeface="+mn-lt"/>
              </a:rPr>
              <a:t>  [1 of 3]</a:t>
            </a:r>
          </a:p>
        </p:txBody>
      </p:sp>
      <p:sp>
        <p:nvSpPr>
          <p:cNvPr id="3" name="Content Placeholder 2"/>
          <p:cNvSpPr>
            <a:spLocks noGrp="1"/>
          </p:cNvSpPr>
          <p:nvPr>
            <p:ph idx="1"/>
          </p:nvPr>
        </p:nvSpPr>
        <p:spPr>
          <a:xfrm>
            <a:off x="612000" y="1134249"/>
            <a:ext cx="7922400" cy="2863847"/>
          </a:xfrm>
        </p:spPr>
        <p:txBody>
          <a:bodyPr>
            <a:noAutofit/>
          </a:bodyPr>
          <a:lstStyle/>
          <a:p>
            <a:pPr marL="0" indent="0">
              <a:spcAft>
                <a:spcPts val="300"/>
              </a:spcAft>
              <a:buNone/>
            </a:pPr>
            <a:r>
              <a:rPr lang="en-GB" b="1" i="1" dirty="0"/>
              <a:t>Let us pray for the world.</a:t>
            </a:r>
          </a:p>
          <a:p>
            <a:pPr marL="0" indent="0">
              <a:buNone/>
            </a:pPr>
            <a:r>
              <a:rPr lang="en-GB" dirty="0"/>
              <a:t>Think of a part of the world where there is need. Hold that place in your mind before God as you place a sticker on the map as a symbol of your prayer.</a:t>
            </a:r>
          </a:p>
          <a:p>
            <a:pPr marL="0" indent="0">
              <a:buNone/>
            </a:pPr>
            <a:r>
              <a:rPr lang="en-GB" b="1" i="1" dirty="0"/>
              <a:t>We say together: </a:t>
            </a:r>
            <a:r>
              <a:rPr lang="en-GB" dirty="0"/>
              <a:t>Almighty creator God, we pray for </a:t>
            </a:r>
            <a:br>
              <a:rPr lang="en-GB" dirty="0"/>
            </a:br>
            <a:r>
              <a:rPr lang="en-GB" dirty="0"/>
              <a:t>all the places we have held before you. Bless the </a:t>
            </a:r>
            <a:br>
              <a:rPr lang="en-GB" dirty="0"/>
            </a:br>
            <a:r>
              <a:rPr lang="en-GB" dirty="0"/>
              <a:t>work of the Church in those places, sharing your </a:t>
            </a:r>
            <a:br>
              <a:rPr lang="en-GB" dirty="0"/>
            </a:br>
            <a:r>
              <a:rPr lang="en-GB" dirty="0"/>
              <a:t>love and light so that the world may be transformed. </a:t>
            </a:r>
          </a:p>
        </p:txBody>
      </p:sp>
      <p:pic>
        <p:nvPicPr>
          <p:cNvPr id="5" name="Picture 4">
            <a:extLst>
              <a:ext uri="{FF2B5EF4-FFF2-40B4-BE49-F238E27FC236}">
                <a16:creationId xmlns:a16="http://schemas.microsoft.com/office/drawing/2014/main" id="{66B385A1-C5D0-9645-A443-D73C2E877F2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69579" b="70093"/>
          <a:stretch/>
        </p:blipFill>
        <p:spPr>
          <a:xfrm>
            <a:off x="6887297" y="2289520"/>
            <a:ext cx="1954303" cy="1968674"/>
          </a:xfrm>
          <a:prstGeom prst="rect">
            <a:avLst/>
          </a:prstGeom>
        </p:spPr>
      </p:pic>
    </p:spTree>
    <p:extLst>
      <p:ext uri="{BB962C8B-B14F-4D97-AF65-F5344CB8AC3E}">
        <p14:creationId xmlns:p14="http://schemas.microsoft.com/office/powerpoint/2010/main" val="183889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Interactive intercessions: world map</a:t>
            </a:r>
            <a:r>
              <a:rPr lang="en-US" sz="2600" i="1" dirty="0">
                <a:latin typeface="+mn-lt"/>
              </a:rPr>
              <a:t>  [2 of 3]</a:t>
            </a:r>
          </a:p>
        </p:txBody>
      </p:sp>
      <p:sp>
        <p:nvSpPr>
          <p:cNvPr id="3" name="Content Placeholder 2"/>
          <p:cNvSpPr>
            <a:spLocks noGrp="1"/>
          </p:cNvSpPr>
          <p:nvPr>
            <p:ph idx="1"/>
          </p:nvPr>
        </p:nvSpPr>
        <p:spPr>
          <a:xfrm>
            <a:off x="612000" y="1134249"/>
            <a:ext cx="7914162" cy="2863847"/>
          </a:xfrm>
        </p:spPr>
        <p:txBody>
          <a:bodyPr>
            <a:noAutofit/>
          </a:bodyPr>
          <a:lstStyle/>
          <a:p>
            <a:pPr marL="0" indent="0">
              <a:spcAft>
                <a:spcPts val="300"/>
              </a:spcAft>
              <a:buNone/>
            </a:pPr>
            <a:r>
              <a:rPr lang="en-GB" b="1" i="1" dirty="0"/>
              <a:t>Let us pray for our nation.</a:t>
            </a:r>
          </a:p>
          <a:p>
            <a:pPr marL="0" indent="0">
              <a:buNone/>
            </a:pPr>
            <a:r>
              <a:rPr lang="en-GB" dirty="0"/>
              <a:t>Wonderful loving God, we thank you for what we have learnt </a:t>
            </a:r>
            <a:br>
              <a:rPr lang="en-GB" dirty="0"/>
            </a:br>
            <a:r>
              <a:rPr lang="en-GB" dirty="0"/>
              <a:t>today from sisters and brothers around the world. Help us follow their example in sharing your love in this nation. </a:t>
            </a:r>
            <a:br>
              <a:rPr lang="en-GB" dirty="0"/>
            </a:br>
            <a:r>
              <a:rPr lang="en-GB" dirty="0"/>
              <a:t>We bring to mind places and people across this </a:t>
            </a:r>
            <a:br>
              <a:rPr lang="en-GB" dirty="0"/>
            </a:br>
            <a:r>
              <a:rPr lang="en-GB" dirty="0"/>
              <a:t>nation who need to know your love. Transform </a:t>
            </a:r>
            <a:br>
              <a:rPr lang="en-GB" dirty="0"/>
            </a:br>
            <a:r>
              <a:rPr lang="en-GB" dirty="0"/>
              <a:t>us and help us to be the hands and feet of Jesus </a:t>
            </a:r>
            <a:br>
              <a:rPr lang="en-GB" dirty="0"/>
            </a:br>
            <a:r>
              <a:rPr lang="en-GB" dirty="0"/>
              <a:t>who will share your light.</a:t>
            </a:r>
            <a:endParaRPr lang="en-US" dirty="0"/>
          </a:p>
        </p:txBody>
      </p:sp>
      <p:pic>
        <p:nvPicPr>
          <p:cNvPr id="4" name="Picture 3">
            <a:extLst>
              <a:ext uri="{FF2B5EF4-FFF2-40B4-BE49-F238E27FC236}">
                <a16:creationId xmlns:a16="http://schemas.microsoft.com/office/drawing/2014/main" id="{11F9F800-6C55-C144-A883-2D169037371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69579" b="70093"/>
          <a:stretch/>
        </p:blipFill>
        <p:spPr>
          <a:xfrm>
            <a:off x="6887297" y="2289520"/>
            <a:ext cx="1954303" cy="1968674"/>
          </a:xfrm>
          <a:prstGeom prst="rect">
            <a:avLst/>
          </a:prstGeom>
        </p:spPr>
      </p:pic>
    </p:spTree>
    <p:extLst>
      <p:ext uri="{BB962C8B-B14F-4D97-AF65-F5344CB8AC3E}">
        <p14:creationId xmlns:p14="http://schemas.microsoft.com/office/powerpoint/2010/main" val="1633473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Interactive intercessions: world map</a:t>
            </a:r>
            <a:r>
              <a:rPr lang="en-US" sz="2600" i="1" dirty="0">
                <a:latin typeface="+mn-lt"/>
              </a:rPr>
              <a:t>  [3 of 3]</a:t>
            </a:r>
          </a:p>
        </p:txBody>
      </p:sp>
      <p:sp>
        <p:nvSpPr>
          <p:cNvPr id="3" name="Content Placeholder 2"/>
          <p:cNvSpPr>
            <a:spLocks noGrp="1"/>
          </p:cNvSpPr>
          <p:nvPr>
            <p:ph idx="1"/>
          </p:nvPr>
        </p:nvSpPr>
        <p:spPr>
          <a:xfrm>
            <a:off x="612000" y="1134249"/>
            <a:ext cx="7848259" cy="2863847"/>
          </a:xfrm>
        </p:spPr>
        <p:txBody>
          <a:bodyPr>
            <a:noAutofit/>
          </a:bodyPr>
          <a:lstStyle/>
          <a:p>
            <a:pPr marL="0" indent="0">
              <a:spcAft>
                <a:spcPts val="300"/>
              </a:spcAft>
              <a:buNone/>
            </a:pPr>
            <a:r>
              <a:rPr lang="en-GB" b="1" i="1" dirty="0"/>
              <a:t>Let us pray for ourselves.</a:t>
            </a:r>
          </a:p>
          <a:p>
            <a:pPr marL="0" indent="0">
              <a:buNone/>
            </a:pPr>
            <a:r>
              <a:rPr lang="en-GB" dirty="0"/>
              <a:t>Ever close and intimate God, we come needing to know your love. We reflect deeply on the messages from around the world. Comfort us where there is pain. Challenge us where </a:t>
            </a:r>
            <a:br>
              <a:rPr lang="en-GB" dirty="0"/>
            </a:br>
            <a:r>
              <a:rPr lang="en-GB" dirty="0"/>
              <a:t>we need to serve you. From the youngest to the </a:t>
            </a:r>
            <a:br>
              <a:rPr lang="en-GB" dirty="0"/>
            </a:br>
            <a:r>
              <a:rPr lang="en-GB" dirty="0"/>
              <a:t>oldest, may we see your light and become your light. </a:t>
            </a:r>
            <a:br>
              <a:rPr lang="en-GB" dirty="0"/>
            </a:br>
            <a:r>
              <a:rPr lang="en-GB" dirty="0"/>
              <a:t>Help us to share your love with gentle confidence in </a:t>
            </a:r>
            <a:br>
              <a:rPr lang="en-GB" dirty="0"/>
            </a:br>
            <a:r>
              <a:rPr lang="en-GB" dirty="0"/>
              <a:t>Jesus, so that we may all experience your growth. </a:t>
            </a:r>
            <a:br>
              <a:rPr lang="en-GB" dirty="0"/>
            </a:br>
            <a:r>
              <a:rPr lang="en-GB" dirty="0"/>
              <a:t>In the name of Jesus, </a:t>
            </a:r>
            <a:r>
              <a:rPr lang="en-GB" b="1" dirty="0"/>
              <a:t>Amen.</a:t>
            </a:r>
          </a:p>
          <a:p>
            <a:endParaRPr lang="en-US" dirty="0"/>
          </a:p>
        </p:txBody>
      </p:sp>
      <p:pic>
        <p:nvPicPr>
          <p:cNvPr id="4" name="Picture 3">
            <a:extLst>
              <a:ext uri="{FF2B5EF4-FFF2-40B4-BE49-F238E27FC236}">
                <a16:creationId xmlns:a16="http://schemas.microsoft.com/office/drawing/2014/main" id="{26EDA687-2D68-C24A-8D2D-50FEDDF56B1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69579" b="70093"/>
          <a:stretch/>
        </p:blipFill>
        <p:spPr>
          <a:xfrm>
            <a:off x="6887297" y="2289520"/>
            <a:ext cx="1954303" cy="1968674"/>
          </a:xfrm>
          <a:prstGeom prst="rect">
            <a:avLst/>
          </a:prstGeom>
        </p:spPr>
      </p:pic>
    </p:spTree>
    <p:extLst>
      <p:ext uri="{BB962C8B-B14F-4D97-AF65-F5344CB8AC3E}">
        <p14:creationId xmlns:p14="http://schemas.microsoft.com/office/powerpoint/2010/main" val="996578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Hymn</a:t>
            </a:r>
          </a:p>
        </p:txBody>
      </p:sp>
      <p:sp>
        <p:nvSpPr>
          <p:cNvPr id="3" name="Content Placeholder 2"/>
          <p:cNvSpPr>
            <a:spLocks noGrp="1"/>
          </p:cNvSpPr>
          <p:nvPr>
            <p:ph idx="1"/>
          </p:nvPr>
        </p:nvSpPr>
        <p:spPr/>
        <p:txBody>
          <a:bodyPr>
            <a:normAutofit/>
          </a:bodyPr>
          <a:lstStyle/>
          <a:p>
            <a:pPr marL="0" indent="0">
              <a:buNone/>
            </a:pPr>
            <a:r>
              <a:rPr lang="en-GB" i="1"/>
              <a:t>Choose from:</a:t>
            </a:r>
            <a:r>
              <a:rPr lang="en-GB"/>
              <a:t> </a:t>
            </a:r>
            <a:br>
              <a:rPr lang="en-GB"/>
            </a:br>
            <a:r>
              <a:rPr lang="en-GB"/>
              <a:t>The right hand of God is writing in our land (</a:t>
            </a:r>
            <a:r>
              <a:rPr lang="en-GB" i="1" err="1"/>
              <a:t>StF</a:t>
            </a:r>
            <a:r>
              <a:rPr lang="en-GB"/>
              <a:t> 715 or </a:t>
            </a:r>
            <a:r>
              <a:rPr lang="en-GB" i="1"/>
              <a:t>H&amp;P</a:t>
            </a:r>
            <a:r>
              <a:rPr lang="en-GB"/>
              <a:t> 408)</a:t>
            </a:r>
            <a:br>
              <a:rPr lang="en-GB" i="1"/>
            </a:br>
            <a:r>
              <a:rPr lang="en-GB"/>
              <a:t>Let us build a house where love can dwell (</a:t>
            </a:r>
            <a:r>
              <a:rPr lang="en-GB" i="1" err="1"/>
              <a:t>StF</a:t>
            </a:r>
            <a:r>
              <a:rPr lang="en-GB"/>
              <a:t> 409)	 </a:t>
            </a:r>
            <a:endParaRPr lang="en-US"/>
          </a:p>
        </p:txBody>
      </p:sp>
    </p:spTree>
    <p:extLst>
      <p:ext uri="{BB962C8B-B14F-4D97-AF65-F5344CB8AC3E}">
        <p14:creationId xmlns:p14="http://schemas.microsoft.com/office/powerpoint/2010/main" val="1645118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2000" y="478800"/>
            <a:ext cx="2832186" cy="584775"/>
          </a:xfrm>
          <a:prstGeom prst="rect">
            <a:avLst/>
          </a:prstGeom>
          <a:noFill/>
        </p:spPr>
        <p:txBody>
          <a:bodyPr wrap="none" lIns="0" tIns="0" rIns="0" bIns="0" rtlCol="0" anchor="t">
            <a:noAutofit/>
          </a:bodyPr>
          <a:lstStyle/>
          <a:p>
            <a:r>
              <a:rPr lang="en-GB" sz="3200" dirty="0">
                <a:solidFill>
                  <a:srgbClr val="358E4A"/>
                </a:solidFill>
                <a:latin typeface="+mj-lt"/>
              </a:rPr>
              <a:t>Call to Worship</a:t>
            </a:r>
          </a:p>
        </p:txBody>
      </p:sp>
      <p:sp>
        <p:nvSpPr>
          <p:cNvPr id="8" name="TextBox 7"/>
          <p:cNvSpPr txBox="1"/>
          <p:nvPr/>
        </p:nvSpPr>
        <p:spPr>
          <a:xfrm>
            <a:off x="3537811" y="1113896"/>
            <a:ext cx="4412609" cy="3000821"/>
          </a:xfrm>
          <a:prstGeom prst="rect">
            <a:avLst/>
          </a:prstGeom>
          <a:noFill/>
        </p:spPr>
        <p:txBody>
          <a:bodyPr wrap="square" lIns="0" tIns="0" rIns="0" bIns="0" rtlCol="0">
            <a:spAutoFit/>
          </a:bodyPr>
          <a:lstStyle/>
          <a:p>
            <a:pPr>
              <a:spcAft>
                <a:spcPts val="1200"/>
              </a:spcAft>
            </a:pPr>
            <a:r>
              <a:rPr lang="en-GB" sz="2400" dirty="0"/>
              <a:t>The Lord says: </a:t>
            </a:r>
          </a:p>
          <a:p>
            <a:r>
              <a:rPr lang="en-GB" sz="2400" dirty="0"/>
              <a:t>“I am about to do a new thing;</a:t>
            </a:r>
          </a:p>
          <a:p>
            <a:r>
              <a:rPr lang="en-GB" sz="2400" dirty="0"/>
              <a:t>I will make a way in the wilderness</a:t>
            </a:r>
          </a:p>
          <a:p>
            <a:r>
              <a:rPr lang="en-GB" sz="2400" dirty="0"/>
              <a:t>    and rivers in the desert.” </a:t>
            </a:r>
          </a:p>
          <a:p>
            <a:pPr algn="r">
              <a:spcAft>
                <a:spcPts val="1800"/>
              </a:spcAft>
            </a:pPr>
            <a:r>
              <a:rPr lang="en-GB" sz="2000" dirty="0"/>
              <a:t>(Isaiah 43:19)</a:t>
            </a:r>
          </a:p>
          <a:p>
            <a:r>
              <a:rPr lang="en-GB" sz="2400" dirty="0"/>
              <a:t>Let us come to God in worship and thanksgiving. </a:t>
            </a:r>
          </a:p>
        </p:txBody>
      </p:sp>
      <p:pic>
        <p:nvPicPr>
          <p:cNvPr id="3" name="Picture 2">
            <a:extLst>
              <a:ext uri="{FF2B5EF4-FFF2-40B4-BE49-F238E27FC236}">
                <a16:creationId xmlns:a16="http://schemas.microsoft.com/office/drawing/2014/main" id="{5C21F189-4CB5-8342-8618-369B66B422F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1733" y="1197786"/>
            <a:ext cx="2537363" cy="2581490"/>
          </a:xfrm>
          <a:prstGeom prst="rect">
            <a:avLst/>
          </a:prstGeom>
        </p:spPr>
      </p:pic>
    </p:spTree>
    <p:extLst>
      <p:ext uri="{BB962C8B-B14F-4D97-AF65-F5344CB8AC3E}">
        <p14:creationId xmlns:p14="http://schemas.microsoft.com/office/powerpoint/2010/main" val="1310527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Blessing</a:t>
            </a:r>
          </a:p>
        </p:txBody>
      </p:sp>
      <p:sp>
        <p:nvSpPr>
          <p:cNvPr id="3" name="Content Placeholder 2"/>
          <p:cNvSpPr>
            <a:spLocks noGrp="1"/>
          </p:cNvSpPr>
          <p:nvPr>
            <p:ph idx="1"/>
          </p:nvPr>
        </p:nvSpPr>
        <p:spPr/>
        <p:txBody>
          <a:bodyPr>
            <a:normAutofit/>
          </a:bodyPr>
          <a:lstStyle/>
          <a:p>
            <a:pPr marL="0" indent="0">
              <a:buNone/>
            </a:pPr>
            <a:r>
              <a:rPr lang="en-GB"/>
              <a:t>Go out from this place and let your light shine before others, so that they may see your good works and give glory to your Father in heaven. </a:t>
            </a:r>
            <a:br>
              <a:rPr lang="en-GB"/>
            </a:br>
            <a:r>
              <a:rPr lang="en-GB"/>
              <a:t>And may the blessing of the Father, the Son, and the Holy Spirit, be with you and remain with you always. </a:t>
            </a:r>
            <a:r>
              <a:rPr lang="en-GB" b="1"/>
              <a:t>Amen.</a:t>
            </a:r>
            <a:r>
              <a:rPr lang="en-GB"/>
              <a:t> </a:t>
            </a:r>
            <a:endParaRPr lang="en-US"/>
          </a:p>
        </p:txBody>
      </p:sp>
    </p:spTree>
    <p:extLst>
      <p:ext uri="{BB962C8B-B14F-4D97-AF65-F5344CB8AC3E}">
        <p14:creationId xmlns:p14="http://schemas.microsoft.com/office/powerpoint/2010/main" val="291074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Global Relationships and the World Mission Fund</a:t>
            </a:r>
          </a:p>
        </p:txBody>
      </p:sp>
      <p:sp>
        <p:nvSpPr>
          <p:cNvPr id="3" name="Content Placeholder 2"/>
          <p:cNvSpPr>
            <a:spLocks noGrp="1"/>
          </p:cNvSpPr>
          <p:nvPr>
            <p:ph idx="1"/>
          </p:nvPr>
        </p:nvSpPr>
        <p:spPr/>
        <p:txBody>
          <a:bodyPr>
            <a:noAutofit/>
          </a:bodyPr>
          <a:lstStyle/>
          <a:p>
            <a:pPr marL="0" indent="0">
              <a:buNone/>
            </a:pPr>
            <a:r>
              <a:rPr lang="en-GB"/>
              <a:t>Methodists have always shared God’s love and their faith with those they meet and work alongside across the world.  For more information visit </a:t>
            </a:r>
            <a:r>
              <a:rPr lang="en-GB" err="1"/>
              <a:t>www.methodist.org.uk</a:t>
            </a:r>
            <a:endParaRPr lang="en-GB"/>
          </a:p>
          <a:p>
            <a:pPr marL="0" indent="0">
              <a:buNone/>
            </a:pPr>
            <a:r>
              <a:rPr lang="en-GB"/>
              <a:t>[</a:t>
            </a:r>
            <a:r>
              <a:rPr lang="en-GB" i="1"/>
              <a:t>Note to the Leader: the following slides have  a selection of the work the WMF supports and the final slide shows how to give money, if wished]</a:t>
            </a:r>
            <a:endParaRPr lang="en-GB"/>
          </a:p>
        </p:txBody>
      </p:sp>
    </p:spTree>
    <p:extLst>
      <p:ext uri="{BB962C8B-B14F-4D97-AF65-F5344CB8AC3E}">
        <p14:creationId xmlns:p14="http://schemas.microsoft.com/office/powerpoint/2010/main" val="2721373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000" y="1198799"/>
            <a:ext cx="7917005" cy="2758205"/>
          </a:xfrm>
        </p:spPr>
        <p:txBody>
          <a:bodyPr>
            <a:noAutofit/>
          </a:bodyPr>
          <a:lstStyle/>
          <a:p>
            <a:pPr marL="0" indent="0">
              <a:spcAft>
                <a:spcPts val="0"/>
              </a:spcAft>
              <a:buNone/>
            </a:pPr>
            <a:r>
              <a:rPr lang="en-GB" b="1"/>
              <a:t>Colombia</a:t>
            </a:r>
          </a:p>
          <a:p>
            <a:pPr marL="0" indent="0">
              <a:buNone/>
            </a:pPr>
            <a:r>
              <a:rPr lang="en-GB"/>
              <a:t>The WMF supports the Ecumenical Social Centre for Communications in Latin America (CEPALC), based in Colombia. Carlos Daniel Silva </a:t>
            </a:r>
            <a:r>
              <a:rPr lang="en-GB" err="1"/>
              <a:t>Quecán</a:t>
            </a:r>
            <a:r>
              <a:rPr lang="en-GB"/>
              <a:t> works with Colombian children from different ethnic groups, including Afro-Colombians and Indigenous Colombians. He helps them learn about building peaceful communities, about their rights as children living in Colombian society and how to use media to have a voice.  </a:t>
            </a:r>
          </a:p>
          <a:p>
            <a:pPr marL="0" indent="0">
              <a:buNone/>
            </a:pPr>
            <a:endParaRPr lang="en-GB"/>
          </a:p>
        </p:txBody>
      </p:sp>
      <p:sp>
        <p:nvSpPr>
          <p:cNvPr id="6" name="Title 1">
            <a:extLst>
              <a:ext uri="{FF2B5EF4-FFF2-40B4-BE49-F238E27FC236}">
                <a16:creationId xmlns:a16="http://schemas.microsoft.com/office/drawing/2014/main" id="{9A5190C3-90D9-C643-9917-7B803F360907}"/>
              </a:ext>
            </a:extLst>
          </p:cNvPr>
          <p:cNvSpPr>
            <a:spLocks noGrp="1"/>
          </p:cNvSpPr>
          <p:nvPr>
            <p:ph type="title"/>
          </p:nvPr>
        </p:nvSpPr>
        <p:spPr>
          <a:xfrm>
            <a:off x="612000" y="489600"/>
            <a:ext cx="8229600" cy="535923"/>
          </a:xfrm>
        </p:spPr>
        <p:txBody>
          <a:bodyPr/>
          <a:lstStyle/>
          <a:p>
            <a:r>
              <a:rPr lang="en-US"/>
              <a:t>World Mission Fund (continued)</a:t>
            </a:r>
          </a:p>
        </p:txBody>
      </p:sp>
    </p:spTree>
    <p:extLst>
      <p:ext uri="{BB962C8B-B14F-4D97-AF65-F5344CB8AC3E}">
        <p14:creationId xmlns:p14="http://schemas.microsoft.com/office/powerpoint/2010/main" val="1141036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World Mission Fund (continued)</a:t>
            </a:r>
          </a:p>
        </p:txBody>
      </p:sp>
      <p:sp>
        <p:nvSpPr>
          <p:cNvPr id="3" name="Content Placeholder 2"/>
          <p:cNvSpPr>
            <a:spLocks noGrp="1"/>
          </p:cNvSpPr>
          <p:nvPr>
            <p:ph idx="1"/>
          </p:nvPr>
        </p:nvSpPr>
        <p:spPr>
          <a:xfrm>
            <a:off x="612000" y="1198799"/>
            <a:ext cx="6015303" cy="3331255"/>
          </a:xfrm>
        </p:spPr>
        <p:txBody>
          <a:bodyPr>
            <a:noAutofit/>
          </a:bodyPr>
          <a:lstStyle/>
          <a:p>
            <a:pPr marL="0" indent="0">
              <a:spcAft>
                <a:spcPts val="0"/>
              </a:spcAft>
              <a:buNone/>
            </a:pPr>
            <a:r>
              <a:rPr lang="en-GB" b="1" dirty="0"/>
              <a:t>Haiti</a:t>
            </a:r>
          </a:p>
          <a:p>
            <a:pPr marL="0" indent="0">
              <a:buNone/>
            </a:pPr>
            <a:r>
              <a:rPr lang="en-GB" dirty="0"/>
              <a:t>The WMF supported the Haiti District of the Methodist Church in the Caribbean and Americas (MCCA) with a general (solidarity) grant for preventative healthcare activities in five Methodist clinics. The clinics teach local communities how to protect themselves from Covid-19 and give PPE and cleaning products to vulnerable communities. </a:t>
            </a:r>
            <a:endParaRPr lang="en-US" dirty="0"/>
          </a:p>
        </p:txBody>
      </p:sp>
      <p:pic>
        <p:nvPicPr>
          <p:cNvPr id="5" name="Picture 4">
            <a:extLst>
              <a:ext uri="{FF2B5EF4-FFF2-40B4-BE49-F238E27FC236}">
                <a16:creationId xmlns:a16="http://schemas.microsoft.com/office/drawing/2014/main" id="{4F7D4057-F664-0046-8B71-6241DF18671B}"/>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795084" y="1198798"/>
            <a:ext cx="1879133" cy="2646303"/>
          </a:xfrm>
          <a:prstGeom prst="rect">
            <a:avLst/>
          </a:prstGeom>
        </p:spPr>
      </p:pic>
    </p:spTree>
    <p:extLst>
      <p:ext uri="{BB962C8B-B14F-4D97-AF65-F5344CB8AC3E}">
        <p14:creationId xmlns:p14="http://schemas.microsoft.com/office/powerpoint/2010/main" val="343049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World Mission Fund (continued)</a:t>
            </a:r>
          </a:p>
        </p:txBody>
      </p:sp>
      <p:sp>
        <p:nvSpPr>
          <p:cNvPr id="3" name="Content Placeholder 2"/>
          <p:cNvSpPr>
            <a:spLocks noGrp="1"/>
          </p:cNvSpPr>
          <p:nvPr>
            <p:ph idx="1"/>
          </p:nvPr>
        </p:nvSpPr>
        <p:spPr/>
        <p:txBody>
          <a:bodyPr>
            <a:noAutofit/>
          </a:bodyPr>
          <a:lstStyle/>
          <a:p>
            <a:pPr marL="0" indent="0">
              <a:spcAft>
                <a:spcPts val="0"/>
              </a:spcAft>
              <a:buNone/>
            </a:pPr>
            <a:r>
              <a:rPr lang="en-GB" b="1"/>
              <a:t>Latvia</a:t>
            </a:r>
          </a:p>
          <a:p>
            <a:pPr marL="0" indent="0">
              <a:buNone/>
            </a:pPr>
            <a:r>
              <a:rPr lang="en-GB"/>
              <a:t>The WMF supports the Hope Centre, which provides a refuge to young single mothers and mothers-to-be. They stay until their child is born and they have enough experience and knowledge to live independently. The Centre provides learning opportunities and counselling and mentoring. They encourage women to finish their education or to attend a professional training school, so they have the self-esteem and knowledge to raise their children independently, and are able to support themselves financially. </a:t>
            </a:r>
            <a:endParaRPr lang="en-US"/>
          </a:p>
        </p:txBody>
      </p:sp>
    </p:spTree>
    <p:extLst>
      <p:ext uri="{BB962C8B-B14F-4D97-AF65-F5344CB8AC3E}">
        <p14:creationId xmlns:p14="http://schemas.microsoft.com/office/powerpoint/2010/main" val="41124512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World Mission Fund (continued)</a:t>
            </a:r>
          </a:p>
        </p:txBody>
      </p:sp>
      <p:sp>
        <p:nvSpPr>
          <p:cNvPr id="3" name="Content Placeholder 2"/>
          <p:cNvSpPr>
            <a:spLocks noGrp="1"/>
          </p:cNvSpPr>
          <p:nvPr>
            <p:ph idx="1"/>
          </p:nvPr>
        </p:nvSpPr>
        <p:spPr>
          <a:xfrm>
            <a:off x="612001" y="1198800"/>
            <a:ext cx="5732029" cy="2783265"/>
          </a:xfrm>
        </p:spPr>
        <p:txBody>
          <a:bodyPr>
            <a:noAutofit/>
          </a:bodyPr>
          <a:lstStyle/>
          <a:p>
            <a:pPr marL="0" indent="0">
              <a:buNone/>
            </a:pPr>
            <a:r>
              <a:rPr lang="en-US" b="1" dirty="0"/>
              <a:t>Cameroon and Bangladesh</a:t>
            </a:r>
            <a:br>
              <a:rPr lang="en-US" dirty="0"/>
            </a:br>
            <a:r>
              <a:rPr lang="en-GB" dirty="0"/>
              <a:t>The WMF supports the work of the Presbyterian Church in Cameroon. In Bangladesh the WMF made two grants this year: £25,000 to the Church of Bangladesh for its 30,000 members; and £20,000 to its social development organisation ‘Shalom’ which reaches 120,000 of the most vulnerable people in all faith communities. </a:t>
            </a:r>
            <a:endParaRPr lang="en-US" dirty="0"/>
          </a:p>
        </p:txBody>
      </p:sp>
      <p:pic>
        <p:nvPicPr>
          <p:cNvPr id="6" name="Picture 5">
            <a:extLst>
              <a:ext uri="{FF2B5EF4-FFF2-40B4-BE49-F238E27FC236}">
                <a16:creationId xmlns:a16="http://schemas.microsoft.com/office/drawing/2014/main" id="{68C54022-54A5-944F-BA6C-6EC11C97FCD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511413" y="1198800"/>
            <a:ext cx="2162804" cy="2956542"/>
          </a:xfrm>
          <a:prstGeom prst="rect">
            <a:avLst/>
          </a:prstGeom>
        </p:spPr>
      </p:pic>
    </p:spTree>
    <p:extLst>
      <p:ext uri="{BB962C8B-B14F-4D97-AF65-F5344CB8AC3E}">
        <p14:creationId xmlns:p14="http://schemas.microsoft.com/office/powerpoint/2010/main" val="33012424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World Mission Fund (continued)</a:t>
            </a:r>
          </a:p>
        </p:txBody>
      </p:sp>
      <p:sp>
        <p:nvSpPr>
          <p:cNvPr id="3" name="Content Placeholder 2"/>
          <p:cNvSpPr>
            <a:spLocks noGrp="1"/>
          </p:cNvSpPr>
          <p:nvPr>
            <p:ph idx="1"/>
          </p:nvPr>
        </p:nvSpPr>
        <p:spPr>
          <a:xfrm>
            <a:off x="612001" y="1198800"/>
            <a:ext cx="4343458" cy="2527300"/>
          </a:xfrm>
        </p:spPr>
        <p:txBody>
          <a:bodyPr>
            <a:noAutofit/>
          </a:bodyPr>
          <a:lstStyle/>
          <a:p>
            <a:pPr marL="0" indent="0">
              <a:buNone/>
            </a:pPr>
            <a:r>
              <a:rPr lang="en-US" b="1" dirty="0"/>
              <a:t>Japan</a:t>
            </a:r>
            <a:br>
              <a:rPr lang="en-US" dirty="0"/>
            </a:br>
            <a:r>
              <a:rPr lang="en-GB" dirty="0"/>
              <a:t>The Asian Rural Institute is a training centre for rural community leaders, set in a six-hectare farm in Northern Japan. WMF scholarship grants last year enabled three people from African and Asian Partner Churches to attend its annual course. </a:t>
            </a:r>
            <a:endParaRPr lang="en-US" dirty="0"/>
          </a:p>
        </p:txBody>
      </p:sp>
      <p:pic>
        <p:nvPicPr>
          <p:cNvPr id="8" name="Picture 7">
            <a:extLst>
              <a:ext uri="{FF2B5EF4-FFF2-40B4-BE49-F238E27FC236}">
                <a16:creationId xmlns:a16="http://schemas.microsoft.com/office/drawing/2014/main" id="{31D16590-BEB8-0449-B70F-258F60EE81C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243051" y="1198800"/>
            <a:ext cx="3431165" cy="2735844"/>
          </a:xfrm>
          <a:prstGeom prst="rect">
            <a:avLst/>
          </a:prstGeom>
        </p:spPr>
      </p:pic>
    </p:spTree>
    <p:extLst>
      <p:ext uri="{BB962C8B-B14F-4D97-AF65-F5344CB8AC3E}">
        <p14:creationId xmlns:p14="http://schemas.microsoft.com/office/powerpoint/2010/main" val="3988093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World Mission Fund (continued)</a:t>
            </a:r>
          </a:p>
        </p:txBody>
      </p:sp>
      <p:sp>
        <p:nvSpPr>
          <p:cNvPr id="3" name="Content Placeholder 2"/>
          <p:cNvSpPr>
            <a:spLocks noGrp="1"/>
          </p:cNvSpPr>
          <p:nvPr>
            <p:ph idx="1"/>
          </p:nvPr>
        </p:nvSpPr>
        <p:spPr>
          <a:xfrm>
            <a:off x="612000" y="1198800"/>
            <a:ext cx="8229600" cy="2887970"/>
          </a:xfrm>
        </p:spPr>
        <p:txBody>
          <a:bodyPr wrap="square">
            <a:spAutoFit/>
          </a:bodyPr>
          <a:lstStyle/>
          <a:p>
            <a:pPr marL="0" indent="0">
              <a:buNone/>
            </a:pPr>
            <a:r>
              <a:rPr lang="en-GB" b="1" dirty="0"/>
              <a:t>Junior Mission for All (JMA) </a:t>
            </a:r>
            <a:br>
              <a:rPr lang="en-GB" dirty="0"/>
            </a:br>
            <a:r>
              <a:rPr lang="en-GB" dirty="0"/>
              <a:t>Children and young people raise funds for JMA. </a:t>
            </a:r>
            <a:br>
              <a:rPr lang="en-GB" dirty="0"/>
            </a:br>
            <a:r>
              <a:rPr lang="en-GB" dirty="0"/>
              <a:t>Last year, they raised over £97,000. Of this, 80% </a:t>
            </a:r>
            <a:br>
              <a:rPr lang="en-GB" dirty="0"/>
            </a:br>
            <a:r>
              <a:rPr lang="en-GB" dirty="0"/>
              <a:t>went to the World Mission Fund to help over </a:t>
            </a:r>
            <a:br>
              <a:rPr lang="en-GB" dirty="0"/>
            </a:br>
            <a:r>
              <a:rPr lang="en-GB" dirty="0"/>
              <a:t>100 Partner Churches and organisations in Africa, </a:t>
            </a:r>
            <a:br>
              <a:rPr lang="en-GB" dirty="0"/>
            </a:br>
            <a:r>
              <a:rPr lang="en-GB" dirty="0"/>
              <a:t>Europe, Latin America, the Caribbean, Asia and </a:t>
            </a:r>
            <a:br>
              <a:rPr lang="en-GB" dirty="0"/>
            </a:br>
            <a:r>
              <a:rPr lang="en-GB" dirty="0"/>
              <a:t>the Pacific.</a:t>
            </a:r>
          </a:p>
          <a:p>
            <a:pPr marL="0" indent="0">
              <a:buNone/>
            </a:pPr>
            <a:r>
              <a:rPr lang="en-GB" b="1" dirty="0"/>
              <a:t>The Easter Offering </a:t>
            </a:r>
            <a:r>
              <a:rPr lang="en-GB" dirty="0"/>
              <a:t>also supports WMF, raising £370,000 in 2019.</a:t>
            </a:r>
            <a:endParaRPr lang="en-US" dirty="0"/>
          </a:p>
        </p:txBody>
      </p:sp>
      <p:pic>
        <p:nvPicPr>
          <p:cNvPr id="5" name="Picture 4">
            <a:extLst>
              <a:ext uri="{FF2B5EF4-FFF2-40B4-BE49-F238E27FC236}">
                <a16:creationId xmlns:a16="http://schemas.microsoft.com/office/drawing/2014/main" id="{990BE41B-CE56-E741-875B-F2ADB427784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799005" y="1198800"/>
            <a:ext cx="2027873" cy="2027873"/>
          </a:xfrm>
          <a:prstGeom prst="rect">
            <a:avLst/>
          </a:prstGeom>
        </p:spPr>
      </p:pic>
    </p:spTree>
    <p:extLst>
      <p:ext uri="{BB962C8B-B14F-4D97-AF65-F5344CB8AC3E}">
        <p14:creationId xmlns:p14="http://schemas.microsoft.com/office/powerpoint/2010/main" val="3372026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to support WMF</a:t>
            </a:r>
          </a:p>
        </p:txBody>
      </p:sp>
      <p:sp>
        <p:nvSpPr>
          <p:cNvPr id="3" name="Content Placeholder 2"/>
          <p:cNvSpPr>
            <a:spLocks noGrp="1"/>
          </p:cNvSpPr>
          <p:nvPr>
            <p:ph idx="1"/>
          </p:nvPr>
        </p:nvSpPr>
        <p:spPr>
          <a:xfrm>
            <a:off x="612000" y="1198800"/>
            <a:ext cx="7925097" cy="2863402"/>
          </a:xfrm>
        </p:spPr>
        <p:txBody>
          <a:bodyPr>
            <a:noAutofit/>
          </a:bodyPr>
          <a:lstStyle/>
          <a:p>
            <a:pPr marL="0" indent="0">
              <a:spcAft>
                <a:spcPts val="1000"/>
              </a:spcAft>
              <a:buNone/>
            </a:pPr>
            <a:r>
              <a:rPr lang="en-US" sz="2100" dirty="0"/>
              <a:t>You can give online at: </a:t>
            </a:r>
            <a:r>
              <a:rPr lang="en-US" sz="2100" b="1" dirty="0" err="1"/>
              <a:t>www.justgiving.com</a:t>
            </a:r>
            <a:r>
              <a:rPr lang="en-US" sz="2100" b="1" dirty="0"/>
              <a:t>/</a:t>
            </a:r>
            <a:r>
              <a:rPr lang="en-US" sz="2100" b="1" dirty="0" err="1"/>
              <a:t>mcfworldmission</a:t>
            </a:r>
            <a:r>
              <a:rPr lang="en-US" sz="2100" b="1" dirty="0"/>
              <a:t>/donate</a:t>
            </a:r>
          </a:p>
          <a:p>
            <a:pPr marL="0" indent="0">
              <a:spcAft>
                <a:spcPts val="1000"/>
              </a:spcAft>
              <a:buNone/>
            </a:pPr>
            <a:r>
              <a:rPr lang="en-GB" sz="2100" dirty="0"/>
              <a:t>You can also send a cheque (made payable to '</a:t>
            </a:r>
            <a:r>
              <a:rPr lang="en-GB" sz="2100" b="1" dirty="0"/>
              <a:t>Methodist Church World Mission Fund</a:t>
            </a:r>
            <a:r>
              <a:rPr lang="en-GB" sz="2100" dirty="0"/>
              <a:t>') to:</a:t>
            </a:r>
          </a:p>
          <a:p>
            <a:pPr marL="0" indent="0">
              <a:spcAft>
                <a:spcPts val="1000"/>
              </a:spcAft>
              <a:buNone/>
            </a:pPr>
            <a:r>
              <a:rPr lang="en-GB" sz="2100" b="1" dirty="0"/>
              <a:t>	</a:t>
            </a:r>
            <a:r>
              <a:rPr lang="en-GB" sz="2100" dirty="0"/>
              <a:t>Methodist Church World Mission Fund</a:t>
            </a:r>
            <a:br>
              <a:rPr lang="en-GB" sz="2100" b="1" dirty="0"/>
            </a:br>
            <a:r>
              <a:rPr lang="en-GB" sz="2100" b="1" dirty="0"/>
              <a:t>	</a:t>
            </a:r>
            <a:r>
              <a:rPr lang="en-GB" sz="2100" dirty="0"/>
              <a:t>Methodist Church House</a:t>
            </a:r>
            <a:br>
              <a:rPr lang="en-GB" sz="2100" dirty="0"/>
            </a:br>
            <a:r>
              <a:rPr lang="en-GB" sz="2100" dirty="0"/>
              <a:t>	25 Marylebone Road</a:t>
            </a:r>
            <a:br>
              <a:rPr lang="en-GB" sz="2100" dirty="0"/>
            </a:br>
            <a:r>
              <a:rPr lang="en-GB" sz="2100" dirty="0"/>
              <a:t>	London NW1 5JR </a:t>
            </a:r>
          </a:p>
          <a:p>
            <a:pPr marL="0" indent="0">
              <a:buNone/>
            </a:pPr>
            <a:r>
              <a:rPr lang="en-GB" sz="2100" b="1" dirty="0"/>
              <a:t>Thank you very much </a:t>
            </a:r>
            <a:r>
              <a:rPr lang="en-GB" sz="2100" dirty="0"/>
              <a:t>– your generosity is greatly appreciated.</a:t>
            </a:r>
          </a:p>
        </p:txBody>
      </p:sp>
    </p:spTree>
    <p:extLst>
      <p:ext uri="{BB962C8B-B14F-4D97-AF65-F5344CB8AC3E}">
        <p14:creationId xmlns:p14="http://schemas.microsoft.com/office/powerpoint/2010/main" val="127141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11188" y="487823"/>
            <a:ext cx="5905463" cy="3262432"/>
          </a:xfrm>
          <a:prstGeom prst="rect">
            <a:avLst/>
          </a:prstGeom>
          <a:noFill/>
        </p:spPr>
        <p:txBody>
          <a:bodyPr wrap="none" lIns="0" tIns="0" rIns="0" bIns="0" rtlCol="0">
            <a:spAutoFit/>
          </a:bodyPr>
          <a:lstStyle/>
          <a:p>
            <a:pPr>
              <a:spcAft>
                <a:spcPts val="1200"/>
              </a:spcAft>
            </a:pPr>
            <a:r>
              <a:rPr lang="en-GB" sz="3200" dirty="0">
                <a:solidFill>
                  <a:srgbClr val="358E4A"/>
                </a:solidFill>
                <a:latin typeface="+mj-lt"/>
              </a:rPr>
              <a:t>Opening hymn/song</a:t>
            </a:r>
          </a:p>
          <a:p>
            <a:pPr>
              <a:lnSpc>
                <a:spcPct val="110000"/>
              </a:lnSpc>
              <a:spcAft>
                <a:spcPts val="1200"/>
              </a:spcAft>
            </a:pPr>
            <a:r>
              <a:rPr lang="en-GB" sz="2400" i="1" dirty="0"/>
              <a:t>Choose from</a:t>
            </a:r>
            <a:r>
              <a:rPr lang="en-GB" sz="2400" dirty="0"/>
              <a:t>:</a:t>
            </a:r>
            <a:br>
              <a:rPr lang="en-GB" sz="2400" dirty="0"/>
            </a:br>
            <a:r>
              <a:rPr lang="en-GB" sz="2400" dirty="0"/>
              <a:t>O sing to the Lord </a:t>
            </a:r>
            <a:r>
              <a:rPr lang="en-GB" sz="2400" i="1" dirty="0"/>
              <a:t>(</a:t>
            </a:r>
            <a:r>
              <a:rPr lang="en-GB" sz="2400" i="1" dirty="0" err="1"/>
              <a:t>StF</a:t>
            </a:r>
            <a:r>
              <a:rPr lang="en-GB" sz="2400" dirty="0"/>
              <a:t> 42)</a:t>
            </a:r>
            <a:br>
              <a:rPr lang="en-GB" sz="2400" i="1" dirty="0"/>
            </a:br>
            <a:r>
              <a:rPr lang="en-GB" sz="2400" dirty="0"/>
              <a:t>As the deer pants for the water (</a:t>
            </a:r>
            <a:r>
              <a:rPr lang="en-GB" sz="2400" i="1" dirty="0" err="1"/>
              <a:t>StF</a:t>
            </a:r>
            <a:r>
              <a:rPr lang="en-GB" sz="2400" dirty="0"/>
              <a:t> 544)</a:t>
            </a:r>
            <a:br>
              <a:rPr lang="en-GB" sz="2400" i="1" dirty="0"/>
            </a:br>
            <a:r>
              <a:rPr lang="en-GB" sz="2400" dirty="0"/>
              <a:t>God is love, let heaven adore him </a:t>
            </a:r>
            <a:r>
              <a:rPr lang="en-GB" sz="2400" i="1" dirty="0"/>
              <a:t>(H&amp;P </a:t>
            </a:r>
            <a:r>
              <a:rPr lang="en-GB" sz="2400" dirty="0"/>
              <a:t>36)</a:t>
            </a:r>
            <a:br>
              <a:rPr lang="en-GB" sz="2400" dirty="0"/>
            </a:br>
            <a:r>
              <a:rPr lang="en-GB" sz="2400" dirty="0"/>
              <a:t>He’s got the whole world (</a:t>
            </a:r>
            <a:r>
              <a:rPr lang="en-GB" sz="2400" i="1" dirty="0" err="1"/>
              <a:t>StF</a:t>
            </a:r>
            <a:r>
              <a:rPr lang="en-GB" sz="2400" i="1" dirty="0"/>
              <a:t> </a:t>
            </a:r>
            <a:r>
              <a:rPr lang="en-GB" sz="2400" dirty="0"/>
              <a:t>536 or </a:t>
            </a:r>
            <a:r>
              <a:rPr lang="en-GB" sz="2400" i="1" dirty="0"/>
              <a:t>H&amp;P </a:t>
            </a:r>
            <a:r>
              <a:rPr lang="en-GB" sz="2400" dirty="0"/>
              <a:t>25)</a:t>
            </a:r>
          </a:p>
          <a:p>
            <a:pPr algn="ctr">
              <a:spcAft>
                <a:spcPts val="1200"/>
              </a:spcAft>
            </a:pPr>
            <a:endParaRPr lang="en-GB" sz="2800" i="1" dirty="0"/>
          </a:p>
        </p:txBody>
      </p:sp>
    </p:spTree>
    <p:extLst>
      <p:ext uri="{BB962C8B-B14F-4D97-AF65-F5344CB8AC3E}">
        <p14:creationId xmlns:p14="http://schemas.microsoft.com/office/powerpoint/2010/main" val="2008775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491204"/>
            <a:ext cx="8229600" cy="540642"/>
          </a:xfrm>
        </p:spPr>
        <p:txBody>
          <a:bodyPr lIns="0" tIns="0" rIns="0" bIns="0" anchor="t">
            <a:normAutofit/>
          </a:bodyPr>
          <a:lstStyle/>
          <a:p>
            <a:pPr algn="l"/>
            <a:r>
              <a:rPr lang="en-US" sz="3200" dirty="0">
                <a:solidFill>
                  <a:srgbClr val="358E4A"/>
                </a:solidFill>
              </a:rPr>
              <a:t>Prayers of praise and confession</a:t>
            </a:r>
            <a:r>
              <a:rPr lang="en-US" sz="2600" i="1" dirty="0">
                <a:solidFill>
                  <a:srgbClr val="358E4A"/>
                </a:solidFill>
                <a:latin typeface="+mn-lt"/>
              </a:rPr>
              <a:t>  [1 of 3]</a:t>
            </a:r>
          </a:p>
        </p:txBody>
      </p:sp>
      <p:sp>
        <p:nvSpPr>
          <p:cNvPr id="3" name="Content Placeholder 2"/>
          <p:cNvSpPr>
            <a:spLocks noGrp="1"/>
          </p:cNvSpPr>
          <p:nvPr>
            <p:ph idx="1"/>
          </p:nvPr>
        </p:nvSpPr>
        <p:spPr>
          <a:xfrm>
            <a:off x="611188" y="1200153"/>
            <a:ext cx="7920416" cy="3093356"/>
          </a:xfrm>
        </p:spPr>
        <p:txBody>
          <a:bodyPr lIns="0" tIns="0" rIns="0" bIns="0">
            <a:noAutofit/>
          </a:bodyPr>
          <a:lstStyle/>
          <a:p>
            <a:pPr marL="0" indent="0">
              <a:spcBef>
                <a:spcPts val="0"/>
              </a:spcBef>
              <a:spcAft>
                <a:spcPts val="1400"/>
              </a:spcAft>
              <a:buNone/>
            </a:pPr>
            <a:r>
              <a:rPr lang="en-GB" sz="2200" i="1"/>
              <a:t>Let us pray together:</a:t>
            </a:r>
          </a:p>
          <a:p>
            <a:pPr marL="0" indent="0">
              <a:spcBef>
                <a:spcPts val="0"/>
              </a:spcBef>
              <a:spcAft>
                <a:spcPts val="1400"/>
              </a:spcAft>
              <a:buNone/>
            </a:pPr>
            <a:r>
              <a:rPr lang="en-GB" sz="2200"/>
              <a:t>Dear God, we are glad to be in your presence, singing your praises, joining our voices with the saints and angels in heaven and with your people across the world.</a:t>
            </a:r>
          </a:p>
          <a:p>
            <a:pPr marL="0" indent="0">
              <a:spcBef>
                <a:spcPts val="0"/>
              </a:spcBef>
              <a:buNone/>
            </a:pPr>
            <a:r>
              <a:rPr lang="en-GB" sz="2200"/>
              <a:t>You are a God of immeasurable love. You made us in love. </a:t>
            </a:r>
            <a:br>
              <a:rPr lang="en-GB" sz="2200"/>
            </a:br>
            <a:r>
              <a:rPr lang="en-GB" sz="2200"/>
              <a:t>You delight in us and we delight in you. </a:t>
            </a:r>
          </a:p>
          <a:p>
            <a:pPr marL="0" indent="0" algn="r">
              <a:spcBef>
                <a:spcPts val="0"/>
              </a:spcBef>
              <a:spcAft>
                <a:spcPts val="800"/>
              </a:spcAft>
              <a:buNone/>
            </a:pPr>
            <a:r>
              <a:rPr lang="en-GB" sz="2200"/>
              <a:t>[</a:t>
            </a:r>
            <a:r>
              <a:rPr lang="en-GB" sz="2200" i="1"/>
              <a:t>continued</a:t>
            </a:r>
            <a:r>
              <a:rPr lang="en-GB" sz="2200"/>
              <a:t>]</a:t>
            </a:r>
          </a:p>
        </p:txBody>
      </p:sp>
    </p:spTree>
    <p:extLst>
      <p:ext uri="{BB962C8B-B14F-4D97-AF65-F5344CB8AC3E}">
        <p14:creationId xmlns:p14="http://schemas.microsoft.com/office/powerpoint/2010/main" val="46089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4E06A62-ABF9-5948-BB2A-CE66D8B59B16}"/>
              </a:ext>
            </a:extLst>
          </p:cNvPr>
          <p:cNvSpPr>
            <a:spLocks noGrp="1"/>
          </p:cNvSpPr>
          <p:nvPr>
            <p:ph type="title"/>
          </p:nvPr>
        </p:nvSpPr>
        <p:spPr>
          <a:xfrm>
            <a:off x="611188" y="491204"/>
            <a:ext cx="8229600" cy="540642"/>
          </a:xfrm>
        </p:spPr>
        <p:txBody>
          <a:bodyPr lIns="0" tIns="0" rIns="0" bIns="0" anchor="t">
            <a:normAutofit/>
          </a:bodyPr>
          <a:lstStyle/>
          <a:p>
            <a:pPr algn="l"/>
            <a:r>
              <a:rPr lang="en-US" sz="3200"/>
              <a:t>Prayers of praise and confession</a:t>
            </a:r>
            <a:r>
              <a:rPr lang="en-US" sz="2600" i="1">
                <a:latin typeface="+mn-lt"/>
              </a:rPr>
              <a:t>  [2 of 3]</a:t>
            </a:r>
          </a:p>
        </p:txBody>
      </p:sp>
      <p:sp>
        <p:nvSpPr>
          <p:cNvPr id="8" name="Content Placeholder 2">
            <a:extLst>
              <a:ext uri="{FF2B5EF4-FFF2-40B4-BE49-F238E27FC236}">
                <a16:creationId xmlns:a16="http://schemas.microsoft.com/office/drawing/2014/main" id="{B78A34DC-12B6-DA49-8882-DFE2CFA22E0F}"/>
              </a:ext>
            </a:extLst>
          </p:cNvPr>
          <p:cNvSpPr txBox="1">
            <a:spLocks/>
          </p:cNvSpPr>
          <p:nvPr/>
        </p:nvSpPr>
        <p:spPr>
          <a:xfrm>
            <a:off x="611188" y="1200153"/>
            <a:ext cx="7920416" cy="3093356"/>
          </a:xfrm>
          <a:prstGeom prst="rect">
            <a:avLst/>
          </a:prstGeom>
        </p:spPr>
        <p:txBody>
          <a:bodyPr vert="horz" lIns="0" tIns="0" rIns="0" bIns="0" rtlCol="0">
            <a:noAutofit/>
          </a:bodyPr>
          <a:lst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400"/>
              </a:spcAft>
              <a:buNone/>
            </a:pPr>
            <a:r>
              <a:rPr lang="en-GB" sz="2200"/>
              <a:t>Our hearts sing a beautiful song when we think about Jesus. </a:t>
            </a:r>
            <a:br>
              <a:rPr lang="en-GB" sz="2200"/>
            </a:br>
            <a:r>
              <a:rPr lang="en-GB" sz="2200"/>
              <a:t>In him, we see you: your grace, your welcome, your everlasting commitment to us. In Jesus, we know that you are with us always.</a:t>
            </a:r>
          </a:p>
          <a:p>
            <a:pPr marL="0" indent="0">
              <a:spcBef>
                <a:spcPts val="0"/>
              </a:spcBef>
              <a:spcAft>
                <a:spcPts val="1400"/>
              </a:spcAft>
              <a:buNone/>
            </a:pPr>
            <a:r>
              <a:rPr lang="en-GB" sz="2200"/>
              <a:t>We thirst for love and we find our thirst quenched in you; </a:t>
            </a:r>
            <a:br>
              <a:rPr lang="en-GB" sz="2200"/>
            </a:br>
            <a:r>
              <a:rPr lang="en-GB" sz="2200"/>
              <a:t>and we worship you.</a:t>
            </a:r>
          </a:p>
          <a:p>
            <a:pPr marL="0" indent="0" algn="r">
              <a:spcBef>
                <a:spcPts val="0"/>
              </a:spcBef>
              <a:spcAft>
                <a:spcPts val="1400"/>
              </a:spcAft>
              <a:buNone/>
            </a:pPr>
            <a:r>
              <a:rPr lang="en-GB" sz="2200"/>
              <a:t>[</a:t>
            </a:r>
            <a:r>
              <a:rPr lang="en-GB" sz="2200" i="1"/>
              <a:t>continued</a:t>
            </a:r>
            <a:r>
              <a:rPr lang="en-GB" sz="2200"/>
              <a:t>]</a:t>
            </a:r>
          </a:p>
        </p:txBody>
      </p:sp>
    </p:spTree>
    <p:extLst>
      <p:ext uri="{BB962C8B-B14F-4D97-AF65-F5344CB8AC3E}">
        <p14:creationId xmlns:p14="http://schemas.microsoft.com/office/powerpoint/2010/main" val="1829755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4E06A62-ABF9-5948-BB2A-CE66D8B59B16}"/>
              </a:ext>
            </a:extLst>
          </p:cNvPr>
          <p:cNvSpPr>
            <a:spLocks noGrp="1"/>
          </p:cNvSpPr>
          <p:nvPr>
            <p:ph type="title"/>
          </p:nvPr>
        </p:nvSpPr>
        <p:spPr>
          <a:xfrm>
            <a:off x="611188" y="482815"/>
            <a:ext cx="8229600" cy="540642"/>
          </a:xfrm>
        </p:spPr>
        <p:txBody>
          <a:bodyPr lIns="0" tIns="0" rIns="0" bIns="0" anchor="t">
            <a:normAutofit/>
          </a:bodyPr>
          <a:lstStyle/>
          <a:p>
            <a:pPr algn="l"/>
            <a:r>
              <a:rPr lang="en-US" sz="3200"/>
              <a:t>Prayers of praise and confession</a:t>
            </a:r>
            <a:r>
              <a:rPr lang="en-US" sz="2600" i="1">
                <a:latin typeface="+mn-lt"/>
              </a:rPr>
              <a:t>  [3 of 3]</a:t>
            </a:r>
          </a:p>
        </p:txBody>
      </p:sp>
      <p:sp>
        <p:nvSpPr>
          <p:cNvPr id="8" name="Content Placeholder 2">
            <a:extLst>
              <a:ext uri="{FF2B5EF4-FFF2-40B4-BE49-F238E27FC236}">
                <a16:creationId xmlns:a16="http://schemas.microsoft.com/office/drawing/2014/main" id="{B78A34DC-12B6-DA49-8882-DFE2CFA22E0F}"/>
              </a:ext>
            </a:extLst>
          </p:cNvPr>
          <p:cNvSpPr txBox="1">
            <a:spLocks/>
          </p:cNvSpPr>
          <p:nvPr/>
        </p:nvSpPr>
        <p:spPr>
          <a:xfrm>
            <a:off x="611188" y="1200153"/>
            <a:ext cx="8075612" cy="3093356"/>
          </a:xfrm>
          <a:prstGeom prst="rect">
            <a:avLst/>
          </a:prstGeom>
        </p:spPr>
        <p:txBody>
          <a:bodyPr vert="horz" lIns="0" tIns="0" rIns="0" bIns="0" rtlCol="0">
            <a:noAutofit/>
          </a:bodyPr>
          <a:lst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400"/>
              </a:spcAft>
              <a:buNone/>
            </a:pPr>
            <a:r>
              <a:rPr lang="en-GB" sz="2200"/>
              <a:t>We are sorry for the times when we have been slow to praise you, and trust you, and speak of you to others. For all the times we have let you down and not put you first, we are sorry. </a:t>
            </a:r>
            <a:br>
              <a:rPr lang="en-GB" sz="2200"/>
            </a:br>
            <a:r>
              <a:rPr lang="en-GB" sz="2200"/>
              <a:t>[</a:t>
            </a:r>
            <a:r>
              <a:rPr lang="en-GB" sz="2200" i="1"/>
              <a:t>A brief moment of silence</a:t>
            </a:r>
            <a:r>
              <a:rPr lang="en-GB" sz="2200"/>
              <a:t>]</a:t>
            </a:r>
          </a:p>
          <a:p>
            <a:pPr marL="0" indent="0">
              <a:spcBef>
                <a:spcPts val="0"/>
              </a:spcBef>
              <a:spcAft>
                <a:spcPts val="1400"/>
              </a:spcAft>
              <a:buNone/>
            </a:pPr>
            <a:r>
              <a:rPr lang="en-GB" sz="2200"/>
              <a:t>We thank you that Jesus is risen and stands before us this day, saying to each of our hearts: “Your sin is forgiven; go in peace”. </a:t>
            </a:r>
            <a:br>
              <a:rPr lang="en-GB" sz="2200"/>
            </a:br>
            <a:r>
              <a:rPr lang="en-GB" sz="2200"/>
              <a:t>So may we leave this place filled with your peace, your spirit and your joy. In Jesus’ name,</a:t>
            </a:r>
            <a:r>
              <a:rPr lang="en-GB" sz="2200" b="1"/>
              <a:t> Amen</a:t>
            </a:r>
            <a:r>
              <a:rPr lang="en-GB" sz="2200"/>
              <a:t>.</a:t>
            </a:r>
          </a:p>
        </p:txBody>
      </p:sp>
    </p:spTree>
    <p:extLst>
      <p:ext uri="{BB962C8B-B14F-4D97-AF65-F5344CB8AC3E}">
        <p14:creationId xmlns:p14="http://schemas.microsoft.com/office/powerpoint/2010/main" val="3886539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499859"/>
            <a:ext cx="8229600" cy="548765"/>
          </a:xfrm>
        </p:spPr>
        <p:txBody>
          <a:bodyPr lIns="0" tIns="0" rIns="0" bIns="0" anchor="t">
            <a:normAutofit/>
          </a:bodyPr>
          <a:lstStyle/>
          <a:p>
            <a:pPr algn="l"/>
            <a:r>
              <a:rPr lang="en-US" i="1"/>
              <a:t>All-age option 1</a:t>
            </a:r>
            <a:r>
              <a:rPr lang="en-US"/>
              <a:t>: ‘Shade and Fresh Water’</a:t>
            </a:r>
          </a:p>
        </p:txBody>
      </p:sp>
      <p:sp>
        <p:nvSpPr>
          <p:cNvPr id="3" name="Content Placeholder 2"/>
          <p:cNvSpPr>
            <a:spLocks noGrp="1"/>
          </p:cNvSpPr>
          <p:nvPr>
            <p:ph idx="1"/>
          </p:nvPr>
        </p:nvSpPr>
        <p:spPr>
          <a:xfrm>
            <a:off x="611187" y="1056187"/>
            <a:ext cx="7920417" cy="3104752"/>
          </a:xfrm>
        </p:spPr>
        <p:txBody>
          <a:bodyPr lIns="0" tIns="0" rIns="0" bIns="0">
            <a:noAutofit/>
          </a:bodyPr>
          <a:lstStyle/>
          <a:p>
            <a:pPr>
              <a:buNone/>
            </a:pPr>
            <a:r>
              <a:rPr lang="en-US" sz="3200" dirty="0">
                <a:solidFill>
                  <a:srgbClr val="358E4A"/>
                </a:solidFill>
                <a:latin typeface="+mj-lt"/>
              </a:rPr>
              <a:t>Reading </a:t>
            </a:r>
          </a:p>
          <a:p>
            <a:pPr>
              <a:buNone/>
            </a:pPr>
            <a:r>
              <a:rPr lang="en-US" sz="2100" dirty="0"/>
              <a:t>Do not remember the former things, or consider the things of old. I am about to do a new thing; now it springs forth, do you not perceive it?</a:t>
            </a:r>
          </a:p>
          <a:p>
            <a:pPr marL="0" indent="0">
              <a:spcBef>
                <a:spcPts val="0"/>
              </a:spcBef>
              <a:spcAft>
                <a:spcPts val="1400"/>
              </a:spcAft>
              <a:buNone/>
            </a:pPr>
            <a:r>
              <a:rPr lang="en-US" sz="2100" dirty="0"/>
              <a:t>I will make a way in the wilderness and rivers in the desert. </a:t>
            </a:r>
            <a:br>
              <a:rPr lang="en-US" sz="2100" dirty="0"/>
            </a:br>
            <a:r>
              <a:rPr lang="en-US" sz="2100" dirty="0"/>
              <a:t>The wild animals will </a:t>
            </a:r>
            <a:r>
              <a:rPr lang="en-US" sz="2100" dirty="0" err="1"/>
              <a:t>honour</a:t>
            </a:r>
            <a:r>
              <a:rPr lang="en-US" sz="2100" dirty="0"/>
              <a:t> me, the jackals and the ostriches; for I give water in the wilderness, rivers in the desert, to give drink to my chosen people, the people whom I formed for myself so that they might declare my praise.  </a:t>
            </a:r>
            <a:r>
              <a:rPr lang="en-US" sz="2000" b="1" dirty="0"/>
              <a:t>Isaiah 43:18-21</a:t>
            </a:r>
          </a:p>
        </p:txBody>
      </p:sp>
    </p:spTree>
    <p:extLst>
      <p:ext uri="{BB962C8B-B14F-4D97-AF65-F5344CB8AC3E}">
        <p14:creationId xmlns:p14="http://schemas.microsoft.com/office/powerpoint/2010/main" val="2040313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700" y="1829030"/>
            <a:ext cx="8229600" cy="2054776"/>
          </a:xfrm>
        </p:spPr>
        <p:txBody>
          <a:bodyPr lIns="0" tIns="0" rIns="0" bIns="0">
            <a:noAutofit/>
          </a:bodyPr>
          <a:lstStyle/>
          <a:p>
            <a:pPr marL="0" indent="0">
              <a:buNone/>
            </a:pPr>
            <a:r>
              <a:rPr lang="en-US" sz="2200" i="1"/>
              <a:t>Choose from</a:t>
            </a:r>
            <a:r>
              <a:rPr lang="en-US" sz="2200"/>
              <a:t>:</a:t>
            </a:r>
            <a:br>
              <a:rPr lang="en-US" sz="2200"/>
            </a:br>
            <a:r>
              <a:rPr lang="en-GB" sz="2200"/>
              <a:t>Alleluia, alleluia (</a:t>
            </a:r>
            <a:r>
              <a:rPr lang="en-GB" sz="2200" i="1" err="1"/>
              <a:t>StF</a:t>
            </a:r>
            <a:r>
              <a:rPr lang="en-GB" sz="2200"/>
              <a:t> 295) </a:t>
            </a:r>
            <a:br>
              <a:rPr lang="en-GB" sz="2200" i="1"/>
            </a:br>
            <a:r>
              <a:rPr lang="en-GB" sz="2200"/>
              <a:t>Holy, holy, holy (</a:t>
            </a:r>
            <a:r>
              <a:rPr lang="en-GB" sz="2200" i="1" err="1"/>
              <a:t>StF</a:t>
            </a:r>
            <a:r>
              <a:rPr lang="en-GB" sz="2200"/>
              <a:t> 779) </a:t>
            </a:r>
            <a:br>
              <a:rPr lang="en-GB" sz="2200" i="1"/>
            </a:br>
            <a:r>
              <a:rPr lang="en-GB" sz="2200"/>
              <a:t>Sent by the Lord am I (</a:t>
            </a:r>
            <a:r>
              <a:rPr lang="en-GB" sz="2200" i="1" err="1"/>
              <a:t>StF</a:t>
            </a:r>
            <a:r>
              <a:rPr lang="en-GB" sz="2200"/>
              <a:t> 239) </a:t>
            </a:r>
            <a:br>
              <a:rPr lang="en-GB" sz="2200"/>
            </a:br>
            <a:r>
              <a:rPr lang="en-GB" sz="2200"/>
              <a:t>What a friend we have in Jesus (</a:t>
            </a:r>
            <a:r>
              <a:rPr lang="en-GB" sz="2200" i="1" err="1"/>
              <a:t>StF</a:t>
            </a:r>
            <a:r>
              <a:rPr lang="en-GB" sz="2200"/>
              <a:t> 531 or </a:t>
            </a:r>
            <a:r>
              <a:rPr lang="en-GB" sz="2200" i="1"/>
              <a:t>H&amp;P</a:t>
            </a:r>
            <a:r>
              <a:rPr lang="en-GB" sz="2200"/>
              <a:t> 559) </a:t>
            </a:r>
            <a:br>
              <a:rPr lang="en-GB" sz="2200"/>
            </a:br>
            <a:r>
              <a:rPr lang="en-GB" sz="2200"/>
              <a:t>Lord your church (</a:t>
            </a:r>
            <a:r>
              <a:rPr lang="en-GB" sz="2200" i="1" err="1"/>
              <a:t>StF</a:t>
            </a:r>
            <a:r>
              <a:rPr lang="en-GB" sz="2200"/>
              <a:t> 410 or </a:t>
            </a:r>
            <a:r>
              <a:rPr lang="en-GB" sz="2200" i="1"/>
              <a:t>H&amp;P</a:t>
            </a:r>
            <a:r>
              <a:rPr lang="en-GB" sz="2200"/>
              <a:t> 774) </a:t>
            </a:r>
            <a:endParaRPr lang="en-US" sz="2200"/>
          </a:p>
        </p:txBody>
      </p:sp>
      <p:sp>
        <p:nvSpPr>
          <p:cNvPr id="4" name="Title 1">
            <a:extLst>
              <a:ext uri="{FF2B5EF4-FFF2-40B4-BE49-F238E27FC236}">
                <a16:creationId xmlns:a16="http://schemas.microsoft.com/office/drawing/2014/main" id="{1BD42755-4CA7-2A49-86B5-965B0C9BAF44}"/>
              </a:ext>
            </a:extLst>
          </p:cNvPr>
          <p:cNvSpPr txBox="1">
            <a:spLocks/>
          </p:cNvSpPr>
          <p:nvPr/>
        </p:nvSpPr>
        <p:spPr>
          <a:xfrm>
            <a:off x="612000" y="489600"/>
            <a:ext cx="8229600" cy="1185451"/>
          </a:xfrm>
          <a:prstGeom prst="rect">
            <a:avLst/>
          </a:prstGeom>
        </p:spPr>
        <p:txBody>
          <a:bodyPr vert="horz" lIns="0" tIns="0" rIns="0" bIns="0" rtlCol="0" anchor="t">
            <a:noAutofit/>
          </a:bodyPr>
          <a:lstStyle>
            <a:lvl1pPr algn="ctr" defTabSz="457189" rtl="0" eaLnBrk="1" latinLnBrk="0" hangingPunct="1">
              <a:spcBef>
                <a:spcPct val="0"/>
              </a:spcBef>
              <a:buNone/>
              <a:defRPr sz="4400" kern="1200">
                <a:solidFill>
                  <a:schemeClr val="tx1"/>
                </a:solidFill>
                <a:latin typeface="+mj-lt"/>
                <a:ea typeface="+mj-ea"/>
                <a:cs typeface="+mj-cs"/>
              </a:defRPr>
            </a:lvl1pPr>
          </a:lstStyle>
          <a:p>
            <a:pPr algn="l">
              <a:spcAft>
                <a:spcPts val="1200"/>
              </a:spcAft>
            </a:pPr>
            <a:r>
              <a:rPr lang="en-US" sz="3200" dirty="0">
                <a:solidFill>
                  <a:srgbClr val="358E4A"/>
                </a:solidFill>
              </a:rPr>
              <a:t>‘Shade and Fresh Water’ </a:t>
            </a:r>
          </a:p>
          <a:p>
            <a:pPr algn="l">
              <a:spcAft>
                <a:spcPts val="1200"/>
              </a:spcAft>
            </a:pPr>
            <a:r>
              <a:rPr lang="en-US" sz="3200" dirty="0">
                <a:solidFill>
                  <a:srgbClr val="358E4A"/>
                </a:solidFill>
              </a:rPr>
              <a:t>Hymn</a:t>
            </a:r>
          </a:p>
          <a:p>
            <a:pPr algn="l"/>
            <a:endParaRPr lang="en-US" sz="2600" i="1" dirty="0">
              <a:latin typeface="+mn-lt"/>
            </a:endParaRPr>
          </a:p>
        </p:txBody>
      </p:sp>
      <p:sp>
        <p:nvSpPr>
          <p:cNvPr id="5" name="TextBox 4">
            <a:extLst>
              <a:ext uri="{FF2B5EF4-FFF2-40B4-BE49-F238E27FC236}">
                <a16:creationId xmlns:a16="http://schemas.microsoft.com/office/drawing/2014/main" id="{ACF9D622-69E4-1E44-9A78-70E86F0370EA}"/>
              </a:ext>
            </a:extLst>
          </p:cNvPr>
          <p:cNvSpPr txBox="1"/>
          <p:nvPr/>
        </p:nvSpPr>
        <p:spPr>
          <a:xfrm>
            <a:off x="4857226" y="679508"/>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4774023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2772</TotalTime>
  <Words>2320</Words>
  <Application>Microsoft Macintosh PowerPoint</Application>
  <PresentationFormat>On-screen Show (16:9)</PresentationFormat>
  <Paragraphs>124</Paragraphs>
  <Slides>38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Franklin Gothic Book</vt:lpstr>
      <vt:lpstr>Franklin Gothic Medium</vt:lpstr>
      <vt:lpstr>Office Theme</vt:lpstr>
      <vt:lpstr>PowerPoint Presentation</vt:lpstr>
      <vt:lpstr>PowerPoint Presentation</vt:lpstr>
      <vt:lpstr>PowerPoint Presentation</vt:lpstr>
      <vt:lpstr>PowerPoint Presentation</vt:lpstr>
      <vt:lpstr>Prayers of praise and confession  [1 of 3]</vt:lpstr>
      <vt:lpstr>Prayers of praise and confession  [2 of 3]</vt:lpstr>
      <vt:lpstr>Prayers of praise and confession  [3 of 3]</vt:lpstr>
      <vt:lpstr>All-age option 1: ‘Shade and Fresh Water’</vt:lpstr>
      <vt:lpstr>PowerPoint Presentation</vt:lpstr>
      <vt:lpstr>PowerPoint Presentation</vt:lpstr>
      <vt:lpstr>PowerPoint Presentation</vt:lpstr>
      <vt:lpstr>Reading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Prayers of intercession  [1 of 4]</vt:lpstr>
      <vt:lpstr>Prayers of intercession  [2 of 4]</vt:lpstr>
      <vt:lpstr>Prayers of intercession  [3 of 4]</vt:lpstr>
      <vt:lpstr>Prayers of intercession  [4 of 4]</vt:lpstr>
      <vt:lpstr>Interactive intercessions: world map  [1 of 3]</vt:lpstr>
      <vt:lpstr>Interactive intercessions: world map  [2 of 3]</vt:lpstr>
      <vt:lpstr>Interactive intercessions: world map  [3 of 3]</vt:lpstr>
      <vt:lpstr>Hymn</vt:lpstr>
      <vt:lpstr>Blessing</vt:lpstr>
      <vt:lpstr>Global Relationships and the World Mission Fund</vt:lpstr>
      <vt:lpstr>World Mission Fund (continued)</vt:lpstr>
      <vt:lpstr>World Mission Fund (continued)</vt:lpstr>
      <vt:lpstr>World Mission Fund (continued)</vt:lpstr>
      <vt:lpstr>World Mission Fund (continued)</vt:lpstr>
      <vt:lpstr>World Mission Fund (continued)</vt:lpstr>
      <vt:lpstr>World Mission Fund (continued)</vt:lpstr>
      <vt:lpstr>How to support WMF</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Warrey</dc:creator>
  <cp:lastModifiedBy>Microsoft Office User</cp:lastModifiedBy>
  <cp:revision>140</cp:revision>
  <dcterms:created xsi:type="dcterms:W3CDTF">2020-02-14T22:56:19Z</dcterms:created>
  <dcterms:modified xsi:type="dcterms:W3CDTF">2020-09-11T13:19:33Z</dcterms:modified>
</cp:coreProperties>
</file>