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77" r:id="rId2"/>
    <p:sldMasterId id="2147483825" r:id="rId3"/>
  </p:sldMasterIdLst>
  <p:notesMasterIdLst>
    <p:notesMasterId r:id="rId16"/>
  </p:notesMasterIdLst>
  <p:handoutMasterIdLst>
    <p:handoutMasterId r:id="rId17"/>
  </p:handoutMasterIdLst>
  <p:sldIdLst>
    <p:sldId id="297" r:id="rId4"/>
    <p:sldId id="298" r:id="rId5"/>
    <p:sldId id="300" r:id="rId6"/>
    <p:sldId id="305" r:id="rId7"/>
    <p:sldId id="306" r:id="rId8"/>
    <p:sldId id="307" r:id="rId9"/>
    <p:sldId id="313" r:id="rId10"/>
    <p:sldId id="320" r:id="rId11"/>
    <p:sldId id="316" r:id="rId12"/>
    <p:sldId id="318" r:id="rId13"/>
    <p:sldId id="317" r:id="rId14"/>
    <p:sldId id="321" r:id="rId15"/>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311">
          <p15:clr>
            <a:srgbClr val="A4A3A4"/>
          </p15:clr>
        </p15:guide>
        <p15:guide id="2" pos="4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630"/>
    <a:srgbClr val="A70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61" autoAdjust="0"/>
  </p:normalViewPr>
  <p:slideViewPr>
    <p:cSldViewPr>
      <p:cViewPr varScale="1">
        <p:scale>
          <a:sx n="61" d="100"/>
          <a:sy n="61" d="100"/>
        </p:scale>
        <p:origin x="936" y="60"/>
      </p:cViewPr>
      <p:guideLst>
        <p:guide orient="horz" pos="311"/>
        <p:guide pos="476"/>
      </p:guideLst>
    </p:cSldViewPr>
  </p:slideViewPr>
  <p:outlineViewPr>
    <p:cViewPr>
      <p:scale>
        <a:sx n="33" d="100"/>
        <a:sy n="33" d="100"/>
      </p:scale>
      <p:origin x="0" y="432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BC5AE9-8129-094A-908A-25D5AB497EA1}" type="datetimeFigureOut">
              <a:rPr lang="en-US" smtClean="0"/>
              <a:pPr/>
              <a:t>9/16/2016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FA12D4-6EE8-C54E-B269-C36F03F8DE46}" type="slidenum">
              <a:rPr lang="en-US" smtClean="0"/>
              <a:pPr/>
              <a:t>‹#›</a:t>
            </a:fld>
            <a:endParaRPr lang="en-US"/>
          </a:p>
        </p:txBody>
      </p:sp>
    </p:spTree>
    <p:extLst>
      <p:ext uri="{BB962C8B-B14F-4D97-AF65-F5344CB8AC3E}">
        <p14:creationId xmlns:p14="http://schemas.microsoft.com/office/powerpoint/2010/main" val="3944470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p:spPr>
      </p:sp>
      <p:sp>
        <p:nvSpPr>
          <p:cNvPr id="512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64740842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77981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796268-F749-0F43-9BEC-F1576A892EDE}" type="datetimeFigureOut">
              <a:rPr lang="en-US" smtClean="0"/>
              <a:pPr/>
              <a:t>9/16/2016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0FB4673-C1C6-B842-95F7-3C89C35CC0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0" y="0"/>
            <a:ext cx="2895600" cy="461665"/>
          </a:xfrm>
          <a:prstGeom prst="rect">
            <a:avLst/>
          </a:prstGeom>
          <a:solidFill>
            <a:srgbClr val="C60630"/>
          </a:solidFill>
        </p:spPr>
        <p:txBody>
          <a:bodyPr wrap="square" rtlCol="0">
            <a:spAutoFit/>
          </a:bodyPr>
          <a:lstStyle/>
          <a:p>
            <a:pPr>
              <a:tabLst/>
            </a:pPr>
            <a:endParaRPr lang="en-US" dirty="0"/>
          </a:p>
        </p:txBody>
      </p:sp>
      <p:sp>
        <p:nvSpPr>
          <p:cNvPr id="8" name="TextBox 7"/>
          <p:cNvSpPr txBox="1"/>
          <p:nvPr userDrawn="1"/>
        </p:nvSpPr>
        <p:spPr>
          <a:xfrm>
            <a:off x="6248400" y="6396335"/>
            <a:ext cx="2895600" cy="461665"/>
          </a:xfrm>
          <a:prstGeom prst="rect">
            <a:avLst/>
          </a:prstGeom>
          <a:solidFill>
            <a:srgbClr val="C60630"/>
          </a:solidFill>
        </p:spPr>
        <p:txBody>
          <a:bodyPr wrap="square" rtlCol="0">
            <a:spAutoFit/>
          </a:bodyPr>
          <a:lstStyle/>
          <a:p>
            <a:pPr>
              <a:tabLst/>
            </a:pPr>
            <a:endParaRPr lang="en-US" dirty="0"/>
          </a:p>
        </p:txBody>
      </p:sp>
      <p:pic>
        <p:nvPicPr>
          <p:cNvPr id="9" name="Picture 8" descr="Corporate Style Logo.jpg"/>
          <p:cNvPicPr>
            <a:picLocks noChangeAspect="1"/>
          </p:cNvPicPr>
          <p:nvPr userDrawn="1"/>
        </p:nvPicPr>
        <p:blipFill>
          <a:blip r:embed="rId3" cstate="print"/>
          <a:stretch>
            <a:fillRect/>
          </a:stretch>
        </p:blipFill>
        <p:spPr>
          <a:xfrm>
            <a:off x="4572000" y="0"/>
            <a:ext cx="4572000" cy="131379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4B94B-5185-FF43-9C6F-05154CA04A10}" type="datetimeFigureOut">
              <a:rPr lang="en-US" smtClean="0"/>
              <a:pPr/>
              <a:t>9/16/2016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4015E-17B8-3549-972B-7E50599A8CF4}" type="slidenum">
              <a:rPr lang="en-US" smtClean="0"/>
              <a:pPr/>
              <a:t>‹#›</a:t>
            </a:fld>
            <a:endParaRPr lang="en-US"/>
          </a:p>
        </p:txBody>
      </p:sp>
      <p:sp>
        <p:nvSpPr>
          <p:cNvPr id="7" name="TextBox 6"/>
          <p:cNvSpPr txBox="1"/>
          <p:nvPr userDrawn="1"/>
        </p:nvSpPr>
        <p:spPr>
          <a:xfrm>
            <a:off x="0" y="0"/>
            <a:ext cx="2895600" cy="461665"/>
          </a:xfrm>
          <a:prstGeom prst="rect">
            <a:avLst/>
          </a:prstGeom>
          <a:solidFill>
            <a:srgbClr val="C60630"/>
          </a:solidFill>
        </p:spPr>
        <p:txBody>
          <a:bodyPr wrap="square" rtlCol="0">
            <a:spAutoFit/>
          </a:bodyPr>
          <a:lstStyle/>
          <a:p>
            <a:pPr>
              <a:tabLst/>
            </a:pPr>
            <a:endParaRPr lang="en-US" dirty="0"/>
          </a:p>
        </p:txBody>
      </p:sp>
      <p:sp>
        <p:nvSpPr>
          <p:cNvPr id="8" name="TextBox 7"/>
          <p:cNvSpPr txBox="1"/>
          <p:nvPr userDrawn="1"/>
        </p:nvSpPr>
        <p:spPr>
          <a:xfrm>
            <a:off x="6248400" y="6396335"/>
            <a:ext cx="2895600" cy="461665"/>
          </a:xfrm>
          <a:prstGeom prst="rect">
            <a:avLst/>
          </a:prstGeom>
          <a:solidFill>
            <a:srgbClr val="C60630"/>
          </a:solidFill>
        </p:spPr>
        <p:txBody>
          <a:bodyPr wrap="square" rtlCol="0">
            <a:spAutoFit/>
          </a:bodyPr>
          <a:lstStyle/>
          <a:p>
            <a:pPr>
              <a:tabLst/>
            </a:pPr>
            <a:endParaRPr lang="en-US" dirty="0"/>
          </a:p>
        </p:txBody>
      </p:sp>
    </p:spTree>
  </p:cSld>
  <p:clrMap bg1="lt1" tx1="dk1" bg2="lt2" tx2="dk2" accent1="accent1" accent2="accent2" accent3="accent3" accent4="accent4" accent5="accent5" accent6="accent6" hlink="hlink" folHlink="folHlink"/>
  <p:sldLayoutIdLst>
    <p:sldLayoutId id="214748378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6"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mu.edu/cjp/publications/" TargetMode="External"/><Relationship Id="rId2" Type="http://schemas.openxmlformats.org/officeDocument/2006/relationships/hyperlink" Target="http://www.core-solutions.com/" TargetMode="External"/><Relationship Id="rId1" Type="http://schemas.openxmlformats.org/officeDocument/2006/relationships/slideLayout" Target="../slideLayouts/slideLayout2.xml"/><Relationship Id="rId5" Type="http://schemas.openxmlformats.org/officeDocument/2006/relationships/hyperlink" Target="http://www.fammed.co.uk/" TargetMode="External"/><Relationship Id="rId4" Type="http://schemas.openxmlformats.org/officeDocument/2006/relationships/hyperlink" Target="http://www.highconflictinstitute.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methodist.org.uk/media/1726656/positive-working-together-long-report-0615.pdf" TargetMode="External"/><Relationship Id="rId2" Type="http://schemas.openxmlformats.org/officeDocument/2006/relationships/hyperlink" Target="http://www.methodist.org.uk/media/1761798/positive-working-together-short-report-071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ethodist.org.uk/ministers-and-office-holders/positive-working-togeth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bministries.org.uk/" TargetMode="External"/><Relationship Id="rId2" Type="http://schemas.openxmlformats.org/officeDocument/2006/relationships/hyperlink" Target="http://www.placeforhope.org.uk/" TargetMode="External"/><Relationship Id="rId1" Type="http://schemas.openxmlformats.org/officeDocument/2006/relationships/slideLayout" Target="../slideLayouts/slideLayout2.xml"/><Relationship Id="rId4" Type="http://schemas.openxmlformats.org/officeDocument/2006/relationships/hyperlink" Target="https://www.stethelburga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Positive Working Together</a:t>
            </a:r>
            <a:endParaRPr lang="en-US" dirty="0"/>
          </a:p>
        </p:txBody>
      </p:sp>
      <p:sp>
        <p:nvSpPr>
          <p:cNvPr id="5" name="Subtitle 4"/>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43608" y="3933056"/>
            <a:ext cx="6768752" cy="201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7560840" cy="6309420"/>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Further resources – networks and institutes:</a:t>
            </a:r>
            <a:endParaRPr lang="en-GB" dirty="0" smtClean="0">
              <a:latin typeface="Arial" panose="020B0604020202020204" pitchFamily="34" charset="0"/>
              <a:cs typeface="Arial" panose="020B0604020202020204" pitchFamily="34" charset="0"/>
            </a:endParaRPr>
          </a:p>
          <a:p>
            <a:r>
              <a:rPr lang="en-GB" dirty="0" smtClean="0">
                <a:solidFill>
                  <a:srgbClr val="A70528"/>
                </a:solidFill>
                <a:latin typeface="Arial" panose="020B0604020202020204" pitchFamily="34" charset="0"/>
                <a:cs typeface="Arial" panose="020B0604020202020204" pitchFamily="34" charset="0"/>
              </a:rPr>
              <a:t>Core Solutions  </a:t>
            </a:r>
            <a:r>
              <a:rPr lang="en-GB" dirty="0" smtClean="0">
                <a:latin typeface="Arial" panose="020B0604020202020204" pitchFamily="34" charset="0"/>
                <a:cs typeface="Arial" panose="020B0604020202020204" pitchFamily="34" charset="0"/>
                <a:hlinkClick r:id="rId2"/>
              </a:rPr>
              <a:t>http://www.core-solutions.com</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Mediation, training, facilitation, coaching.</a:t>
            </a:r>
          </a:p>
          <a:p>
            <a:endParaRPr lang="en-GB" dirty="0" smtClean="0">
              <a:solidFill>
                <a:srgbClr val="A70528"/>
              </a:solidFill>
              <a:latin typeface="Arial" panose="020B0604020202020204" pitchFamily="34" charset="0"/>
              <a:cs typeface="Arial" panose="020B0604020202020204" pitchFamily="34" charset="0"/>
            </a:endParaRPr>
          </a:p>
          <a:p>
            <a:r>
              <a:rPr lang="en-GB" dirty="0" smtClean="0">
                <a:solidFill>
                  <a:srgbClr val="A70528"/>
                </a:solidFill>
                <a:latin typeface="Arial" panose="020B0604020202020204" pitchFamily="34" charset="0"/>
                <a:cs typeface="Arial" panose="020B0604020202020204" pitchFamily="34" charset="0"/>
              </a:rPr>
              <a:t>Mennonite University </a:t>
            </a:r>
            <a:r>
              <a:rPr lang="en-GB" dirty="0" smtClean="0">
                <a:latin typeface="Arial" panose="020B0604020202020204" pitchFamily="34" charset="0"/>
                <a:cs typeface="Arial" panose="020B0604020202020204" pitchFamily="34" charset="0"/>
                <a:hlinkClick r:id="rId3"/>
              </a:rPr>
              <a:t>www.emu.edu/cjp/publications/</a:t>
            </a:r>
            <a:r>
              <a:rPr lang="en-GB" dirty="0" smtClean="0">
                <a:latin typeface="Arial" panose="020B0604020202020204" pitchFamily="34" charset="0"/>
                <a:cs typeface="Arial" panose="020B0604020202020204" pitchFamily="34" charset="0"/>
              </a:rPr>
              <a:t>   publications pages of Conflict Transformation Programme at EMU, Virginia, with full articles.</a:t>
            </a:r>
          </a:p>
          <a:p>
            <a:r>
              <a:rPr lang="en-GB" dirty="0" smtClean="0">
                <a:latin typeface="Arial" panose="020B0604020202020204" pitchFamily="34" charset="0"/>
                <a:cs typeface="Arial" panose="020B0604020202020204" pitchFamily="34" charset="0"/>
              </a:rPr>
              <a:t> </a:t>
            </a:r>
          </a:p>
          <a:p>
            <a:r>
              <a:rPr lang="en-GB" dirty="0" smtClean="0">
                <a:solidFill>
                  <a:srgbClr val="A70528"/>
                </a:solidFill>
                <a:latin typeface="Arial" panose="020B0604020202020204" pitchFamily="34" charset="0"/>
                <a:cs typeface="Arial" panose="020B0604020202020204" pitchFamily="34" charset="0"/>
              </a:rPr>
              <a:t>High Conflict Institute</a:t>
            </a:r>
            <a:r>
              <a:rPr lang="en-GB"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hlinkClick r:id="rId4"/>
              </a:rPr>
              <a:t>http://www.highconflictinstitute.com</a:t>
            </a:r>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resources for understanding conflict, and high conflict. </a:t>
            </a:r>
          </a:p>
          <a:p>
            <a:endParaRPr lang="en-GB" dirty="0" smtClean="0">
              <a:latin typeface="Arial" panose="020B0604020202020204" pitchFamily="34" charset="0"/>
              <a:cs typeface="Arial" panose="020B0604020202020204" pitchFamily="34" charset="0"/>
            </a:endParaRPr>
          </a:p>
          <a:p>
            <a:r>
              <a:rPr lang="en-GB" dirty="0" smtClean="0">
                <a:solidFill>
                  <a:srgbClr val="A70528"/>
                </a:solidFill>
                <a:latin typeface="Arial" panose="020B0604020202020204" pitchFamily="34" charset="0"/>
                <a:cs typeface="Arial" panose="020B0604020202020204" pitchFamily="34" charset="0"/>
              </a:rPr>
              <a:t>Family Mediation Consortium </a:t>
            </a:r>
            <a:r>
              <a:rPr lang="en-GB" dirty="0" smtClean="0">
                <a:latin typeface="Arial" panose="020B0604020202020204" pitchFamily="34" charset="0"/>
                <a:cs typeface="Arial" panose="020B0604020202020204" pitchFamily="34" charset="0"/>
                <a:hlinkClick r:id="rId5"/>
              </a:rPr>
              <a:t>www.fammed.co.uk</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Trained mediators who are members of the Family Mediation Council and have backgrounds in family law and interpersonal relationships. </a:t>
            </a:r>
          </a:p>
          <a:p>
            <a:endParaRPr lang="en-GB" sz="2000" dirty="0">
              <a:latin typeface="+mn-lt"/>
            </a:endParaRPr>
          </a:p>
        </p:txBody>
      </p:sp>
    </p:spTree>
    <p:extLst>
      <p:ext uri="{BB962C8B-B14F-4D97-AF65-F5344CB8AC3E}">
        <p14:creationId xmlns:p14="http://schemas.microsoft.com/office/powerpoint/2010/main" val="333241680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268760"/>
            <a:ext cx="6696744" cy="4524315"/>
          </a:xfrm>
          <a:prstGeom prst="rect">
            <a:avLst/>
          </a:prstGeom>
          <a:noFill/>
        </p:spPr>
        <p:txBody>
          <a:bodyPr wrap="square" rtlCol="0">
            <a:spAutoFit/>
          </a:bodyPr>
          <a:lstStyle/>
          <a:p>
            <a:r>
              <a:rPr lang="en-GB" i="1" dirty="0" smtClean="0"/>
              <a:t>Positive Working Together – A Short Guide </a:t>
            </a:r>
            <a:r>
              <a:rPr lang="en-GB" dirty="0" smtClean="0"/>
              <a:t>is </a:t>
            </a:r>
            <a:endParaRPr lang="en-GB" dirty="0"/>
          </a:p>
          <a:p>
            <a:r>
              <a:rPr lang="en-GB" dirty="0">
                <a:solidFill>
                  <a:schemeClr val="tx1"/>
                </a:solidFill>
              </a:rPr>
              <a:t>available on the </a:t>
            </a:r>
            <a:r>
              <a:rPr lang="en-GB" dirty="0" smtClean="0">
                <a:solidFill>
                  <a:schemeClr val="tx1"/>
                </a:solidFill>
              </a:rPr>
              <a:t>Methodist </a:t>
            </a:r>
            <a:r>
              <a:rPr lang="en-GB" dirty="0">
                <a:solidFill>
                  <a:schemeClr val="tx1"/>
                </a:solidFill>
              </a:rPr>
              <a:t>Church website </a:t>
            </a:r>
            <a:r>
              <a:rPr lang="en-GB" dirty="0" smtClean="0">
                <a:solidFill>
                  <a:schemeClr val="tx1"/>
                </a:solidFill>
              </a:rPr>
              <a:t>at </a:t>
            </a:r>
            <a:r>
              <a:rPr lang="en-GB" dirty="0" smtClean="0">
                <a:solidFill>
                  <a:schemeClr val="tx1"/>
                </a:solidFill>
                <a:hlinkClick r:id="rId2"/>
              </a:rPr>
              <a:t>http</a:t>
            </a:r>
            <a:r>
              <a:rPr lang="en-GB" dirty="0">
                <a:solidFill>
                  <a:schemeClr val="tx1"/>
                </a:solidFill>
                <a:hlinkClick r:id="rId2"/>
              </a:rPr>
              <a:t>://</a:t>
            </a:r>
            <a:r>
              <a:rPr lang="en-GB" dirty="0" smtClean="0">
                <a:solidFill>
                  <a:schemeClr val="tx1"/>
                </a:solidFill>
                <a:hlinkClick r:id="rId2"/>
              </a:rPr>
              <a:t>www.methodist.org.uk/media/1761798/positive-working-together-short-report-0715.pdf</a:t>
            </a:r>
            <a:endParaRPr lang="en-GB" dirty="0" smtClean="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r>
              <a:rPr lang="en-GB" dirty="0" smtClean="0">
                <a:solidFill>
                  <a:schemeClr val="tx1"/>
                </a:solidFill>
              </a:rPr>
              <a:t>The Full Conference report is </a:t>
            </a:r>
            <a:r>
              <a:rPr lang="en-GB" dirty="0">
                <a:solidFill>
                  <a:schemeClr val="tx1"/>
                </a:solidFill>
              </a:rPr>
              <a:t>available on the Methodist Church website at </a:t>
            </a:r>
            <a:r>
              <a:rPr lang="en-GB" dirty="0">
                <a:solidFill>
                  <a:schemeClr val="tx1"/>
                </a:solidFill>
                <a:hlinkClick r:id="rId3"/>
              </a:rPr>
              <a:t>http://</a:t>
            </a:r>
            <a:r>
              <a:rPr lang="en-GB" dirty="0" smtClean="0">
                <a:solidFill>
                  <a:schemeClr val="tx1"/>
                </a:solidFill>
                <a:hlinkClick r:id="rId3"/>
              </a:rPr>
              <a:t>www.methodist.org.uk/media/1726656/positive-working-together-long-report-0615.pdf</a:t>
            </a:r>
            <a:endParaRPr lang="en-GB" dirty="0" smtClean="0">
              <a:solidFill>
                <a:schemeClr val="tx1"/>
              </a:solidFill>
            </a:endParaRPr>
          </a:p>
          <a:p>
            <a:endParaRPr lang="en-GB" dirty="0"/>
          </a:p>
        </p:txBody>
      </p:sp>
    </p:spTree>
    <p:extLst>
      <p:ext uri="{BB962C8B-B14F-4D97-AF65-F5344CB8AC3E}">
        <p14:creationId xmlns:p14="http://schemas.microsoft.com/office/powerpoint/2010/main" val="295365693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268760"/>
            <a:ext cx="6696744" cy="4154984"/>
          </a:xfrm>
          <a:prstGeom prst="rect">
            <a:avLst/>
          </a:prstGeom>
          <a:noFill/>
        </p:spPr>
        <p:txBody>
          <a:bodyPr wrap="square" rtlCol="0">
            <a:spAutoFit/>
          </a:bodyPr>
          <a:lstStyle/>
          <a:p>
            <a:r>
              <a:rPr lang="en-GB" dirty="0" smtClean="0"/>
              <a:t>For further information, please contact:</a:t>
            </a:r>
          </a:p>
          <a:p>
            <a:endParaRPr lang="en-GB" dirty="0"/>
          </a:p>
          <a:p>
            <a:r>
              <a:rPr lang="en-GB" b="1" i="1" dirty="0" smtClean="0">
                <a:solidFill>
                  <a:srgbClr val="7030A0"/>
                </a:solidFill>
              </a:rPr>
              <a:t>Add Local Contact Name</a:t>
            </a:r>
          </a:p>
          <a:p>
            <a:endParaRPr lang="en-GB" dirty="0" smtClean="0"/>
          </a:p>
          <a:p>
            <a:endParaRPr lang="en-GB" dirty="0"/>
          </a:p>
          <a:p>
            <a:endParaRPr lang="en-GB" smtClean="0"/>
          </a:p>
          <a:p>
            <a:endParaRPr lang="en-GB" dirty="0" smtClean="0"/>
          </a:p>
          <a:p>
            <a:r>
              <a:rPr lang="en-GB" dirty="0" smtClean="0"/>
              <a:t>Methodist Resources can be found at:</a:t>
            </a:r>
          </a:p>
          <a:p>
            <a:r>
              <a:rPr lang="en-GB" u="sng" dirty="0" smtClean="0">
                <a:hlinkClick r:id="rId2"/>
              </a:rPr>
              <a:t>www.methodist.org.uk/ministers-and-office-holders/positive-working-together</a:t>
            </a:r>
            <a:endParaRPr lang="en-GB" dirty="0"/>
          </a:p>
          <a:p>
            <a:endParaRPr lang="en-GB" dirty="0"/>
          </a:p>
        </p:txBody>
      </p:sp>
    </p:spTree>
    <p:extLst>
      <p:ext uri="{BB962C8B-B14F-4D97-AF65-F5344CB8AC3E}">
        <p14:creationId xmlns:p14="http://schemas.microsoft.com/office/powerpoint/2010/main" val="5101253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340768"/>
            <a:ext cx="7056784" cy="4154984"/>
          </a:xfrm>
          <a:prstGeom prst="rect">
            <a:avLst/>
          </a:prstGeom>
          <a:noFill/>
        </p:spPr>
        <p:txBody>
          <a:bodyPr wrap="square" rtlCol="0">
            <a:spAutoFit/>
          </a:bodyPr>
          <a:lstStyle/>
          <a:p>
            <a:pPr algn="ctr"/>
            <a:r>
              <a:rPr lang="en-GB" b="1" dirty="0" smtClean="0">
                <a:latin typeface="Arial" panose="020B0604020202020204" pitchFamily="34" charset="0"/>
                <a:cs typeface="Arial" panose="020B0604020202020204" pitchFamily="34" charset="0"/>
              </a:rPr>
              <a:t>A  power point presentation to:</a:t>
            </a:r>
          </a:p>
          <a:p>
            <a:pPr algn="ctr"/>
            <a:endParaRPr lang="en-GB" dirty="0">
              <a:latin typeface="Arial" panose="020B0604020202020204" pitchFamily="34" charset="0"/>
              <a:cs typeface="Arial" panose="020B0604020202020204" pitchFamily="34" charset="0"/>
            </a:endParaRPr>
          </a:p>
          <a:p>
            <a:pPr algn="ctr">
              <a:buFont typeface="Arial" charset="0"/>
              <a:buChar char="•"/>
            </a:pPr>
            <a:r>
              <a:rPr lang="en-GB" dirty="0" smtClean="0">
                <a:latin typeface="Arial" panose="020B0604020202020204" pitchFamily="34" charset="0"/>
                <a:cs typeface="Arial" panose="020B0604020202020204" pitchFamily="34" charset="0"/>
              </a:rPr>
              <a:t> Support the </a:t>
            </a:r>
            <a:r>
              <a:rPr lang="en-GB" i="1" dirty="0" smtClean="0">
                <a:latin typeface="Arial" panose="020B0604020202020204" pitchFamily="34" charset="0"/>
                <a:cs typeface="Arial" panose="020B0604020202020204" pitchFamily="34" charset="0"/>
              </a:rPr>
              <a:t>Positive Working Together - Short Guide</a:t>
            </a:r>
            <a:r>
              <a:rPr lang="en-GB" dirty="0" smtClean="0">
                <a:latin typeface="Arial" panose="020B0604020202020204" pitchFamily="34" charset="0"/>
                <a:cs typeface="Arial" panose="020B0604020202020204" pitchFamily="34" charset="0"/>
              </a:rPr>
              <a:t>, that provides an overview of the 2015 Conference report</a:t>
            </a:r>
            <a:r>
              <a:rPr lang="en-GB" dirty="0" smtClean="0"/>
              <a:t> </a:t>
            </a:r>
          </a:p>
          <a:p>
            <a:pPr algn="ctr"/>
            <a:endParaRPr lang="en-GB" dirty="0" smtClean="0"/>
          </a:p>
          <a:p>
            <a:pPr algn="ctr">
              <a:buFont typeface="Arial" charset="0"/>
              <a:buChar char="•"/>
            </a:pPr>
            <a:r>
              <a:rPr lang="en-GB" dirty="0" smtClean="0">
                <a:latin typeface="Arial" panose="020B0604020202020204" pitchFamily="34" charset="0"/>
                <a:cs typeface="Arial" panose="020B0604020202020204" pitchFamily="34" charset="0"/>
              </a:rPr>
              <a:t> Give an update on the implementation of Positive Working Together</a:t>
            </a:r>
          </a:p>
          <a:p>
            <a:pPr algn="ctr">
              <a:buFont typeface="Arial" charset="0"/>
              <a:buChar char="•"/>
            </a:pPr>
            <a:endParaRPr lang="en-GB" dirty="0" smtClean="0">
              <a:latin typeface="Arial" panose="020B0604020202020204" pitchFamily="34" charset="0"/>
              <a:cs typeface="Arial" panose="020B0604020202020204" pitchFamily="34" charset="0"/>
            </a:endParaRPr>
          </a:p>
          <a:p>
            <a:pPr algn="ctr">
              <a:buFont typeface="Arial" charset="0"/>
              <a:buChar char="•"/>
            </a:pPr>
            <a:r>
              <a:rPr lang="en-GB" dirty="0" smtClean="0">
                <a:latin typeface="Arial" panose="020B0604020202020204" pitchFamily="34" charset="0"/>
                <a:cs typeface="Arial" panose="020B0604020202020204" pitchFamily="34" charset="0"/>
              </a:rPr>
              <a:t> Give information about available resources</a:t>
            </a:r>
          </a:p>
          <a:p>
            <a:pPr marL="342900" indent="-342900" algn="ctr">
              <a:buFontTx/>
              <a:buChar char="-"/>
            </a:pP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08720"/>
            <a:ext cx="6480720" cy="6370975"/>
          </a:xfrm>
          <a:prstGeom prst="rect">
            <a:avLst/>
          </a:prstGeom>
          <a:noFill/>
        </p:spPr>
        <p:txBody>
          <a:bodyPr wrap="square" rtlCol="0">
            <a:spAutoFit/>
          </a:bodyPr>
          <a:lstStyle/>
          <a:p>
            <a:pPr algn="ctr"/>
            <a:r>
              <a:rPr lang="en-GB" b="1" dirty="0" smtClean="0"/>
              <a:t>Background:</a:t>
            </a:r>
          </a:p>
          <a:p>
            <a:endParaRPr lang="en-GB" dirty="0" smtClean="0"/>
          </a:p>
          <a:p>
            <a:pPr algn="ctr">
              <a:buFont typeface="Arial" charset="0"/>
              <a:buChar char="•"/>
            </a:pPr>
            <a:r>
              <a:rPr lang="en-GB" dirty="0" smtClean="0"/>
              <a:t> The short guide focuses on combating bullying and harassment in the life of the Methodist Church</a:t>
            </a:r>
          </a:p>
          <a:p>
            <a:pPr algn="ctr"/>
            <a:endParaRPr lang="en-GB" dirty="0" smtClean="0"/>
          </a:p>
          <a:p>
            <a:pPr algn="ctr">
              <a:buFont typeface="Arial" charset="0"/>
              <a:buChar char="•"/>
            </a:pPr>
            <a:r>
              <a:rPr lang="en-GB" dirty="0" smtClean="0"/>
              <a:t> It outlines the need for support and annual training for District Reconciliation Groups - as a resource to support those experiencing bullying or harassment</a:t>
            </a:r>
          </a:p>
          <a:p>
            <a:pPr algn="ctr"/>
            <a:endParaRPr lang="en-GB" dirty="0" smtClean="0"/>
          </a:p>
          <a:p>
            <a:pPr algn="ctr">
              <a:buFont typeface="Arial" charset="0"/>
              <a:buChar char="•"/>
            </a:pPr>
            <a:r>
              <a:rPr lang="en-GB" dirty="0" smtClean="0"/>
              <a:t> It identifies the importance of developing a church culture which is better at handling conflict</a:t>
            </a:r>
          </a:p>
          <a:p>
            <a:endParaRPr lang="en-GB" dirty="0" smtClean="0"/>
          </a:p>
          <a:p>
            <a:endParaRPr lang="en-GB" dirty="0" smtClean="0">
              <a:solidFill>
                <a:srgbClr val="7030A0"/>
              </a:solidFill>
            </a:endParaRPr>
          </a:p>
          <a:p>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08720"/>
            <a:ext cx="6480720" cy="4524315"/>
          </a:xfrm>
          <a:prstGeom prst="rect">
            <a:avLst/>
          </a:prstGeom>
          <a:noFill/>
        </p:spPr>
        <p:txBody>
          <a:bodyPr wrap="square" rtlCol="0">
            <a:spAutoFit/>
          </a:bodyPr>
          <a:lstStyle/>
          <a:p>
            <a:pPr algn="ctr"/>
            <a:r>
              <a:rPr lang="en-GB" b="1" dirty="0" smtClean="0"/>
              <a:t>The Short Guide states…</a:t>
            </a:r>
          </a:p>
          <a:p>
            <a:endParaRPr lang="en-GB" dirty="0" smtClean="0"/>
          </a:p>
          <a:p>
            <a:pPr algn="ctr"/>
            <a:r>
              <a:rPr lang="en-GB" dirty="0" smtClean="0"/>
              <a:t>Methodist Church definition of Bullying and Harassment</a:t>
            </a:r>
          </a:p>
          <a:p>
            <a:endParaRPr lang="en-GB" dirty="0"/>
          </a:p>
          <a:p>
            <a:r>
              <a:rPr lang="en-GB" dirty="0" smtClean="0"/>
              <a:t>‘Any behaviour, always involving a misuse of power, which an individual or group knows, or ought reasonably to know, could have the potential effect of offending, humiliating, intimidating or isolating an individual or group should be regarded as unacceptable.</a:t>
            </a:r>
          </a:p>
          <a:p>
            <a:pPr>
              <a:buFont typeface="Arial" charset="0"/>
              <a:buChar char="•"/>
            </a:pPr>
            <a:endParaRPr lang="en-GB" dirty="0"/>
          </a:p>
        </p:txBody>
      </p:sp>
    </p:spTree>
    <p:extLst>
      <p:ext uri="{BB962C8B-B14F-4D97-AF65-F5344CB8AC3E}">
        <p14:creationId xmlns:p14="http://schemas.microsoft.com/office/powerpoint/2010/main" val="199963052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08720"/>
            <a:ext cx="6480720" cy="5262979"/>
          </a:xfrm>
          <a:prstGeom prst="rect">
            <a:avLst/>
          </a:prstGeom>
          <a:noFill/>
        </p:spPr>
        <p:txBody>
          <a:bodyPr wrap="square" rtlCol="0">
            <a:spAutoFit/>
          </a:bodyPr>
          <a:lstStyle/>
          <a:p>
            <a:r>
              <a:rPr lang="en-GB" b="1" dirty="0" smtClean="0"/>
              <a:t>continued:</a:t>
            </a:r>
          </a:p>
          <a:p>
            <a:endParaRPr lang="en-GB" dirty="0"/>
          </a:p>
          <a:p>
            <a:r>
              <a:rPr lang="en-GB" dirty="0" smtClean="0"/>
              <a:t>‘Unacceptable behaviour’ changes its label to ‘bullying’ or ‘harassing behaviour’ when it causes actual harm or distress to the target (s), normally, but not exclusively, after a series of incidents over a prolonged period of time.</a:t>
            </a:r>
          </a:p>
          <a:p>
            <a:endParaRPr lang="en-GB" dirty="0"/>
          </a:p>
          <a:p>
            <a:r>
              <a:rPr lang="en-GB" dirty="0" smtClean="0"/>
              <a:t>Lack of intent does not diminish, excuse or negate the impact on the target or the distress caused.  The degree of intent is only relevant in terms of how the behaviour should be challenged and the issues subsequently resolved.’</a:t>
            </a:r>
            <a:endParaRPr lang="en-GB" dirty="0"/>
          </a:p>
        </p:txBody>
      </p:sp>
    </p:spTree>
    <p:extLst>
      <p:ext uri="{BB962C8B-B14F-4D97-AF65-F5344CB8AC3E}">
        <p14:creationId xmlns:p14="http://schemas.microsoft.com/office/powerpoint/2010/main" val="39683579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08720"/>
            <a:ext cx="6480720" cy="4893647"/>
          </a:xfrm>
          <a:prstGeom prst="rect">
            <a:avLst/>
          </a:prstGeom>
          <a:noFill/>
        </p:spPr>
        <p:txBody>
          <a:bodyPr wrap="square" rtlCol="0">
            <a:spAutoFit/>
          </a:bodyPr>
          <a:lstStyle/>
          <a:p>
            <a:pPr algn="ctr"/>
            <a:r>
              <a:rPr lang="en-GB" b="1" dirty="0" smtClean="0">
                <a:solidFill>
                  <a:schemeClr val="tx1"/>
                </a:solidFill>
              </a:rPr>
              <a:t>Questions for small groups:</a:t>
            </a:r>
          </a:p>
          <a:p>
            <a:endParaRPr lang="en-GB" dirty="0">
              <a:solidFill>
                <a:schemeClr val="tx1"/>
              </a:solidFill>
            </a:endParaRPr>
          </a:p>
          <a:p>
            <a:r>
              <a:rPr lang="en-GB" dirty="0" smtClean="0">
                <a:solidFill>
                  <a:schemeClr val="tx1"/>
                </a:solidFill>
              </a:rPr>
              <a:t>Discuss a time when you have witnessed or been party to </a:t>
            </a:r>
            <a:r>
              <a:rPr lang="en-GB" dirty="0">
                <a:solidFill>
                  <a:schemeClr val="tx1"/>
                </a:solidFill>
              </a:rPr>
              <a:t>offending, humiliating, intimidating or isolating </a:t>
            </a:r>
            <a:r>
              <a:rPr lang="en-GB" dirty="0" smtClean="0">
                <a:solidFill>
                  <a:schemeClr val="tx1"/>
                </a:solidFill>
              </a:rPr>
              <a:t>behaviour.</a:t>
            </a:r>
          </a:p>
          <a:p>
            <a:endParaRPr lang="en-GB" dirty="0">
              <a:solidFill>
                <a:schemeClr val="tx1"/>
              </a:solidFill>
            </a:endParaRPr>
          </a:p>
          <a:p>
            <a:pPr algn="ctr">
              <a:buFont typeface="Arial" charset="0"/>
              <a:buChar char="•"/>
            </a:pPr>
            <a:r>
              <a:rPr lang="en-GB" dirty="0" smtClean="0">
                <a:solidFill>
                  <a:schemeClr val="tx1"/>
                </a:solidFill>
              </a:rPr>
              <a:t> How did you react?</a:t>
            </a:r>
          </a:p>
          <a:p>
            <a:pPr algn="ctr"/>
            <a:endParaRPr lang="en-GB" dirty="0" smtClean="0">
              <a:solidFill>
                <a:schemeClr val="tx1"/>
              </a:solidFill>
            </a:endParaRPr>
          </a:p>
          <a:p>
            <a:pPr algn="ctr">
              <a:buFont typeface="Arial" charset="0"/>
              <a:buChar char="•"/>
            </a:pPr>
            <a:r>
              <a:rPr lang="en-GB" dirty="0" smtClean="0">
                <a:solidFill>
                  <a:schemeClr val="tx1"/>
                </a:solidFill>
              </a:rPr>
              <a:t> What was the outcome?</a:t>
            </a:r>
          </a:p>
          <a:p>
            <a:pPr algn="ctr"/>
            <a:endParaRPr lang="en-GB" dirty="0" smtClean="0">
              <a:solidFill>
                <a:schemeClr val="tx1"/>
              </a:solidFill>
            </a:endParaRPr>
          </a:p>
          <a:p>
            <a:pPr algn="ctr">
              <a:buFont typeface="Arial" charset="0"/>
              <a:buChar char="•"/>
            </a:pPr>
            <a:r>
              <a:rPr lang="en-GB" dirty="0" smtClean="0">
                <a:solidFill>
                  <a:schemeClr val="tx1"/>
                </a:solidFill>
              </a:rPr>
              <a:t> What outcome would you have wanted?</a:t>
            </a:r>
          </a:p>
          <a:p>
            <a:pPr algn="ctr"/>
            <a:endParaRPr lang="en-GB" dirty="0" smtClean="0">
              <a:solidFill>
                <a:schemeClr val="tx1"/>
              </a:solidFill>
            </a:endParaRPr>
          </a:p>
          <a:p>
            <a:pPr algn="ctr">
              <a:buFont typeface="Arial" charset="0"/>
              <a:buChar char="•"/>
            </a:pPr>
            <a:r>
              <a:rPr lang="en-GB" dirty="0" smtClean="0">
                <a:solidFill>
                  <a:schemeClr val="tx1"/>
                </a:solidFill>
              </a:rPr>
              <a:t> How could you have reacted differently?</a:t>
            </a:r>
            <a:endParaRPr lang="en-GB" dirty="0">
              <a:solidFill>
                <a:schemeClr val="tx1"/>
              </a:solidFill>
            </a:endParaRPr>
          </a:p>
        </p:txBody>
      </p:sp>
    </p:spTree>
    <p:extLst>
      <p:ext uri="{BB962C8B-B14F-4D97-AF65-F5344CB8AC3E}">
        <p14:creationId xmlns:p14="http://schemas.microsoft.com/office/powerpoint/2010/main" val="21575858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08720"/>
            <a:ext cx="6480720" cy="5262979"/>
          </a:xfrm>
          <a:prstGeom prst="rect">
            <a:avLst/>
          </a:prstGeom>
          <a:noFill/>
        </p:spPr>
        <p:txBody>
          <a:bodyPr wrap="square" rtlCol="0">
            <a:spAutoFit/>
          </a:bodyPr>
          <a:lstStyle/>
          <a:p>
            <a:pPr algn="ctr"/>
            <a:r>
              <a:rPr lang="en-GB" b="1" dirty="0" smtClean="0">
                <a:solidFill>
                  <a:schemeClr val="tx1"/>
                </a:solidFill>
              </a:rPr>
              <a:t>The </a:t>
            </a:r>
            <a:r>
              <a:rPr lang="en-GB" b="1" i="1" dirty="0" smtClean="0">
                <a:solidFill>
                  <a:schemeClr val="tx1"/>
                </a:solidFill>
              </a:rPr>
              <a:t>Short Guide </a:t>
            </a:r>
            <a:r>
              <a:rPr lang="en-GB" b="1" dirty="0" smtClean="0">
                <a:solidFill>
                  <a:schemeClr val="tx1"/>
                </a:solidFill>
              </a:rPr>
              <a:t>identifies the following as typical causes of conflict in church settings:</a:t>
            </a:r>
          </a:p>
          <a:p>
            <a:pPr algn="ctr"/>
            <a:endParaRPr lang="en-GB" dirty="0">
              <a:solidFill>
                <a:schemeClr val="tx1"/>
              </a:solidFill>
            </a:endParaRPr>
          </a:p>
          <a:p>
            <a:pPr algn="ctr"/>
            <a:r>
              <a:rPr lang="en-GB" dirty="0" smtClean="0">
                <a:solidFill>
                  <a:schemeClr val="tx1"/>
                </a:solidFill>
              </a:rPr>
              <a:t>Power struggles</a:t>
            </a:r>
          </a:p>
          <a:p>
            <a:pPr algn="ctr"/>
            <a:r>
              <a:rPr lang="en-GB" dirty="0" smtClean="0">
                <a:solidFill>
                  <a:schemeClr val="tx1"/>
                </a:solidFill>
              </a:rPr>
              <a:t>Spiritual bullying</a:t>
            </a:r>
          </a:p>
          <a:p>
            <a:pPr algn="ctr"/>
            <a:r>
              <a:rPr lang="en-GB" dirty="0" smtClean="0">
                <a:solidFill>
                  <a:schemeClr val="tx1"/>
                </a:solidFill>
              </a:rPr>
              <a:t>Different perspectives</a:t>
            </a:r>
          </a:p>
          <a:p>
            <a:pPr algn="ctr"/>
            <a:r>
              <a:rPr lang="en-GB" dirty="0" smtClean="0">
                <a:solidFill>
                  <a:schemeClr val="tx1"/>
                </a:solidFill>
              </a:rPr>
              <a:t>Different goals</a:t>
            </a:r>
          </a:p>
          <a:p>
            <a:pPr algn="ctr"/>
            <a:r>
              <a:rPr lang="en-GB" dirty="0" smtClean="0">
                <a:solidFill>
                  <a:schemeClr val="tx1"/>
                </a:solidFill>
              </a:rPr>
              <a:t>Different values</a:t>
            </a:r>
          </a:p>
          <a:p>
            <a:pPr algn="ctr"/>
            <a:r>
              <a:rPr lang="en-GB" dirty="0" smtClean="0">
                <a:solidFill>
                  <a:schemeClr val="tx1"/>
                </a:solidFill>
              </a:rPr>
              <a:t>Personality clashes</a:t>
            </a:r>
          </a:p>
          <a:p>
            <a:pPr algn="ctr"/>
            <a:r>
              <a:rPr lang="en-GB" dirty="0" smtClean="0">
                <a:solidFill>
                  <a:schemeClr val="tx1"/>
                </a:solidFill>
              </a:rPr>
              <a:t>Unrealistic expectations</a:t>
            </a:r>
          </a:p>
          <a:p>
            <a:pPr algn="ctr"/>
            <a:r>
              <a:rPr lang="en-GB" dirty="0" smtClean="0">
                <a:solidFill>
                  <a:schemeClr val="tx1"/>
                </a:solidFill>
              </a:rPr>
              <a:t>Personal issues and insecurities</a:t>
            </a:r>
          </a:p>
          <a:p>
            <a:pPr algn="ctr"/>
            <a:r>
              <a:rPr lang="en-GB" dirty="0" smtClean="0">
                <a:solidFill>
                  <a:schemeClr val="tx1"/>
                </a:solidFill>
              </a:rPr>
              <a:t>Ideological and theological differences</a:t>
            </a:r>
            <a:endParaRPr lang="en-GB" dirty="0">
              <a:solidFill>
                <a:schemeClr val="tx1"/>
              </a:solidFill>
            </a:endParaRPr>
          </a:p>
          <a:p>
            <a:endParaRPr lang="en-GB" dirty="0">
              <a:solidFill>
                <a:schemeClr val="accent4">
                  <a:lumMod val="50000"/>
                </a:schemeClr>
              </a:solidFill>
            </a:endParaRPr>
          </a:p>
        </p:txBody>
      </p:sp>
    </p:spTree>
    <p:extLst>
      <p:ext uri="{BB962C8B-B14F-4D97-AF65-F5344CB8AC3E}">
        <p14:creationId xmlns:p14="http://schemas.microsoft.com/office/powerpoint/2010/main" val="15026185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7560840" cy="4893647"/>
          </a:xfrm>
          <a:prstGeom prst="rect">
            <a:avLst/>
          </a:prstGeom>
          <a:noFill/>
        </p:spPr>
        <p:txBody>
          <a:bodyPr wrap="square" rtlCol="0">
            <a:spAutoFit/>
          </a:bodyPr>
          <a:lstStyle/>
          <a:p>
            <a:endParaRPr lang="en-GB" dirty="0" smtClean="0">
              <a:latin typeface="Arial" panose="020B0604020202020204" pitchFamily="34" charset="0"/>
              <a:cs typeface="Arial" panose="020B0604020202020204" pitchFamily="34" charset="0"/>
            </a:endParaRPr>
          </a:p>
          <a:p>
            <a:r>
              <a:rPr lang="en-US" b="1" dirty="0" smtClean="0">
                <a:solidFill>
                  <a:schemeClr val="tx1"/>
                </a:solidFill>
              </a:rPr>
              <a:t>Function of the District </a:t>
            </a:r>
            <a:r>
              <a:rPr lang="en-US" b="1" dirty="0">
                <a:solidFill>
                  <a:schemeClr val="tx1"/>
                </a:solidFill>
              </a:rPr>
              <a:t>Reconciliation Group:</a:t>
            </a:r>
            <a:endParaRPr lang="en-GB" dirty="0">
              <a:solidFill>
                <a:schemeClr val="tx1"/>
              </a:solidFill>
            </a:endParaRPr>
          </a:p>
          <a:p>
            <a:pPr lvl="0"/>
            <a:endParaRPr lang="en-US" dirty="0" smtClean="0"/>
          </a:p>
          <a:p>
            <a:pPr lvl="0"/>
            <a:r>
              <a:rPr lang="en-US" dirty="0" smtClean="0"/>
              <a:t>‘To </a:t>
            </a:r>
            <a:r>
              <a:rPr lang="en-US" dirty="0"/>
              <a:t>provide a resource within the relevant District offering assistance (including assistance by way of the provision of information) in achieving reconciliation between persons in dispute; and</a:t>
            </a:r>
            <a:endParaRPr lang="en-GB" dirty="0"/>
          </a:p>
          <a:p>
            <a:pPr lvl="0"/>
            <a:endParaRPr lang="en-US" dirty="0" smtClean="0"/>
          </a:p>
          <a:p>
            <a:pPr lvl="0"/>
            <a:r>
              <a:rPr lang="en-US" dirty="0" smtClean="0"/>
              <a:t>To </a:t>
            </a:r>
            <a:r>
              <a:rPr lang="en-US" dirty="0"/>
              <a:t>respond to requests for assistance from that resource made in accordance with these Standing Orders and in such additional circumstances as the relevant District may </a:t>
            </a:r>
            <a:r>
              <a:rPr lang="en-US"/>
              <a:t>decide</a:t>
            </a:r>
            <a:r>
              <a:rPr lang="en-US" smtClean="0"/>
              <a:t>.’                                                                                        </a:t>
            </a:r>
            <a:endParaRPr lang="en-US" dirty="0" smtClean="0"/>
          </a:p>
          <a:p>
            <a:pPr lvl="0" algn="r"/>
            <a:r>
              <a:rPr lang="en-US" dirty="0" smtClean="0"/>
              <a:t>Standing </a:t>
            </a:r>
            <a:r>
              <a:rPr lang="en-US" dirty="0"/>
              <a:t>Order   1111 (4</a:t>
            </a:r>
            <a:r>
              <a:rPr lang="en-US" dirty="0" smtClean="0"/>
              <a:t>)</a:t>
            </a:r>
            <a:endParaRPr lang="en-GB" dirty="0"/>
          </a:p>
        </p:txBody>
      </p:sp>
    </p:spTree>
    <p:extLst>
      <p:ext uri="{BB962C8B-B14F-4D97-AF65-F5344CB8AC3E}">
        <p14:creationId xmlns:p14="http://schemas.microsoft.com/office/powerpoint/2010/main" val="365865097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836712"/>
            <a:ext cx="7560840" cy="5940088"/>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Further resources – networks and institutes:</a:t>
            </a:r>
          </a:p>
          <a:p>
            <a:endParaRPr lang="en-GB" dirty="0">
              <a:latin typeface="Arial" panose="020B0604020202020204" pitchFamily="34" charset="0"/>
              <a:cs typeface="Arial" panose="020B0604020202020204" pitchFamily="34" charset="0"/>
            </a:endParaRPr>
          </a:p>
          <a:p>
            <a:r>
              <a:rPr lang="en-GB" dirty="0" smtClean="0">
                <a:solidFill>
                  <a:srgbClr val="A70528"/>
                </a:solidFill>
                <a:latin typeface="Arial" panose="020B0604020202020204" pitchFamily="34" charset="0"/>
                <a:cs typeface="Arial" panose="020B0604020202020204" pitchFamily="34" charset="0"/>
              </a:rPr>
              <a:t>Place </a:t>
            </a:r>
            <a:r>
              <a:rPr lang="en-GB" dirty="0">
                <a:solidFill>
                  <a:srgbClr val="A70528"/>
                </a:solidFill>
                <a:latin typeface="Arial" panose="020B0604020202020204" pitchFamily="34" charset="0"/>
                <a:cs typeface="Arial" panose="020B0604020202020204" pitchFamily="34" charset="0"/>
              </a:rPr>
              <a:t>for Hope  </a:t>
            </a:r>
            <a:r>
              <a:rPr lang="en-GB" dirty="0" smtClean="0">
                <a:latin typeface="Arial" panose="020B0604020202020204" pitchFamily="34" charset="0"/>
                <a:cs typeface="Arial" panose="020B0604020202020204" pitchFamily="34" charset="0"/>
                <a:hlinkClick r:id="rId2"/>
              </a:rPr>
              <a:t>www.placeforhope.org.uk</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Team of </a:t>
            </a:r>
            <a:r>
              <a:rPr lang="en-GB" dirty="0" smtClean="0">
                <a:latin typeface="Arial" panose="020B0604020202020204" pitchFamily="34" charset="0"/>
                <a:cs typeface="Arial" panose="020B0604020202020204" pitchFamily="34" charset="0"/>
              </a:rPr>
              <a:t>practitioner/trainers </a:t>
            </a:r>
            <a:r>
              <a:rPr lang="en-GB" dirty="0">
                <a:latin typeface="Arial" panose="020B0604020202020204" pitchFamily="34" charset="0"/>
                <a:cs typeface="Arial" panose="020B0604020202020204" pitchFamily="34" charset="0"/>
              </a:rPr>
              <a:t>working across all faith traditions to accompany congregations in conflict, and to equip/train churches and church leaders in the art of peacebuilding</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solidFill>
                  <a:srgbClr val="A70528"/>
                </a:solidFill>
                <a:latin typeface="Arial" panose="020B0604020202020204" pitchFamily="34" charset="0"/>
                <a:cs typeface="Arial" panose="020B0604020202020204" pitchFamily="34" charset="0"/>
              </a:rPr>
              <a:t>Bridge Builders  </a:t>
            </a:r>
            <a:r>
              <a:rPr lang="en-GB" dirty="0">
                <a:latin typeface="Arial" panose="020B0604020202020204" pitchFamily="34" charset="0"/>
                <a:cs typeface="Arial" panose="020B0604020202020204" pitchFamily="34" charset="0"/>
                <a:hlinkClick r:id="rId3"/>
              </a:rPr>
              <a:t>http://</a:t>
            </a:r>
            <a:r>
              <a:rPr lang="en-GB" dirty="0" smtClean="0">
                <a:latin typeface="Arial" panose="020B0604020202020204" pitchFamily="34" charset="0"/>
                <a:cs typeface="Arial" panose="020B0604020202020204" pitchFamily="34" charset="0"/>
                <a:hlinkClick r:id="rId3"/>
              </a:rPr>
              <a:t>www.bbministries.org.uk</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Training </a:t>
            </a:r>
            <a:r>
              <a:rPr lang="en-GB" dirty="0">
                <a:latin typeface="Arial" panose="020B0604020202020204" pitchFamily="34" charset="0"/>
                <a:cs typeface="Arial" panose="020B0604020202020204" pitchFamily="34" charset="0"/>
              </a:rPr>
              <a:t>for church leaders in </a:t>
            </a:r>
            <a:r>
              <a:rPr lang="en-GB" dirty="0" smtClean="0">
                <a:latin typeface="Arial" panose="020B0604020202020204" pitchFamily="34" charset="0"/>
                <a:cs typeface="Arial" panose="020B0604020202020204" pitchFamily="34" charset="0"/>
              </a:rPr>
              <a:t>peacebuilding </a:t>
            </a:r>
            <a:r>
              <a:rPr lang="en-GB" dirty="0">
                <a:latin typeface="Arial" panose="020B0604020202020204" pitchFamily="34" charset="0"/>
                <a:cs typeface="Arial" panose="020B0604020202020204" pitchFamily="34" charset="0"/>
              </a:rPr>
              <a:t>and conflict transformation</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solidFill>
                  <a:srgbClr val="A70528"/>
                </a:solidFill>
                <a:latin typeface="Arial" panose="020B0604020202020204" pitchFamily="34" charset="0"/>
                <a:cs typeface="Arial" panose="020B0604020202020204" pitchFamily="34" charset="0"/>
              </a:rPr>
              <a:t>St. </a:t>
            </a:r>
            <a:r>
              <a:rPr lang="en-GB" dirty="0" err="1">
                <a:solidFill>
                  <a:srgbClr val="A70528"/>
                </a:solidFill>
                <a:latin typeface="Arial" panose="020B0604020202020204" pitchFamily="34" charset="0"/>
                <a:cs typeface="Arial" panose="020B0604020202020204" pitchFamily="34" charset="0"/>
              </a:rPr>
              <a:t>Ethelburga’s</a:t>
            </a:r>
            <a:r>
              <a:rPr lang="en-GB" dirty="0">
                <a:solidFill>
                  <a:srgbClr val="A70528"/>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hlinkClick r:id="rId4"/>
              </a:rPr>
              <a:t>https://</a:t>
            </a:r>
            <a:r>
              <a:rPr lang="en-GB" dirty="0" smtClean="0">
                <a:latin typeface="Arial" panose="020B0604020202020204" pitchFamily="34" charset="0"/>
                <a:cs typeface="Arial" panose="020B0604020202020204" pitchFamily="34" charset="0"/>
                <a:hlinkClick r:id="rId4"/>
              </a:rPr>
              <a:t>www.stethelburgas.org</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Centre for Reconciliation and peace, in the heart of London </a:t>
            </a:r>
          </a:p>
          <a:p>
            <a:endParaRPr lang="en-GB" sz="2000" dirty="0" smtClean="0">
              <a:latin typeface="+mn-lt"/>
            </a:endParaRPr>
          </a:p>
        </p:txBody>
      </p:sp>
    </p:spTree>
    <p:extLst>
      <p:ext uri="{BB962C8B-B14F-4D97-AF65-F5344CB8AC3E}">
        <p14:creationId xmlns:p14="http://schemas.microsoft.com/office/powerpoint/2010/main" val="111791730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1092</TotalTime>
  <Pages>0</Pages>
  <Words>620</Words>
  <Characters>0</Characters>
  <Application>Microsoft Office PowerPoint</Application>
  <PresentationFormat>On-screen Show (4:3)</PresentationFormat>
  <Lines>0</Lines>
  <Paragraphs>91</Paragraphs>
  <Slides>12</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ヒラギノ角ゴ ProN W3</vt:lpstr>
      <vt:lpstr>Office Theme</vt:lpstr>
      <vt:lpstr>1_Office Theme</vt:lpstr>
      <vt:lpstr>Office Theme</vt:lpstr>
      <vt:lpstr>Positive Working Together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Cubbage</dc:creator>
  <cp:lastModifiedBy>Lynne Norman</cp:lastModifiedBy>
  <cp:revision>208</cp:revision>
  <dcterms:created xsi:type="dcterms:W3CDTF">2013-04-30T10:59:45Z</dcterms:created>
  <dcterms:modified xsi:type="dcterms:W3CDTF">2016-09-16T10:10:16Z</dcterms:modified>
</cp:coreProperties>
</file>