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handoutMasterIdLst>
    <p:handoutMasterId r:id="rId46"/>
  </p:handoutMasterIdLst>
  <p:sldIdLst>
    <p:sldId id="258" r:id="rId2"/>
    <p:sldId id="301" r:id="rId3"/>
    <p:sldId id="467" r:id="rId4"/>
    <p:sldId id="503" r:id="rId5"/>
    <p:sldId id="504" r:id="rId6"/>
    <p:sldId id="506" r:id="rId7"/>
    <p:sldId id="505" r:id="rId8"/>
    <p:sldId id="466" r:id="rId9"/>
    <p:sldId id="481" r:id="rId10"/>
    <p:sldId id="482" r:id="rId11"/>
    <p:sldId id="483" r:id="rId12"/>
    <p:sldId id="468" r:id="rId13"/>
    <p:sldId id="469" r:id="rId14"/>
    <p:sldId id="470" r:id="rId15"/>
    <p:sldId id="471" r:id="rId16"/>
    <p:sldId id="507" r:id="rId17"/>
    <p:sldId id="472" r:id="rId18"/>
    <p:sldId id="473" r:id="rId19"/>
    <p:sldId id="474" r:id="rId20"/>
    <p:sldId id="475" r:id="rId21"/>
    <p:sldId id="476" r:id="rId22"/>
    <p:sldId id="477" r:id="rId23"/>
    <p:sldId id="478" r:id="rId24"/>
    <p:sldId id="479" r:id="rId25"/>
    <p:sldId id="484" r:id="rId26"/>
    <p:sldId id="485" r:id="rId27"/>
    <p:sldId id="486" r:id="rId28"/>
    <p:sldId id="487" r:id="rId29"/>
    <p:sldId id="488" r:id="rId30"/>
    <p:sldId id="489" r:id="rId31"/>
    <p:sldId id="490" r:id="rId32"/>
    <p:sldId id="491" r:id="rId33"/>
    <p:sldId id="495" r:id="rId34"/>
    <p:sldId id="492" r:id="rId35"/>
    <p:sldId id="493" r:id="rId36"/>
    <p:sldId id="494" r:id="rId37"/>
    <p:sldId id="497" r:id="rId38"/>
    <p:sldId id="427" r:id="rId39"/>
    <p:sldId id="496" r:id="rId40"/>
    <p:sldId id="499" r:id="rId41"/>
    <p:sldId id="500" r:id="rId42"/>
    <p:sldId id="501" r:id="rId43"/>
    <p:sldId id="502" r:id="rId44"/>
  </p:sldIdLst>
  <p:sldSz cx="9144000" cy="6858000" type="screen4x3"/>
  <p:notesSz cx="6797675" cy="9926638"/>
  <p:defaultTextStyle>
    <a:defPPr>
      <a:defRPr lang="en-US"/>
    </a:defPPr>
    <a:lvl1pPr algn="l" rtl="0" eaLnBrk="0" fontAlgn="base" hangingPunct="0">
      <a:spcBef>
        <a:spcPct val="0"/>
      </a:spcBef>
      <a:spcAft>
        <a:spcPct val="0"/>
      </a:spcAft>
      <a:defRPr sz="2400" kern="1200">
        <a:solidFill>
          <a:schemeClr val="tx1"/>
        </a:solidFill>
        <a:latin typeface="Arial" pitchFamily="34" charset="0"/>
        <a:ea typeface="Geneva" pitchFamily="125"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Geneva" pitchFamily="125"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Geneva" pitchFamily="125"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Geneva" pitchFamily="125"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Geneva" pitchFamily="125" charset="-128"/>
        <a:cs typeface="+mn-cs"/>
      </a:defRPr>
    </a:lvl5pPr>
    <a:lvl6pPr marL="2286000" algn="l" defTabSz="914400" rtl="0" eaLnBrk="1" latinLnBrk="0" hangingPunct="1">
      <a:defRPr sz="2400" kern="1200">
        <a:solidFill>
          <a:schemeClr val="tx1"/>
        </a:solidFill>
        <a:latin typeface="Arial" pitchFamily="34" charset="0"/>
        <a:ea typeface="Geneva" pitchFamily="125" charset="-128"/>
        <a:cs typeface="+mn-cs"/>
      </a:defRPr>
    </a:lvl6pPr>
    <a:lvl7pPr marL="2743200" algn="l" defTabSz="914400" rtl="0" eaLnBrk="1" latinLnBrk="0" hangingPunct="1">
      <a:defRPr sz="2400" kern="1200">
        <a:solidFill>
          <a:schemeClr val="tx1"/>
        </a:solidFill>
        <a:latin typeface="Arial" pitchFamily="34" charset="0"/>
        <a:ea typeface="Geneva" pitchFamily="125" charset="-128"/>
        <a:cs typeface="+mn-cs"/>
      </a:defRPr>
    </a:lvl7pPr>
    <a:lvl8pPr marL="3200400" algn="l" defTabSz="914400" rtl="0" eaLnBrk="1" latinLnBrk="0" hangingPunct="1">
      <a:defRPr sz="2400" kern="1200">
        <a:solidFill>
          <a:schemeClr val="tx1"/>
        </a:solidFill>
        <a:latin typeface="Arial" pitchFamily="34" charset="0"/>
        <a:ea typeface="Geneva" pitchFamily="125" charset="-128"/>
        <a:cs typeface="+mn-cs"/>
      </a:defRPr>
    </a:lvl8pPr>
    <a:lvl9pPr marL="3657600" algn="l" defTabSz="914400" rtl="0" eaLnBrk="1" latinLnBrk="0" hangingPunct="1">
      <a:defRPr sz="2400" kern="1200">
        <a:solidFill>
          <a:schemeClr val="tx1"/>
        </a:solidFill>
        <a:latin typeface="Arial" pitchFamily="34" charset="0"/>
        <a:ea typeface="Geneva" pitchFamily="125"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DD228"/>
    <a:srgbClr val="39CC46"/>
    <a:srgbClr val="000000"/>
    <a:srgbClr val="F66712"/>
    <a:srgbClr val="FFFFFF"/>
    <a:srgbClr val="F3151A"/>
    <a:srgbClr val="93971D"/>
    <a:srgbClr val="4CBDE4"/>
    <a:srgbClr val="EF181E"/>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CD878F-D43F-41FD-B50C-85EE1210B307}" v="1" dt="2019-09-20T10:25:13.8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000" autoAdjust="0"/>
    <p:restoredTop sz="68796" autoAdjust="0"/>
  </p:normalViewPr>
  <p:slideViewPr>
    <p:cSldViewPr>
      <p:cViewPr varScale="1">
        <p:scale>
          <a:sx n="72" d="100"/>
          <a:sy n="72" d="100"/>
        </p:scale>
        <p:origin x="993" y="33"/>
      </p:cViewPr>
      <p:guideLst>
        <p:guide orient="horz" pos="2160"/>
        <p:guide pos="2880"/>
      </p:guideLst>
    </p:cSldViewPr>
  </p:slideViewPr>
  <p:outlineViewPr>
    <p:cViewPr>
      <p:scale>
        <a:sx n="33" d="100"/>
        <a:sy n="33" d="100"/>
      </p:scale>
      <p:origin x="0" y="-972"/>
    </p:cViewPr>
  </p:outlineViewPr>
  <p:notesTextViewPr>
    <p:cViewPr>
      <p:scale>
        <a:sx n="1" d="1"/>
        <a:sy n="1" d="1"/>
      </p:scale>
      <p:origin x="0" y="0"/>
    </p:cViewPr>
  </p:notesTextViewPr>
  <p:sorterViewPr>
    <p:cViewPr>
      <p:scale>
        <a:sx n="170" d="100"/>
        <a:sy n="170" d="100"/>
      </p:scale>
      <p:origin x="0" y="-12330"/>
    </p:cViewPr>
  </p:sorterViewPr>
  <p:notesViewPr>
    <p:cSldViewPr>
      <p:cViewPr varScale="1">
        <p:scale>
          <a:sx n="76" d="100"/>
          <a:sy n="76" d="100"/>
        </p:scale>
        <p:origin x="2184" y="11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68"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282"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2190" tIns="46095" rIns="92190" bIns="46095" numCol="1" anchor="t" anchorCtr="0" compatLnSpc="1">
            <a:prstTxWarp prst="textNoShape">
              <a:avLst/>
            </a:prstTxWarp>
          </a:bodyPr>
          <a:lstStyle>
            <a:lvl1pPr eaLnBrk="1" hangingPunct="1">
              <a:defRPr sz="1200">
                <a:latin typeface="Calibri" pitchFamily="34" charset="0"/>
                <a:ea typeface="+mn-ea"/>
                <a:cs typeface="+mn-cs"/>
              </a:defRPr>
            </a:lvl1pPr>
          </a:lstStyle>
          <a:p>
            <a:pPr>
              <a:defRPr/>
            </a:pPr>
            <a:endParaRPr lang="en-US"/>
          </a:p>
        </p:txBody>
      </p:sp>
      <p:sp>
        <p:nvSpPr>
          <p:cNvPr id="97283"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2190" tIns="46095" rIns="92190" bIns="46095" numCol="1" anchor="t" anchorCtr="0" compatLnSpc="1">
            <a:prstTxWarp prst="textNoShape">
              <a:avLst/>
            </a:prstTxWarp>
          </a:bodyPr>
          <a:lstStyle>
            <a:lvl1pPr algn="r" eaLnBrk="1" hangingPunct="1">
              <a:defRPr sz="1200">
                <a:latin typeface="Calibri" pitchFamily="34" charset="0"/>
              </a:defRPr>
            </a:lvl1pPr>
          </a:lstStyle>
          <a:p>
            <a:fld id="{62A969BF-96B7-402E-8886-E03A6A7C2617}" type="datetime1">
              <a:rPr lang="en-US"/>
              <a:pPr/>
              <a:t>1/17/2020</a:t>
            </a:fld>
            <a:endParaRPr lang="en-US"/>
          </a:p>
        </p:txBody>
      </p:sp>
      <p:sp>
        <p:nvSpPr>
          <p:cNvPr id="97284"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2190" tIns="46095" rIns="92190" bIns="46095" numCol="1" anchor="b" anchorCtr="0" compatLnSpc="1">
            <a:prstTxWarp prst="textNoShape">
              <a:avLst/>
            </a:prstTxWarp>
          </a:bodyPr>
          <a:lstStyle>
            <a:lvl1pPr eaLnBrk="1" hangingPunct="1">
              <a:defRPr sz="1200">
                <a:latin typeface="Calibri" pitchFamily="34" charset="0"/>
                <a:ea typeface="+mn-ea"/>
                <a:cs typeface="+mn-cs"/>
              </a:defRPr>
            </a:lvl1pPr>
          </a:lstStyle>
          <a:p>
            <a:pPr>
              <a:defRPr/>
            </a:pPr>
            <a:endParaRPr lang="en-US"/>
          </a:p>
        </p:txBody>
      </p:sp>
      <p:sp>
        <p:nvSpPr>
          <p:cNvPr id="97285"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2190" tIns="46095" rIns="92190" bIns="46095" numCol="1" anchor="b" anchorCtr="0" compatLnSpc="1">
            <a:prstTxWarp prst="textNoShape">
              <a:avLst/>
            </a:prstTxWarp>
          </a:bodyPr>
          <a:lstStyle>
            <a:lvl1pPr algn="r" eaLnBrk="1" hangingPunct="1">
              <a:defRPr sz="1200">
                <a:latin typeface="Calibri" pitchFamily="34" charset="0"/>
              </a:defRPr>
            </a:lvl1pPr>
          </a:lstStyle>
          <a:p>
            <a:fld id="{559A0310-7CA6-4C12-962B-437F86156BA0}" type="slidenum">
              <a:rPr lang="en-US"/>
              <a:pPr/>
              <a:t>‹#›</a:t>
            </a:fld>
            <a:endParaRPr lang="en-US"/>
          </a:p>
        </p:txBody>
      </p:sp>
    </p:spTree>
    <p:extLst>
      <p:ext uri="{BB962C8B-B14F-4D97-AF65-F5344CB8AC3E}">
        <p14:creationId xmlns:p14="http://schemas.microsoft.com/office/powerpoint/2010/main" val="29345095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2190" tIns="46095" rIns="92190" bIns="46095" rtlCol="0"/>
          <a:lstStyle>
            <a:lvl1pPr algn="l" eaLnBrk="1" fontAlgn="auto" hangingPunct="1">
              <a:spcBef>
                <a:spcPts val="0"/>
              </a:spcBef>
              <a:spcAft>
                <a:spcPts val="0"/>
              </a:spcAft>
              <a:defRPr sz="1200">
                <a:latin typeface="+mn-lt"/>
                <a:ea typeface="+mn-ea"/>
                <a:cs typeface="+mn-cs"/>
              </a:defRPr>
            </a:lvl1pPr>
          </a:lstStyle>
          <a:p>
            <a:pPr>
              <a:defRPr/>
            </a:pPr>
            <a:endParaRPr lang="en-GB"/>
          </a:p>
        </p:txBody>
      </p:sp>
      <p:sp>
        <p:nvSpPr>
          <p:cNvPr id="3" name="Date Placeholder 2"/>
          <p:cNvSpPr>
            <a:spLocks noGrp="1"/>
          </p:cNvSpPr>
          <p:nvPr>
            <p:ph type="dt" idx="1"/>
          </p:nvPr>
        </p:nvSpPr>
        <p:spPr>
          <a:xfrm>
            <a:off x="3849688" y="0"/>
            <a:ext cx="2946400" cy="496888"/>
          </a:xfrm>
          <a:prstGeom prst="rect">
            <a:avLst/>
          </a:prstGeom>
        </p:spPr>
        <p:txBody>
          <a:bodyPr vert="horz" wrap="square" lIns="92190" tIns="46095" rIns="92190" bIns="46095" numCol="1" anchor="t" anchorCtr="0" compatLnSpc="1">
            <a:prstTxWarp prst="textNoShape">
              <a:avLst/>
            </a:prstTxWarp>
          </a:bodyPr>
          <a:lstStyle>
            <a:lvl1pPr algn="r" eaLnBrk="1" hangingPunct="1">
              <a:defRPr sz="1200">
                <a:latin typeface="Calibri" pitchFamily="34" charset="0"/>
              </a:defRPr>
            </a:lvl1pPr>
          </a:lstStyle>
          <a:p>
            <a:fld id="{1E0DC632-3B39-4EAD-A711-A8DA9043C290}" type="datetime1">
              <a:rPr lang="en-GB"/>
              <a:pPr/>
              <a:t>17/01/2020</a:t>
            </a:fld>
            <a:endParaRPr lang="en-GB"/>
          </a:p>
        </p:txBody>
      </p:sp>
      <p:sp>
        <p:nvSpPr>
          <p:cNvPr id="4" name="Slide Image Placeholder 3"/>
          <p:cNvSpPr>
            <a:spLocks noGrp="1" noRot="1" noChangeAspect="1"/>
          </p:cNvSpPr>
          <p:nvPr>
            <p:ph type="sldImg" idx="2"/>
          </p:nvPr>
        </p:nvSpPr>
        <p:spPr>
          <a:xfrm>
            <a:off x="917575" y="744538"/>
            <a:ext cx="4964113" cy="3722687"/>
          </a:xfrm>
          <a:prstGeom prst="rect">
            <a:avLst/>
          </a:prstGeom>
          <a:noFill/>
          <a:ln w="12700">
            <a:solidFill>
              <a:prstClr val="black"/>
            </a:solidFill>
          </a:ln>
        </p:spPr>
        <p:txBody>
          <a:bodyPr vert="horz" lIns="92190" tIns="46095" rIns="92190" bIns="46095" rtlCol="0" anchor="ctr"/>
          <a:lstStyle/>
          <a:p>
            <a:pPr lvl="0"/>
            <a:endParaRPr lang="en-GB" noProof="0"/>
          </a:p>
        </p:txBody>
      </p:sp>
      <p:sp>
        <p:nvSpPr>
          <p:cNvPr id="5" name="Notes Placeholder 4"/>
          <p:cNvSpPr>
            <a:spLocks noGrp="1"/>
          </p:cNvSpPr>
          <p:nvPr>
            <p:ph type="body" sz="quarter" idx="3"/>
          </p:nvPr>
        </p:nvSpPr>
        <p:spPr>
          <a:xfrm>
            <a:off x="681038" y="4714875"/>
            <a:ext cx="5435600" cy="4467225"/>
          </a:xfrm>
          <a:prstGeom prst="rect">
            <a:avLst/>
          </a:prstGeom>
        </p:spPr>
        <p:txBody>
          <a:bodyPr vert="horz" wrap="square" lIns="92190" tIns="46095" rIns="92190" bIns="4609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9428163"/>
            <a:ext cx="2946400" cy="496887"/>
          </a:xfrm>
          <a:prstGeom prst="rect">
            <a:avLst/>
          </a:prstGeom>
        </p:spPr>
        <p:txBody>
          <a:bodyPr vert="horz" lIns="92190" tIns="46095" rIns="92190" bIns="46095" rtlCol="0" anchor="b"/>
          <a:lstStyle>
            <a:lvl1pPr algn="l" eaLnBrk="1" fontAlgn="auto" hangingPunct="1">
              <a:spcBef>
                <a:spcPts val="0"/>
              </a:spcBef>
              <a:spcAft>
                <a:spcPts val="0"/>
              </a:spcAft>
              <a:defRPr sz="1200">
                <a:latin typeface="+mn-lt"/>
                <a:ea typeface="+mn-ea"/>
                <a:cs typeface="+mn-cs"/>
              </a:defRPr>
            </a:lvl1pPr>
          </a:lstStyle>
          <a:p>
            <a:pPr>
              <a:defRPr/>
            </a:pPr>
            <a:endParaRPr lang="en-GB"/>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wrap="square" lIns="92190" tIns="46095" rIns="92190" bIns="46095" numCol="1" anchor="b" anchorCtr="0" compatLnSpc="1">
            <a:prstTxWarp prst="textNoShape">
              <a:avLst/>
            </a:prstTxWarp>
          </a:bodyPr>
          <a:lstStyle>
            <a:lvl1pPr algn="r" eaLnBrk="1" hangingPunct="1">
              <a:defRPr sz="1200">
                <a:latin typeface="Calibri" pitchFamily="34" charset="0"/>
              </a:defRPr>
            </a:lvl1pPr>
          </a:lstStyle>
          <a:p>
            <a:fld id="{605E9C42-05D8-46AB-A7E8-B1EC310C849A}" type="slidenum">
              <a:rPr lang="en-GB"/>
              <a:pPr/>
              <a:t>‹#›</a:t>
            </a:fld>
            <a:endParaRPr lang="en-GB"/>
          </a:p>
        </p:txBody>
      </p:sp>
    </p:spTree>
    <p:extLst>
      <p:ext uri="{BB962C8B-B14F-4D97-AF65-F5344CB8AC3E}">
        <p14:creationId xmlns:p14="http://schemas.microsoft.com/office/powerpoint/2010/main" val="35115151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Geneva" charset="-128"/>
        <a:cs typeface="Geneva" charset="0"/>
      </a:defRPr>
    </a:lvl1pPr>
    <a:lvl2pPr marL="457200" algn="l" rtl="0" eaLnBrk="0" fontAlgn="base" hangingPunct="0">
      <a:spcBef>
        <a:spcPct val="30000"/>
      </a:spcBef>
      <a:spcAft>
        <a:spcPct val="0"/>
      </a:spcAft>
      <a:defRPr sz="1200" kern="1200">
        <a:solidFill>
          <a:schemeClr val="tx1"/>
        </a:solidFill>
        <a:latin typeface="+mn-lt"/>
        <a:ea typeface="Geneva" charset="-128"/>
        <a:cs typeface="+mn-cs"/>
      </a:defRPr>
    </a:lvl2pPr>
    <a:lvl3pPr marL="914400" algn="l" rtl="0" eaLnBrk="0" fontAlgn="base" hangingPunct="0">
      <a:spcBef>
        <a:spcPct val="30000"/>
      </a:spcBef>
      <a:spcAft>
        <a:spcPct val="0"/>
      </a:spcAft>
      <a:defRPr sz="1200" kern="1200">
        <a:solidFill>
          <a:schemeClr val="tx1"/>
        </a:solidFill>
        <a:latin typeface="+mn-lt"/>
        <a:ea typeface="Geneva" charset="-128"/>
        <a:cs typeface="+mn-cs"/>
      </a:defRPr>
    </a:lvl3pPr>
    <a:lvl4pPr marL="1371600" algn="l" rtl="0" eaLnBrk="0" fontAlgn="base" hangingPunct="0">
      <a:spcBef>
        <a:spcPct val="30000"/>
      </a:spcBef>
      <a:spcAft>
        <a:spcPct val="0"/>
      </a:spcAft>
      <a:defRPr sz="1200" kern="1200">
        <a:solidFill>
          <a:schemeClr val="tx1"/>
        </a:solidFill>
        <a:latin typeface="+mn-lt"/>
        <a:ea typeface="Geneva" charset="-128"/>
        <a:cs typeface="+mn-cs"/>
      </a:defRPr>
    </a:lvl4pPr>
    <a:lvl5pPr marL="1828800" algn="l" rtl="0" eaLnBrk="0" fontAlgn="base" hangingPunct="0">
      <a:spcBef>
        <a:spcPct val="30000"/>
      </a:spcBef>
      <a:spcAft>
        <a:spcPct val="0"/>
      </a:spcAft>
      <a:defRPr sz="1200" kern="1200">
        <a:solidFill>
          <a:schemeClr val="tx1"/>
        </a:solidFill>
        <a:latin typeface="+mn-lt"/>
        <a:ea typeface="Geneva"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bwMode="auto">
          <a:xfrm>
            <a:off x="915988" y="365125"/>
            <a:ext cx="4967287" cy="3724275"/>
          </a:xfrm>
          <a:noFill/>
          <a:ln>
            <a:solidFill>
              <a:srgbClr val="000000"/>
            </a:solidFill>
            <a:miter lim="800000"/>
            <a:headEnd/>
            <a:tailEnd/>
          </a:ln>
        </p:spPr>
      </p:sp>
      <p:sp>
        <p:nvSpPr>
          <p:cNvPr id="18434" name="Notes Placeholder 2"/>
          <p:cNvSpPr>
            <a:spLocks noGrp="1"/>
          </p:cNvSpPr>
          <p:nvPr>
            <p:ph type="body" idx="1"/>
          </p:nvPr>
        </p:nvSpPr>
        <p:spPr bwMode="auto">
          <a:noFill/>
        </p:spPr>
        <p:txBody>
          <a:bodyPr/>
          <a:lstStyle/>
          <a:p>
            <a:pPr eaLnBrk="1" hangingPunct="1">
              <a:spcBef>
                <a:spcPct val="0"/>
              </a:spcBef>
            </a:pPr>
            <a:endParaRPr lang="en-GB">
              <a:solidFill>
                <a:srgbClr val="663300"/>
              </a:solidFill>
              <a:ea typeface="Geneva" pitchFamily="125" charset="-128"/>
            </a:endParaRPr>
          </a:p>
        </p:txBody>
      </p:sp>
      <p:sp>
        <p:nvSpPr>
          <p:cNvPr id="18435" name="Slide Number Placeholder 3"/>
          <p:cNvSpPr>
            <a:spLocks noGrp="1"/>
          </p:cNvSpPr>
          <p:nvPr>
            <p:ph type="sldNum" sz="quarter" idx="5"/>
          </p:nvPr>
        </p:nvSpPr>
        <p:spPr bwMode="auto">
          <a:noFill/>
          <a:ln>
            <a:miter lim="800000"/>
            <a:headEnd/>
            <a:tailEnd/>
          </a:ln>
        </p:spPr>
        <p:txBody>
          <a:bodyPr/>
          <a:lstStyle/>
          <a:p>
            <a:fld id="{5F6C9F48-3D13-4788-A79F-A1FC09D0DEAF}" type="slidenum">
              <a:rPr lang="en-GB"/>
              <a:pPr/>
              <a:t>2</a:t>
            </a:fld>
            <a:endParaRPr lang="en-GB"/>
          </a:p>
        </p:txBody>
      </p:sp>
      <p:sp>
        <p:nvSpPr>
          <p:cNvPr id="5" name="5-Point Star 4"/>
          <p:cNvSpPr/>
          <p:nvPr/>
        </p:nvSpPr>
        <p:spPr>
          <a:xfrm>
            <a:off x="6311900" y="80963"/>
            <a:ext cx="366713" cy="361950"/>
          </a:xfrm>
          <a:prstGeom prst="star5">
            <a:avLst/>
          </a:prstGeom>
          <a:solidFill>
            <a:srgbClr val="CC0066"/>
          </a:solidFill>
        </p:spPr>
        <p:style>
          <a:lnRef idx="2">
            <a:schemeClr val="accent1">
              <a:shade val="50000"/>
            </a:schemeClr>
          </a:lnRef>
          <a:fillRef idx="1">
            <a:schemeClr val="accent1"/>
          </a:fillRef>
          <a:effectRef idx="0">
            <a:schemeClr val="accent1"/>
          </a:effectRef>
          <a:fontRef idx="minor">
            <a:schemeClr val="lt1"/>
          </a:fontRef>
        </p:style>
        <p:txBody>
          <a:bodyPr lIns="92190" tIns="46095" rIns="92190" bIns="46095" anchor="ctr"/>
          <a:lstStyle/>
          <a:p>
            <a:pPr algn="ctr" eaLnBrk="1" fontAlgn="auto" hangingPunct="1">
              <a:spcBef>
                <a:spcPts val="0"/>
              </a:spcBef>
              <a:spcAft>
                <a:spcPts val="0"/>
              </a:spcAft>
              <a:defRPr/>
            </a:pPr>
            <a:endParaRPr lang="en-GB" sz="1800" dirty="0"/>
          </a:p>
        </p:txBody>
      </p:sp>
    </p:spTree>
    <p:extLst>
      <p:ext uri="{BB962C8B-B14F-4D97-AF65-F5344CB8AC3E}">
        <p14:creationId xmlns:p14="http://schemas.microsoft.com/office/powerpoint/2010/main" val="20777126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05E9C42-05D8-46AB-A7E8-B1EC310C849A}" type="slidenum">
              <a:rPr lang="en-GB" smtClean="0"/>
              <a:pPr/>
              <a:t>26</a:t>
            </a:fld>
            <a:endParaRPr lang="en-GB"/>
          </a:p>
        </p:txBody>
      </p:sp>
    </p:spTree>
    <p:extLst>
      <p:ext uri="{BB962C8B-B14F-4D97-AF65-F5344CB8AC3E}">
        <p14:creationId xmlns:p14="http://schemas.microsoft.com/office/powerpoint/2010/main" val="29238685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05E9C42-05D8-46AB-A7E8-B1EC310C849A}" type="slidenum">
              <a:rPr lang="en-GB" smtClean="0"/>
              <a:pPr/>
              <a:t>27</a:t>
            </a:fld>
            <a:endParaRPr lang="en-GB"/>
          </a:p>
        </p:txBody>
      </p:sp>
    </p:spTree>
    <p:extLst>
      <p:ext uri="{BB962C8B-B14F-4D97-AF65-F5344CB8AC3E}">
        <p14:creationId xmlns:p14="http://schemas.microsoft.com/office/powerpoint/2010/main" val="24452468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05E9C42-05D8-46AB-A7E8-B1EC310C849A}" type="slidenum">
              <a:rPr lang="en-GB" smtClean="0"/>
              <a:pPr/>
              <a:t>28</a:t>
            </a:fld>
            <a:endParaRPr lang="en-GB"/>
          </a:p>
        </p:txBody>
      </p:sp>
    </p:spTree>
    <p:extLst>
      <p:ext uri="{BB962C8B-B14F-4D97-AF65-F5344CB8AC3E}">
        <p14:creationId xmlns:p14="http://schemas.microsoft.com/office/powerpoint/2010/main" val="22158304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05E9C42-05D8-46AB-A7E8-B1EC310C849A}" type="slidenum">
              <a:rPr lang="en-GB" smtClean="0"/>
              <a:pPr/>
              <a:t>29</a:t>
            </a:fld>
            <a:endParaRPr lang="en-GB"/>
          </a:p>
        </p:txBody>
      </p:sp>
    </p:spTree>
    <p:extLst>
      <p:ext uri="{BB962C8B-B14F-4D97-AF65-F5344CB8AC3E}">
        <p14:creationId xmlns:p14="http://schemas.microsoft.com/office/powerpoint/2010/main" val="16476588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05E9C42-05D8-46AB-A7E8-B1EC310C849A}" type="slidenum">
              <a:rPr lang="en-GB" smtClean="0"/>
              <a:pPr/>
              <a:t>30</a:t>
            </a:fld>
            <a:endParaRPr lang="en-GB"/>
          </a:p>
        </p:txBody>
      </p:sp>
    </p:spTree>
    <p:extLst>
      <p:ext uri="{BB962C8B-B14F-4D97-AF65-F5344CB8AC3E}">
        <p14:creationId xmlns:p14="http://schemas.microsoft.com/office/powerpoint/2010/main" val="10827372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Safeguarding</a:t>
            </a:r>
            <a:r>
              <a:rPr lang="en-GB" baseline="0" dirty="0" smtClean="0"/>
              <a:t> officer</a:t>
            </a:r>
            <a:endParaRPr lang="en-GB" dirty="0"/>
          </a:p>
        </p:txBody>
      </p:sp>
      <p:sp>
        <p:nvSpPr>
          <p:cNvPr id="4" name="Slide Number Placeholder 3"/>
          <p:cNvSpPr>
            <a:spLocks noGrp="1"/>
          </p:cNvSpPr>
          <p:nvPr>
            <p:ph type="sldNum" sz="quarter" idx="10"/>
          </p:nvPr>
        </p:nvSpPr>
        <p:spPr/>
        <p:txBody>
          <a:bodyPr/>
          <a:lstStyle/>
          <a:p>
            <a:fld id="{605E9C42-05D8-46AB-A7E8-B1EC310C849A}" type="slidenum">
              <a:rPr lang="en-GB" smtClean="0"/>
              <a:pPr/>
              <a:t>31</a:t>
            </a:fld>
            <a:endParaRPr lang="en-GB"/>
          </a:p>
        </p:txBody>
      </p:sp>
    </p:spTree>
    <p:extLst>
      <p:ext uri="{BB962C8B-B14F-4D97-AF65-F5344CB8AC3E}">
        <p14:creationId xmlns:p14="http://schemas.microsoft.com/office/powerpoint/2010/main" val="24661253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05E9C42-05D8-46AB-A7E8-B1EC310C849A}" type="slidenum">
              <a:rPr lang="en-GB" smtClean="0"/>
              <a:pPr/>
              <a:t>32</a:t>
            </a:fld>
            <a:endParaRPr lang="en-GB"/>
          </a:p>
        </p:txBody>
      </p:sp>
    </p:spTree>
    <p:extLst>
      <p:ext uri="{BB962C8B-B14F-4D97-AF65-F5344CB8AC3E}">
        <p14:creationId xmlns:p14="http://schemas.microsoft.com/office/powerpoint/2010/main" val="36309142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05E9C42-05D8-46AB-A7E8-B1EC310C849A}" type="slidenum">
              <a:rPr lang="en-GB" smtClean="0"/>
              <a:pPr/>
              <a:t>33</a:t>
            </a:fld>
            <a:endParaRPr lang="en-GB"/>
          </a:p>
        </p:txBody>
      </p:sp>
    </p:spTree>
    <p:extLst>
      <p:ext uri="{BB962C8B-B14F-4D97-AF65-F5344CB8AC3E}">
        <p14:creationId xmlns:p14="http://schemas.microsoft.com/office/powerpoint/2010/main" val="20258090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05E9C42-05D8-46AB-A7E8-B1EC310C849A}" type="slidenum">
              <a:rPr lang="en-GB" smtClean="0"/>
              <a:pPr/>
              <a:t>35</a:t>
            </a:fld>
            <a:endParaRPr lang="en-GB"/>
          </a:p>
        </p:txBody>
      </p:sp>
    </p:spTree>
    <p:extLst>
      <p:ext uri="{BB962C8B-B14F-4D97-AF65-F5344CB8AC3E}">
        <p14:creationId xmlns:p14="http://schemas.microsoft.com/office/powerpoint/2010/main" val="21585120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05E9C42-05D8-46AB-A7E8-B1EC310C849A}" type="slidenum">
              <a:rPr lang="en-GB" smtClean="0"/>
              <a:pPr/>
              <a:t>36</a:t>
            </a:fld>
            <a:endParaRPr lang="en-GB"/>
          </a:p>
        </p:txBody>
      </p:sp>
    </p:spTree>
    <p:extLst>
      <p:ext uri="{BB962C8B-B14F-4D97-AF65-F5344CB8AC3E}">
        <p14:creationId xmlns:p14="http://schemas.microsoft.com/office/powerpoint/2010/main" val="1368408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05E9C42-05D8-46AB-A7E8-B1EC310C849A}" type="slidenum">
              <a:rPr lang="en-GB" smtClean="0"/>
              <a:pPr/>
              <a:t>7</a:t>
            </a:fld>
            <a:endParaRPr lang="en-GB"/>
          </a:p>
        </p:txBody>
      </p:sp>
    </p:spTree>
    <p:extLst>
      <p:ext uri="{BB962C8B-B14F-4D97-AF65-F5344CB8AC3E}">
        <p14:creationId xmlns:p14="http://schemas.microsoft.com/office/powerpoint/2010/main" val="3950549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txBox="1">
            <a:spLocks noGrp="1" noChangeArrowheads="1"/>
          </p:cNvSpPr>
          <p:nvPr/>
        </p:nvSpPr>
        <p:spPr bwMode="auto">
          <a:xfrm>
            <a:off x="3849688" y="9428163"/>
            <a:ext cx="2946400" cy="496887"/>
          </a:xfrm>
          <a:prstGeom prst="rect">
            <a:avLst/>
          </a:prstGeom>
          <a:noFill/>
          <a:ln w="9525">
            <a:noFill/>
            <a:miter lim="800000"/>
            <a:headEnd/>
            <a:tailEnd/>
          </a:ln>
        </p:spPr>
        <p:txBody>
          <a:bodyPr lIns="92190" tIns="46095" rIns="92190" bIns="46095" anchor="b"/>
          <a:lstStyle/>
          <a:p>
            <a:pPr algn="r" eaLnBrk="1" hangingPunct="1"/>
            <a:fld id="{E70B7E8C-4CC8-4310-A3CF-68267FB1DBB8}" type="slidenum">
              <a:rPr lang="en-US" sz="1200">
                <a:latin typeface="Calibri" pitchFamily="34" charset="0"/>
              </a:rPr>
              <a:pPr algn="r" eaLnBrk="1" hangingPunct="1"/>
              <a:t>38</a:t>
            </a:fld>
            <a:endParaRPr lang="en-US" sz="1200">
              <a:latin typeface="Calibri" pitchFamily="34" charset="0"/>
            </a:endParaRPr>
          </a:p>
        </p:txBody>
      </p:sp>
      <p:sp>
        <p:nvSpPr>
          <p:cNvPr id="542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4275" name="Rectangle 3"/>
          <p:cNvSpPr>
            <a:spLocks noGrp="1" noChangeArrowheads="1"/>
          </p:cNvSpPr>
          <p:nvPr>
            <p:ph type="body" idx="1"/>
          </p:nvPr>
        </p:nvSpPr>
        <p:spPr bwMode="auto">
          <a:noFill/>
        </p:spPr>
        <p:txBody>
          <a:bodyPr/>
          <a:lstStyle/>
          <a:p>
            <a:pPr algn="just" eaLnBrk="1" hangingPunct="1">
              <a:spcBef>
                <a:spcPct val="0"/>
              </a:spcBef>
            </a:pPr>
            <a:endParaRPr lang="en-GB">
              <a:ea typeface="Geneva" pitchFamily="125" charset="-128"/>
            </a:endParaRPr>
          </a:p>
        </p:txBody>
      </p:sp>
      <p:sp>
        <p:nvSpPr>
          <p:cNvPr id="5" name="5-Point Star 4"/>
          <p:cNvSpPr/>
          <p:nvPr/>
        </p:nvSpPr>
        <p:spPr>
          <a:xfrm>
            <a:off x="6311900" y="80963"/>
            <a:ext cx="366713" cy="361950"/>
          </a:xfrm>
          <a:prstGeom prst="star5">
            <a:avLst/>
          </a:prstGeom>
          <a:solidFill>
            <a:srgbClr val="CC0066"/>
          </a:solidFill>
        </p:spPr>
        <p:style>
          <a:lnRef idx="2">
            <a:schemeClr val="accent1">
              <a:shade val="50000"/>
            </a:schemeClr>
          </a:lnRef>
          <a:fillRef idx="1">
            <a:schemeClr val="accent1"/>
          </a:fillRef>
          <a:effectRef idx="0">
            <a:schemeClr val="accent1"/>
          </a:effectRef>
          <a:fontRef idx="minor">
            <a:schemeClr val="lt1"/>
          </a:fontRef>
        </p:style>
        <p:txBody>
          <a:bodyPr lIns="92190" tIns="46095" rIns="92190" bIns="46095" anchor="ctr"/>
          <a:lstStyle/>
          <a:p>
            <a:pPr algn="ctr" eaLnBrk="1" fontAlgn="auto" hangingPunct="1">
              <a:spcBef>
                <a:spcPts val="0"/>
              </a:spcBef>
              <a:spcAft>
                <a:spcPts val="0"/>
              </a:spcAft>
              <a:defRPr/>
            </a:pPr>
            <a:endParaRPr lang="en-GB" sz="1800" dirty="0"/>
          </a:p>
        </p:txBody>
      </p:sp>
    </p:spTree>
    <p:extLst>
      <p:ext uri="{BB962C8B-B14F-4D97-AF65-F5344CB8AC3E}">
        <p14:creationId xmlns:p14="http://schemas.microsoft.com/office/powerpoint/2010/main" val="36953909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05E9C42-05D8-46AB-A7E8-B1EC310C849A}" type="slidenum">
              <a:rPr lang="en-GB" smtClean="0"/>
              <a:pPr/>
              <a:t>39</a:t>
            </a:fld>
            <a:endParaRPr lang="en-GB"/>
          </a:p>
        </p:txBody>
      </p:sp>
    </p:spTree>
    <p:extLst>
      <p:ext uri="{BB962C8B-B14F-4D97-AF65-F5344CB8AC3E}">
        <p14:creationId xmlns:p14="http://schemas.microsoft.com/office/powerpoint/2010/main" val="315447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Geneva" charset="-128"/>
                <a:cs typeface="Geneva" charset="0"/>
              </a:rPr>
              <a:t> </a:t>
            </a:r>
            <a:r>
              <a:rPr lang="en-US" sz="1200" b="1" kern="1200" dirty="0" smtClean="0">
                <a:solidFill>
                  <a:schemeClr val="tx1"/>
                </a:solidFill>
                <a:effectLst/>
                <a:latin typeface="+mn-lt"/>
                <a:ea typeface="Geneva" charset="-128"/>
                <a:cs typeface="Geneva" charset="0"/>
              </a:rPr>
              <a:t>Groups 1, 2 &amp; 3 – Reflection. </a:t>
            </a:r>
            <a:endParaRPr lang="en-GB" sz="1200" b="1" kern="1200" dirty="0" smtClean="0">
              <a:solidFill>
                <a:schemeClr val="tx1"/>
              </a:solidFill>
              <a:effectLst/>
              <a:latin typeface="+mn-lt"/>
              <a:ea typeface="Geneva" charset="-128"/>
              <a:cs typeface="Geneva" charset="0"/>
            </a:endParaRPr>
          </a:p>
          <a:p>
            <a:r>
              <a:rPr lang="en-US" sz="1200" kern="1200" dirty="0" smtClean="0">
                <a:solidFill>
                  <a:schemeClr val="tx1"/>
                </a:solidFill>
                <a:effectLst/>
                <a:latin typeface="+mn-lt"/>
                <a:ea typeface="Geneva" charset="-128"/>
                <a:cs typeface="Geneva" charset="0"/>
              </a:rPr>
              <a:t> </a:t>
            </a:r>
            <a:endParaRPr lang="en-GB" sz="1200" kern="1200" dirty="0" smtClean="0">
              <a:solidFill>
                <a:schemeClr val="tx1"/>
              </a:solidFill>
              <a:effectLst/>
              <a:latin typeface="+mn-lt"/>
              <a:ea typeface="Geneva" charset="-128"/>
              <a:cs typeface="Geneva" charset="0"/>
            </a:endParaRPr>
          </a:p>
          <a:p>
            <a:r>
              <a:rPr lang="en-US" sz="1200" kern="1200" dirty="0" smtClean="0">
                <a:solidFill>
                  <a:schemeClr val="tx1"/>
                </a:solidFill>
                <a:effectLst/>
                <a:latin typeface="+mn-lt"/>
                <a:ea typeface="Geneva" charset="-128"/>
                <a:cs typeface="Geneva" charset="0"/>
              </a:rPr>
              <a:t>Create time during the Training the Trainers session to focus on reflection and evaluation so that it becomes an integral part of the FM trainer’s role. </a:t>
            </a:r>
            <a:endParaRPr lang="en-GB" sz="1200" kern="1200" dirty="0" smtClean="0">
              <a:solidFill>
                <a:schemeClr val="tx1"/>
              </a:solidFill>
              <a:effectLst/>
              <a:latin typeface="+mn-lt"/>
              <a:ea typeface="Geneva" charset="-128"/>
              <a:cs typeface="Geneva" charset="0"/>
            </a:endParaRPr>
          </a:p>
          <a:p>
            <a:r>
              <a:rPr lang="en-US" sz="1200" kern="1200" dirty="0" smtClean="0">
                <a:solidFill>
                  <a:schemeClr val="tx1"/>
                </a:solidFill>
                <a:effectLst/>
                <a:latin typeface="+mn-lt"/>
                <a:ea typeface="Geneva" charset="-128"/>
                <a:cs typeface="Geneva" charset="0"/>
              </a:rPr>
              <a:t>Ask everyone to take a blank piece of paper and jot down notes and action points from the following discussion.</a:t>
            </a:r>
            <a:endParaRPr lang="en-GB" sz="1200" kern="1200" dirty="0" smtClean="0">
              <a:solidFill>
                <a:schemeClr val="tx1"/>
              </a:solidFill>
              <a:effectLst/>
              <a:latin typeface="+mn-lt"/>
              <a:ea typeface="Geneva" charset="-128"/>
              <a:cs typeface="Geneva" charset="0"/>
            </a:endParaRPr>
          </a:p>
          <a:p>
            <a:r>
              <a:rPr lang="en-US" sz="1200" kern="1200" dirty="0" smtClean="0">
                <a:solidFill>
                  <a:schemeClr val="tx1"/>
                </a:solidFill>
                <a:effectLst/>
                <a:latin typeface="+mn-lt"/>
                <a:ea typeface="Geneva" charset="-128"/>
                <a:cs typeface="Geneva" charset="0"/>
              </a:rPr>
              <a:t>Remind participants of the importance of reflecting on and learning from each session.  To do this it is important that trainers spend time as a team / pair of trainers honestly reflecting on the session. This means that before any delivery they need to work out how they are going to do this.</a:t>
            </a:r>
            <a:endParaRPr lang="en-GB" sz="1200" kern="1200" dirty="0" smtClean="0">
              <a:solidFill>
                <a:schemeClr val="tx1"/>
              </a:solidFill>
              <a:effectLst/>
              <a:latin typeface="+mn-lt"/>
              <a:ea typeface="Geneva" charset="-128"/>
              <a:cs typeface="Geneva" charset="0"/>
            </a:endParaRPr>
          </a:p>
          <a:p>
            <a:pPr lvl="0"/>
            <a:r>
              <a:rPr lang="en-US" sz="1200" kern="1200" dirty="0" smtClean="0">
                <a:solidFill>
                  <a:schemeClr val="tx1"/>
                </a:solidFill>
                <a:effectLst/>
                <a:latin typeface="+mn-lt"/>
                <a:ea typeface="Geneva" charset="-128"/>
                <a:cs typeface="Geneva" charset="0"/>
              </a:rPr>
              <a:t>If a FM session finishes at 9.30pm is this the right time to meet and reflect? It maybe that meeting another time would be better. What would work best for you?</a:t>
            </a:r>
            <a:endParaRPr lang="en-GB" sz="1200" kern="1200" dirty="0" smtClean="0">
              <a:solidFill>
                <a:schemeClr val="tx1"/>
              </a:solidFill>
              <a:effectLst/>
              <a:latin typeface="+mn-lt"/>
              <a:ea typeface="Geneva" charset="-128"/>
              <a:cs typeface="Geneva" charset="0"/>
            </a:endParaRPr>
          </a:p>
          <a:p>
            <a:r>
              <a:rPr lang="en-US" sz="1200" kern="1200" dirty="0" smtClean="0">
                <a:solidFill>
                  <a:schemeClr val="tx1"/>
                </a:solidFill>
                <a:effectLst/>
                <a:latin typeface="+mn-lt"/>
                <a:ea typeface="Geneva" charset="-128"/>
                <a:cs typeface="Geneva" charset="0"/>
              </a:rPr>
              <a:t>If meeting straight away works well then book a little extra time in the room you are using (and maybe bring some cake!). If it isn’t pencil in a time to meet but get into a habit of booking this in your diary when you book in the session in.</a:t>
            </a:r>
            <a:endParaRPr lang="en-GB" sz="1200" kern="1200" dirty="0" smtClean="0">
              <a:solidFill>
                <a:schemeClr val="tx1"/>
              </a:solidFill>
              <a:effectLst/>
              <a:latin typeface="+mn-lt"/>
              <a:ea typeface="Geneva" charset="-128"/>
              <a:cs typeface="Geneva" charset="0"/>
            </a:endParaRPr>
          </a:p>
          <a:p>
            <a:r>
              <a:rPr lang="en-US" sz="1200" kern="1200" dirty="0" smtClean="0">
                <a:solidFill>
                  <a:schemeClr val="tx1"/>
                </a:solidFill>
                <a:effectLst/>
                <a:latin typeface="+mn-lt"/>
                <a:ea typeface="Geneva" charset="-128"/>
                <a:cs typeface="Geneva" charset="0"/>
              </a:rPr>
              <a:t> </a:t>
            </a:r>
            <a:endParaRPr lang="en-GB" sz="1200" kern="1200" dirty="0" smtClean="0">
              <a:solidFill>
                <a:schemeClr val="tx1"/>
              </a:solidFill>
              <a:effectLst/>
              <a:latin typeface="+mn-lt"/>
              <a:ea typeface="Geneva" charset="-128"/>
              <a:cs typeface="Geneva" charset="0"/>
            </a:endParaRPr>
          </a:p>
          <a:p>
            <a:pPr lvl="0"/>
            <a:r>
              <a:rPr lang="en-US" sz="1200" kern="1200" dirty="0" smtClean="0">
                <a:solidFill>
                  <a:schemeClr val="tx1"/>
                </a:solidFill>
                <a:effectLst/>
                <a:latin typeface="+mn-lt"/>
                <a:ea typeface="Geneva" charset="-128"/>
                <a:cs typeface="Geneva" charset="0"/>
              </a:rPr>
              <a:t>How will you create an environment where you can be honest about yourself and about your co-trainer? The following questions could be used as a basis for discussion.</a:t>
            </a:r>
            <a:endParaRPr lang="en-GB" sz="1200" kern="1200" dirty="0" smtClean="0">
              <a:solidFill>
                <a:schemeClr val="tx1"/>
              </a:solidFill>
              <a:effectLst/>
              <a:latin typeface="+mn-lt"/>
              <a:ea typeface="Geneva" charset="-128"/>
              <a:cs typeface="Geneva" charset="0"/>
            </a:endParaRPr>
          </a:p>
          <a:p>
            <a:pPr lvl="0"/>
            <a:r>
              <a:rPr lang="en-GB" sz="1200" kern="1200" dirty="0" smtClean="0">
                <a:solidFill>
                  <a:schemeClr val="tx1"/>
                </a:solidFill>
                <a:effectLst/>
                <a:latin typeface="+mn-lt"/>
                <a:ea typeface="Geneva" charset="-128"/>
                <a:cs typeface="Geneva" charset="0"/>
              </a:rPr>
              <a:t>What has gone well in this session? </a:t>
            </a:r>
          </a:p>
          <a:p>
            <a:pPr lvl="0"/>
            <a:r>
              <a:rPr lang="en-GB" sz="1200" kern="1200" dirty="0" smtClean="0">
                <a:solidFill>
                  <a:schemeClr val="tx1"/>
                </a:solidFill>
                <a:effectLst/>
                <a:latin typeface="+mn-lt"/>
                <a:ea typeface="Geneva" charset="-128"/>
                <a:cs typeface="Geneva" charset="0"/>
              </a:rPr>
              <a:t>What have you each learned from your experience in delivering the Module this time?</a:t>
            </a:r>
          </a:p>
          <a:p>
            <a:pPr lvl="0"/>
            <a:r>
              <a:rPr lang="en-GB" sz="1200" kern="1200" dirty="0" smtClean="0">
                <a:solidFill>
                  <a:schemeClr val="tx1"/>
                </a:solidFill>
                <a:effectLst/>
                <a:latin typeface="+mn-lt"/>
                <a:ea typeface="Geneva" charset="-128"/>
                <a:cs typeface="Geneva" charset="0"/>
              </a:rPr>
              <a:t>What could each of you do differently in the future to further improve the Module? (answer both for yourself and for your colleague)</a:t>
            </a:r>
          </a:p>
          <a:p>
            <a:pPr lvl="0"/>
            <a:r>
              <a:rPr lang="en-GB" sz="1200" kern="1200" dirty="0" smtClean="0">
                <a:solidFill>
                  <a:schemeClr val="tx1"/>
                </a:solidFill>
                <a:effectLst/>
                <a:latin typeface="+mn-lt"/>
                <a:ea typeface="Geneva" charset="-128"/>
                <a:cs typeface="Geneva" charset="0"/>
              </a:rPr>
              <a:t>Is there any knowledge, technical skills or 'soft' skills / behaviours that could be improved moving forward?</a:t>
            </a:r>
          </a:p>
          <a:p>
            <a:pPr lvl="0"/>
            <a:r>
              <a:rPr lang="en-US" sz="1200" kern="1200" dirty="0" smtClean="0">
                <a:solidFill>
                  <a:schemeClr val="tx1"/>
                </a:solidFill>
                <a:effectLst/>
                <a:latin typeface="+mn-lt"/>
                <a:ea typeface="Geneva" charset="-128"/>
                <a:cs typeface="Geneva" charset="0"/>
              </a:rPr>
              <a:t>Provide everyone with a blank copy of the feedback forms which will enable trainers to reflect on the session. Again trainers need to decide when is best to look at the forms. Some people will want to look straight away, others will want to wait. What would work best for you? How will you respond to positive feedback on the form, how will you respond to negative feedback?</a:t>
            </a:r>
            <a:endParaRPr lang="en-GB" sz="1200" kern="1200" dirty="0" smtClean="0">
              <a:solidFill>
                <a:schemeClr val="tx1"/>
              </a:solidFill>
              <a:effectLst/>
              <a:latin typeface="+mn-lt"/>
              <a:ea typeface="Geneva" charset="-128"/>
              <a:cs typeface="Geneva" charset="0"/>
            </a:endParaRPr>
          </a:p>
          <a:p>
            <a:r>
              <a:rPr lang="en-US" sz="1200" kern="1200" dirty="0" smtClean="0">
                <a:solidFill>
                  <a:schemeClr val="tx1"/>
                </a:solidFill>
                <a:effectLst/>
                <a:latin typeface="+mn-lt"/>
                <a:ea typeface="Geneva" charset="-128"/>
                <a:cs typeface="Geneva" charset="0"/>
              </a:rPr>
              <a:t> </a:t>
            </a:r>
            <a:endParaRPr lang="en-GB" sz="1200" kern="1200" dirty="0" smtClean="0">
              <a:solidFill>
                <a:schemeClr val="tx1"/>
              </a:solidFill>
              <a:effectLst/>
              <a:latin typeface="+mn-lt"/>
              <a:ea typeface="Geneva" charset="-128"/>
              <a:cs typeface="Geneva" charset="0"/>
            </a:endParaRPr>
          </a:p>
          <a:p>
            <a:r>
              <a:rPr lang="en-US" sz="1200" kern="1200" dirty="0" smtClean="0">
                <a:solidFill>
                  <a:schemeClr val="tx1"/>
                </a:solidFill>
                <a:effectLst/>
                <a:latin typeface="+mn-lt"/>
                <a:ea typeface="Geneva" charset="-128"/>
                <a:cs typeface="Geneva" charset="0"/>
              </a:rPr>
              <a:t>If you are working with a group of potential or existing trainers who will train together spend 5 minutes in pairs discussing how they will build reflection into their work.</a:t>
            </a:r>
            <a:endParaRPr lang="en-GB" sz="1200" kern="1200" dirty="0" smtClean="0">
              <a:solidFill>
                <a:schemeClr val="tx1"/>
              </a:solidFill>
              <a:effectLst/>
              <a:latin typeface="+mn-lt"/>
              <a:ea typeface="Geneva" charset="-128"/>
              <a:cs typeface="Geneva" charset="0"/>
            </a:endParaRPr>
          </a:p>
          <a:p>
            <a:endParaRPr lang="en-GB" dirty="0" smtClean="0"/>
          </a:p>
          <a:p>
            <a:endParaRPr lang="en-GB" sz="1200" kern="1200" dirty="0" smtClean="0">
              <a:solidFill>
                <a:schemeClr val="tx1"/>
              </a:solidFill>
              <a:effectLst/>
              <a:latin typeface="+mn-lt"/>
              <a:ea typeface="Geneva" charset="-128"/>
              <a:cs typeface="Geneva" charset="0"/>
            </a:endParaRPr>
          </a:p>
        </p:txBody>
      </p:sp>
      <p:sp>
        <p:nvSpPr>
          <p:cNvPr id="4" name="Slide Number Placeholder 3"/>
          <p:cNvSpPr>
            <a:spLocks noGrp="1"/>
          </p:cNvSpPr>
          <p:nvPr>
            <p:ph type="sldNum" sz="quarter" idx="10"/>
          </p:nvPr>
        </p:nvSpPr>
        <p:spPr/>
        <p:txBody>
          <a:bodyPr/>
          <a:lstStyle/>
          <a:p>
            <a:fld id="{605E9C42-05D8-46AB-A7E8-B1EC310C849A}" type="slidenum">
              <a:rPr lang="en-GB" smtClean="0"/>
              <a:pPr/>
              <a:t>40</a:t>
            </a:fld>
            <a:endParaRPr lang="en-GB"/>
          </a:p>
        </p:txBody>
      </p:sp>
    </p:spTree>
    <p:extLst>
      <p:ext uri="{BB962C8B-B14F-4D97-AF65-F5344CB8AC3E}">
        <p14:creationId xmlns:p14="http://schemas.microsoft.com/office/powerpoint/2010/main" val="18981184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Geneva" charset="-128"/>
                <a:cs typeface="Geneva" charset="0"/>
              </a:rPr>
              <a:t> </a:t>
            </a:r>
          </a:p>
          <a:p>
            <a:r>
              <a:rPr lang="en-GB" sz="1200" b="1" kern="1200" dirty="0" smtClean="0">
                <a:solidFill>
                  <a:schemeClr val="tx1"/>
                </a:solidFill>
                <a:effectLst/>
                <a:latin typeface="+mn-lt"/>
                <a:ea typeface="Geneva" charset="-128"/>
                <a:cs typeface="Geneva" charset="0"/>
              </a:rPr>
              <a:t>Preparing the space (for 3 only)</a:t>
            </a:r>
            <a:endParaRPr lang="en-GB" sz="1200" kern="1200" dirty="0" smtClean="0">
              <a:solidFill>
                <a:schemeClr val="tx1"/>
              </a:solidFill>
              <a:effectLst/>
              <a:latin typeface="+mn-lt"/>
              <a:ea typeface="Geneva" charset="-128"/>
              <a:cs typeface="Geneva" charset="0"/>
            </a:endParaRPr>
          </a:p>
          <a:p>
            <a:r>
              <a:rPr lang="en-GB" sz="1200" kern="1200" dirty="0" smtClean="0">
                <a:solidFill>
                  <a:schemeClr val="tx1"/>
                </a:solidFill>
                <a:effectLst/>
                <a:latin typeface="+mn-lt"/>
                <a:ea typeface="Geneva" charset="-128"/>
                <a:cs typeface="Geneva" charset="0"/>
              </a:rPr>
              <a:t>Before the session set up the area you will use but do not set up the rest of the room. As participants arrive ask them to lay out the space as they feel it should be for a good Foundation Module (FM) session. Part way through provide a copy of this checklist from the FM Trainers notes for them to refer to.</a:t>
            </a:r>
          </a:p>
          <a:p>
            <a:r>
              <a:rPr lang="en-GB" sz="1200" i="1" kern="1200" dirty="0" smtClean="0">
                <a:solidFill>
                  <a:schemeClr val="tx1"/>
                </a:solidFill>
                <a:effectLst/>
                <a:latin typeface="+mn-lt"/>
                <a:ea typeface="Geneva" charset="-128"/>
                <a:cs typeface="Geneva" charset="0"/>
              </a:rPr>
              <a:t>‘Here is a check list to follow.</a:t>
            </a:r>
            <a:endParaRPr lang="en-GB" sz="1200" kern="1200" dirty="0" smtClean="0">
              <a:solidFill>
                <a:schemeClr val="tx1"/>
              </a:solidFill>
              <a:effectLst/>
              <a:latin typeface="+mn-lt"/>
              <a:ea typeface="Geneva" charset="-128"/>
              <a:cs typeface="Geneva" charset="0"/>
            </a:endParaRPr>
          </a:p>
          <a:p>
            <a:pPr lvl="0"/>
            <a:r>
              <a:rPr lang="en-GB" sz="1200" i="1" kern="1200" dirty="0" smtClean="0">
                <a:solidFill>
                  <a:schemeClr val="tx1"/>
                </a:solidFill>
                <a:effectLst/>
                <a:latin typeface="+mn-lt"/>
                <a:ea typeface="Geneva" charset="-128"/>
                <a:cs typeface="Geneva" charset="0"/>
              </a:rPr>
              <a:t>Both trainers should arrive early and check all the equipment.</a:t>
            </a:r>
            <a:endParaRPr lang="en-GB" sz="1200" kern="1200" dirty="0" smtClean="0">
              <a:solidFill>
                <a:schemeClr val="tx1"/>
              </a:solidFill>
              <a:effectLst/>
              <a:latin typeface="+mn-lt"/>
              <a:ea typeface="Geneva" charset="-128"/>
              <a:cs typeface="Geneva" charset="0"/>
            </a:endParaRPr>
          </a:p>
          <a:p>
            <a:pPr lvl="0"/>
            <a:r>
              <a:rPr lang="en-GB" sz="1200" i="1" kern="1200" dirty="0" smtClean="0">
                <a:solidFill>
                  <a:schemeClr val="tx1"/>
                </a:solidFill>
                <a:effectLst/>
                <a:latin typeface="+mn-lt"/>
                <a:ea typeface="Geneva" charset="-128"/>
                <a:cs typeface="Geneva" charset="0"/>
              </a:rPr>
              <a:t>Set up the room with a flip chart stand and have paper, pens (use black or blue for visibility) and post-it notes on each table. Some trainers use a resources table. This is empty at the start but gradually builds up with resources as they are used through the training.</a:t>
            </a:r>
            <a:endParaRPr lang="en-GB" sz="1200" kern="1200" dirty="0" smtClean="0">
              <a:solidFill>
                <a:schemeClr val="tx1"/>
              </a:solidFill>
              <a:effectLst/>
              <a:latin typeface="+mn-lt"/>
              <a:ea typeface="Geneva" charset="-128"/>
              <a:cs typeface="Geneva" charset="0"/>
            </a:endParaRPr>
          </a:p>
          <a:p>
            <a:pPr lvl="0"/>
            <a:r>
              <a:rPr lang="en-GB" sz="1200" i="1" kern="1200" dirty="0" smtClean="0">
                <a:solidFill>
                  <a:schemeClr val="tx1"/>
                </a:solidFill>
                <a:effectLst/>
                <a:latin typeface="+mn-lt"/>
                <a:ea typeface="Geneva" charset="-128"/>
                <a:cs typeface="Geneva" charset="0"/>
              </a:rPr>
              <a:t>Create a welcoming atmosphere. Put chairs around tables, café style – avoid straight rows if at all possible. Have refreshments ready for when people arrive. You could have flowers on the tables and music playing. Have sweets and water on tables as well as hot drinks available wherever appropriate for the venue.</a:t>
            </a:r>
            <a:endParaRPr lang="en-GB" sz="1200" kern="1200" dirty="0" smtClean="0">
              <a:solidFill>
                <a:schemeClr val="tx1"/>
              </a:solidFill>
              <a:effectLst/>
              <a:latin typeface="+mn-lt"/>
              <a:ea typeface="Geneva" charset="-128"/>
              <a:cs typeface="Geneva" charset="0"/>
            </a:endParaRPr>
          </a:p>
          <a:p>
            <a:pPr lvl="0"/>
            <a:r>
              <a:rPr lang="en-GB" sz="1200" i="1" kern="1200" dirty="0" smtClean="0">
                <a:solidFill>
                  <a:schemeClr val="tx1"/>
                </a:solidFill>
                <a:effectLst/>
                <a:latin typeface="+mn-lt"/>
                <a:ea typeface="Geneva" charset="-128"/>
                <a:cs typeface="Geneva" charset="0"/>
              </a:rPr>
              <a:t>If the venue has the facilities, you could set up a quiet room so that those who need to go out have a comfortable, safe space to use. </a:t>
            </a:r>
            <a:endParaRPr lang="en-GB" sz="1200" kern="1200" dirty="0" smtClean="0">
              <a:solidFill>
                <a:schemeClr val="tx1"/>
              </a:solidFill>
              <a:effectLst/>
              <a:latin typeface="+mn-lt"/>
              <a:ea typeface="Geneva" charset="-128"/>
              <a:cs typeface="Geneva" charset="0"/>
            </a:endParaRPr>
          </a:p>
          <a:p>
            <a:pPr lvl="0"/>
            <a:r>
              <a:rPr lang="en-GB" sz="1200" i="1" kern="1200" dirty="0" smtClean="0">
                <a:solidFill>
                  <a:schemeClr val="tx1"/>
                </a:solidFill>
                <a:effectLst/>
                <a:latin typeface="+mn-lt"/>
                <a:ea typeface="Geneva" charset="-128"/>
                <a:cs typeface="Geneva" charset="0"/>
              </a:rPr>
              <a:t>Ensure there is someone on the door to welcome people personally as they arrive and help them sign in. They may need to stay there after you have started, to welcome latecomers, help them sign in, and settle them into the group. ‘</a:t>
            </a:r>
            <a:endParaRPr lang="en-GB" sz="1200" kern="1200" dirty="0" smtClean="0">
              <a:solidFill>
                <a:schemeClr val="tx1"/>
              </a:solidFill>
              <a:effectLst/>
              <a:latin typeface="+mn-lt"/>
              <a:ea typeface="Geneva" charset="-128"/>
              <a:cs typeface="Geneva" charset="0"/>
            </a:endParaRPr>
          </a:p>
          <a:p>
            <a:r>
              <a:rPr lang="en-GB" sz="1200" i="1" kern="1200" dirty="0" smtClean="0">
                <a:solidFill>
                  <a:schemeClr val="tx1"/>
                </a:solidFill>
                <a:effectLst/>
                <a:latin typeface="+mn-lt"/>
                <a:ea typeface="Geneva" charset="-128"/>
                <a:cs typeface="Geneva" charset="0"/>
              </a:rPr>
              <a:t> </a:t>
            </a:r>
            <a:endParaRPr lang="en-GB" sz="1200" kern="1200" dirty="0" smtClean="0">
              <a:solidFill>
                <a:schemeClr val="tx1"/>
              </a:solidFill>
              <a:effectLst/>
              <a:latin typeface="+mn-lt"/>
              <a:ea typeface="Geneva" charset="-128"/>
              <a:cs typeface="Geneva" charset="0"/>
            </a:endParaRPr>
          </a:p>
          <a:p>
            <a:r>
              <a:rPr lang="en-GB" sz="1200" kern="1200" dirty="0" smtClean="0">
                <a:solidFill>
                  <a:schemeClr val="tx1"/>
                </a:solidFill>
                <a:effectLst/>
                <a:latin typeface="+mn-lt"/>
                <a:ea typeface="Geneva" charset="-128"/>
                <a:cs typeface="Geneva" charset="0"/>
              </a:rPr>
              <a:t>Let the group settle and then ask what it felt like to arrive in a space that wasn’t prepared. What difference could it make to a FM participants experience if the room is set up well? How could you make the space feel safe for those attending?</a:t>
            </a:r>
          </a:p>
          <a:p>
            <a:r>
              <a:rPr lang="en-GB" sz="1200" kern="1200" dirty="0" smtClean="0">
                <a:solidFill>
                  <a:schemeClr val="tx1"/>
                </a:solidFill>
                <a:effectLst/>
                <a:latin typeface="+mn-lt"/>
                <a:ea typeface="Geneva" charset="-128"/>
                <a:cs typeface="Geneva" charset="0"/>
              </a:rPr>
              <a:t> </a:t>
            </a:r>
          </a:p>
          <a:p>
            <a:r>
              <a:rPr lang="en-GB" sz="1200" kern="1200" dirty="0" smtClean="0">
                <a:solidFill>
                  <a:schemeClr val="tx1"/>
                </a:solidFill>
                <a:effectLst/>
                <a:latin typeface="+mn-lt"/>
                <a:ea typeface="Geneva" charset="-128"/>
                <a:cs typeface="Geneva" charset="0"/>
              </a:rPr>
              <a:t>The preparation on the day before the session and in the run up to the event is a key part of the event running well. Provide participants with handout x based on session 7 - I need to do this.</a:t>
            </a:r>
          </a:p>
          <a:p>
            <a:endParaRPr lang="en-GB" dirty="0"/>
          </a:p>
        </p:txBody>
      </p:sp>
      <p:sp>
        <p:nvSpPr>
          <p:cNvPr id="4" name="Slide Number Placeholder 3"/>
          <p:cNvSpPr>
            <a:spLocks noGrp="1"/>
          </p:cNvSpPr>
          <p:nvPr>
            <p:ph type="sldNum" sz="quarter" idx="10"/>
          </p:nvPr>
        </p:nvSpPr>
        <p:spPr/>
        <p:txBody>
          <a:bodyPr/>
          <a:lstStyle/>
          <a:p>
            <a:fld id="{605E9C42-05D8-46AB-A7E8-B1EC310C849A}" type="slidenum">
              <a:rPr lang="en-GB" smtClean="0"/>
              <a:pPr/>
              <a:t>9</a:t>
            </a:fld>
            <a:endParaRPr lang="en-GB"/>
          </a:p>
        </p:txBody>
      </p:sp>
    </p:spTree>
    <p:extLst>
      <p:ext uri="{BB962C8B-B14F-4D97-AF65-F5344CB8AC3E}">
        <p14:creationId xmlns:p14="http://schemas.microsoft.com/office/powerpoint/2010/main" val="38348223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Geneva" charset="-128"/>
                <a:cs typeface="Geneva" charset="0"/>
              </a:rPr>
              <a:t>Basic Presentation Skills (3 only)</a:t>
            </a:r>
            <a:endParaRPr lang="en-GB" sz="1200" kern="1200" dirty="0" smtClean="0">
              <a:solidFill>
                <a:schemeClr val="tx1"/>
              </a:solidFill>
              <a:effectLst/>
              <a:latin typeface="+mn-lt"/>
              <a:ea typeface="Geneva" charset="-128"/>
              <a:cs typeface="Geneva" charset="0"/>
            </a:endParaRPr>
          </a:p>
          <a:p>
            <a:r>
              <a:rPr lang="en-GB" sz="1200" kern="1200" dirty="0" smtClean="0">
                <a:solidFill>
                  <a:schemeClr val="tx1"/>
                </a:solidFill>
                <a:effectLst/>
                <a:latin typeface="+mn-lt"/>
                <a:ea typeface="Geneva" charset="-128"/>
                <a:cs typeface="Geneva" charset="0"/>
              </a:rPr>
              <a:t> </a:t>
            </a:r>
          </a:p>
          <a:p>
            <a:r>
              <a:rPr lang="en-GB" sz="1200" kern="1200" dirty="0" smtClean="0">
                <a:solidFill>
                  <a:schemeClr val="tx1"/>
                </a:solidFill>
                <a:effectLst/>
                <a:latin typeface="+mn-lt"/>
                <a:ea typeface="Geneva" charset="-128"/>
                <a:cs typeface="Geneva" charset="0"/>
              </a:rPr>
              <a:t>Provide everyone with a copy of the presentation skills handout (the points below need going onto either a handout or a PPT slide) and run through together. (see below)</a:t>
            </a:r>
          </a:p>
          <a:p>
            <a:r>
              <a:rPr lang="en-GB" sz="1200" kern="1200" dirty="0" smtClean="0">
                <a:solidFill>
                  <a:schemeClr val="tx1"/>
                </a:solidFill>
                <a:effectLst/>
                <a:latin typeface="+mn-lt"/>
                <a:ea typeface="Geneva" charset="-128"/>
                <a:cs typeface="Geneva" charset="0"/>
              </a:rPr>
              <a:t> </a:t>
            </a:r>
          </a:p>
          <a:p>
            <a:pPr lvl="0"/>
            <a:r>
              <a:rPr lang="en-GB" sz="1200" kern="1200" dirty="0" smtClean="0">
                <a:solidFill>
                  <a:schemeClr val="tx1"/>
                </a:solidFill>
                <a:effectLst/>
                <a:latin typeface="+mn-lt"/>
                <a:ea typeface="Geneva" charset="-128"/>
                <a:cs typeface="Geneva" charset="0"/>
              </a:rPr>
              <a:t>Talk naturally to your audience and only read from a script at appropriate times. </a:t>
            </a:r>
          </a:p>
          <a:p>
            <a:pPr lvl="0"/>
            <a:r>
              <a:rPr lang="en-GB" sz="1200" kern="1200" dirty="0" smtClean="0">
                <a:solidFill>
                  <a:schemeClr val="tx1"/>
                </a:solidFill>
                <a:effectLst/>
                <a:latin typeface="+mn-lt"/>
                <a:ea typeface="Geneva" charset="-128"/>
                <a:cs typeface="Geneva" charset="0"/>
              </a:rPr>
              <a:t>Stand, rather than sit. </a:t>
            </a:r>
          </a:p>
          <a:p>
            <a:pPr lvl="0"/>
            <a:r>
              <a:rPr lang="en-GB" sz="1200" kern="1200" dirty="0" smtClean="0">
                <a:solidFill>
                  <a:schemeClr val="tx1"/>
                </a:solidFill>
                <a:effectLst/>
                <a:latin typeface="+mn-lt"/>
                <a:ea typeface="Geneva" charset="-128"/>
                <a:cs typeface="Geneva" charset="0"/>
              </a:rPr>
              <a:t>Vary the tone, pitch and volume of your voice to add emphasis and maintain the audience’s interest.   </a:t>
            </a:r>
          </a:p>
          <a:p>
            <a:pPr lvl="0"/>
            <a:r>
              <a:rPr lang="en-GB" sz="1200" kern="1200" dirty="0" smtClean="0">
                <a:solidFill>
                  <a:schemeClr val="tx1"/>
                </a:solidFill>
                <a:effectLst/>
                <a:latin typeface="+mn-lt"/>
                <a:ea typeface="Geneva" charset="-128"/>
                <a:cs typeface="Geneva" charset="0"/>
              </a:rPr>
              <a:t>Aim to speak loudly and clearly while facing your audience.   </a:t>
            </a:r>
          </a:p>
          <a:p>
            <a:pPr lvl="0"/>
            <a:r>
              <a:rPr lang="en-GB" sz="1200" kern="1200" dirty="0" smtClean="0">
                <a:solidFill>
                  <a:schemeClr val="tx1"/>
                </a:solidFill>
                <a:effectLst/>
                <a:latin typeface="+mn-lt"/>
                <a:ea typeface="Geneva" charset="-128"/>
                <a:cs typeface="Geneva" charset="0"/>
              </a:rPr>
              <a:t>Make eye contact with your audience but avoid looking directly at any one person for more than a few seconds. </a:t>
            </a:r>
          </a:p>
          <a:p>
            <a:pPr lvl="0"/>
            <a:r>
              <a:rPr lang="en-GB" sz="1200" kern="1200" dirty="0" smtClean="0">
                <a:solidFill>
                  <a:schemeClr val="tx1"/>
                </a:solidFill>
                <a:effectLst/>
                <a:latin typeface="+mn-lt"/>
                <a:ea typeface="Geneva" charset="-128"/>
                <a:cs typeface="Geneva" charset="0"/>
              </a:rPr>
              <a:t>Find a way to keep your notes and handouts in one place.</a:t>
            </a:r>
          </a:p>
          <a:p>
            <a:pPr lvl="0"/>
            <a:r>
              <a:rPr lang="en-GB" sz="1200" kern="1200" dirty="0" smtClean="0">
                <a:solidFill>
                  <a:schemeClr val="tx1"/>
                </a:solidFill>
                <a:effectLst/>
                <a:latin typeface="+mn-lt"/>
                <a:ea typeface="Geneva" charset="-128"/>
                <a:cs typeface="Geneva" charset="0"/>
              </a:rPr>
              <a:t>Rehearse your talk and check your timings.   </a:t>
            </a:r>
          </a:p>
          <a:p>
            <a:pPr lvl="0"/>
            <a:r>
              <a:rPr lang="en-GB" sz="1200" kern="1200" dirty="0" smtClean="0">
                <a:solidFill>
                  <a:schemeClr val="tx1"/>
                </a:solidFill>
                <a:effectLst/>
                <a:latin typeface="+mn-lt"/>
                <a:ea typeface="Geneva" charset="-128"/>
                <a:cs typeface="Geneva" charset="0"/>
              </a:rPr>
              <a:t>Answer any questions as honestly and concisely as you can, remembering that you won’t be able to answer all questions. If you don’t know the answer, record the question on the Question Park and offer to provide further information at a later date.</a:t>
            </a:r>
          </a:p>
          <a:p>
            <a:pPr lvl="0"/>
            <a:r>
              <a:rPr lang="en-GB" sz="1200" kern="1200" dirty="0" smtClean="0">
                <a:solidFill>
                  <a:schemeClr val="tx1"/>
                </a:solidFill>
                <a:effectLst/>
                <a:latin typeface="+mn-lt"/>
                <a:ea typeface="Geneva" charset="-128"/>
                <a:cs typeface="Geneva" charset="0"/>
              </a:rPr>
              <a:t>Have a glass of water available for you.</a:t>
            </a:r>
          </a:p>
          <a:p>
            <a:pPr lvl="0"/>
            <a:r>
              <a:rPr lang="en-GB" sz="1200" kern="1200" dirty="0" smtClean="0">
                <a:solidFill>
                  <a:schemeClr val="tx1"/>
                </a:solidFill>
                <a:effectLst/>
                <a:latin typeface="+mn-lt"/>
                <a:ea typeface="Geneva" charset="-128"/>
                <a:cs typeface="Geneva" charset="0"/>
              </a:rPr>
              <a:t>Breathe!  </a:t>
            </a:r>
          </a:p>
          <a:p>
            <a:r>
              <a:rPr lang="en-GB" sz="1200" kern="1200" dirty="0" smtClean="0">
                <a:solidFill>
                  <a:schemeClr val="tx1"/>
                </a:solidFill>
                <a:effectLst/>
                <a:latin typeface="+mn-lt"/>
                <a:ea typeface="Geneva" charset="-128"/>
                <a:cs typeface="Geneva" charset="0"/>
              </a:rPr>
              <a:t> </a:t>
            </a:r>
          </a:p>
          <a:p>
            <a:r>
              <a:rPr lang="en-GB" sz="1200" kern="1200" dirty="0" smtClean="0">
                <a:solidFill>
                  <a:schemeClr val="tx1"/>
                </a:solidFill>
                <a:effectLst/>
                <a:latin typeface="+mn-lt"/>
                <a:ea typeface="Geneva" charset="-128"/>
                <a:cs typeface="Geneva" charset="0"/>
              </a:rPr>
              <a:t>Allow time for the participants to put this into practice. Choose a familiar passage or poem (a well-known hymn often works well). Ask the participants to pair up and present this to each other following the guidelines you have just gone through. Some participants will feel they ‘present’ all the time but encourage everyone to have a go to support each other. Ask each pair to give each other constructive feedback to each other.</a:t>
            </a:r>
          </a:p>
          <a:p>
            <a:r>
              <a:rPr lang="en-GB" sz="1200" kern="1200" dirty="0" smtClean="0">
                <a:solidFill>
                  <a:schemeClr val="tx1"/>
                </a:solidFill>
                <a:effectLst/>
                <a:latin typeface="+mn-lt"/>
                <a:ea typeface="Geneva" charset="-128"/>
                <a:cs typeface="Geneva" charset="0"/>
              </a:rPr>
              <a:t> </a:t>
            </a:r>
          </a:p>
          <a:p>
            <a:endParaRPr lang="en-GB" dirty="0"/>
          </a:p>
        </p:txBody>
      </p:sp>
      <p:sp>
        <p:nvSpPr>
          <p:cNvPr id="4" name="Slide Number Placeholder 3"/>
          <p:cNvSpPr>
            <a:spLocks noGrp="1"/>
          </p:cNvSpPr>
          <p:nvPr>
            <p:ph type="sldNum" sz="quarter" idx="10"/>
          </p:nvPr>
        </p:nvSpPr>
        <p:spPr/>
        <p:txBody>
          <a:bodyPr/>
          <a:lstStyle/>
          <a:p>
            <a:fld id="{605E9C42-05D8-46AB-A7E8-B1EC310C849A}" type="slidenum">
              <a:rPr lang="en-GB" smtClean="0"/>
              <a:pPr/>
              <a:t>10</a:t>
            </a:fld>
            <a:endParaRPr lang="en-GB"/>
          </a:p>
        </p:txBody>
      </p:sp>
    </p:spTree>
    <p:extLst>
      <p:ext uri="{BB962C8B-B14F-4D97-AF65-F5344CB8AC3E}">
        <p14:creationId xmlns:p14="http://schemas.microsoft.com/office/powerpoint/2010/main" val="18169578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Geneva" charset="-128"/>
                <a:cs typeface="Geneva" charset="0"/>
              </a:rPr>
              <a:t>Facilitation skills (2 and 3 only)</a:t>
            </a:r>
            <a:endParaRPr lang="en-GB" sz="1200" kern="1200" dirty="0" smtClean="0">
              <a:solidFill>
                <a:schemeClr val="tx1"/>
              </a:solidFill>
              <a:effectLst/>
              <a:latin typeface="+mn-lt"/>
              <a:ea typeface="Geneva" charset="-128"/>
              <a:cs typeface="Geneva" charset="0"/>
            </a:endParaRPr>
          </a:p>
          <a:p>
            <a:r>
              <a:rPr lang="en-US" sz="1200" kern="1200" dirty="0" smtClean="0">
                <a:solidFill>
                  <a:schemeClr val="tx1"/>
                </a:solidFill>
                <a:effectLst/>
                <a:latin typeface="+mn-lt"/>
                <a:ea typeface="Geneva" charset="-128"/>
                <a:cs typeface="Geneva" charset="0"/>
              </a:rPr>
              <a:t>Place 3 large sheets of paper around the room headed ‘How to best facilitate the group’; ‘How to manage feedback’; ‘How to manage the time’. Allow 5 minutes for people to walk around the room adding their ideas to the sheets. </a:t>
            </a:r>
            <a:endParaRPr lang="en-GB" sz="1200" kern="1200" dirty="0" smtClean="0">
              <a:solidFill>
                <a:schemeClr val="tx1"/>
              </a:solidFill>
              <a:effectLst/>
              <a:latin typeface="+mn-lt"/>
              <a:ea typeface="Geneva" charset="-128"/>
              <a:cs typeface="Geneva" charset="0"/>
            </a:endParaRPr>
          </a:p>
          <a:p>
            <a:r>
              <a:rPr lang="en-US" sz="1200" kern="1200" dirty="0" smtClean="0">
                <a:solidFill>
                  <a:schemeClr val="tx1"/>
                </a:solidFill>
                <a:effectLst/>
                <a:latin typeface="+mn-lt"/>
                <a:ea typeface="Geneva" charset="-128"/>
                <a:cs typeface="Geneva" charset="0"/>
              </a:rPr>
              <a:t>After 5 minutes look at each sheet in turn. Hand out the Facilitation Skills handout and look at this noticing anything not covered on the flip charts.</a:t>
            </a:r>
            <a:endParaRPr lang="en-GB" sz="1200" kern="1200" dirty="0" smtClean="0">
              <a:solidFill>
                <a:schemeClr val="tx1"/>
              </a:solidFill>
              <a:effectLst/>
              <a:latin typeface="+mn-lt"/>
              <a:ea typeface="Geneva" charset="-128"/>
              <a:cs typeface="Geneva" charset="0"/>
            </a:endParaRPr>
          </a:p>
          <a:p>
            <a:r>
              <a:rPr lang="en-GB" sz="1200" b="1" kern="1200" dirty="0" smtClean="0">
                <a:solidFill>
                  <a:schemeClr val="tx1"/>
                </a:solidFill>
                <a:effectLst/>
                <a:latin typeface="+mn-lt"/>
                <a:ea typeface="Geneva" charset="-128"/>
                <a:cs typeface="Geneva" charset="0"/>
              </a:rPr>
              <a:t>Facilitation Skills </a:t>
            </a:r>
            <a:r>
              <a:rPr lang="en-GB" sz="1200" b="0" kern="1200" dirty="0" smtClean="0">
                <a:solidFill>
                  <a:schemeClr val="tx1"/>
                </a:solidFill>
                <a:effectLst/>
                <a:latin typeface="+mn-lt"/>
                <a:ea typeface="Geneva" charset="-128"/>
                <a:cs typeface="Geneva" charset="0"/>
              </a:rPr>
              <a:t>(need to be on a handout or PPT slide)</a:t>
            </a:r>
            <a:endParaRPr lang="en-GB" sz="1200" kern="1200" dirty="0" smtClean="0">
              <a:solidFill>
                <a:schemeClr val="tx1"/>
              </a:solidFill>
              <a:effectLst/>
              <a:latin typeface="+mn-lt"/>
              <a:ea typeface="Geneva" charset="-128"/>
              <a:cs typeface="Geneva" charset="0"/>
            </a:endParaRPr>
          </a:p>
          <a:p>
            <a:r>
              <a:rPr lang="en-GB" sz="1200" b="1" kern="1200" dirty="0" smtClean="0">
                <a:solidFill>
                  <a:schemeClr val="tx1"/>
                </a:solidFill>
                <a:effectLst/>
                <a:latin typeface="+mn-lt"/>
                <a:ea typeface="Geneva" charset="-128"/>
                <a:cs typeface="Geneva" charset="0"/>
              </a:rPr>
              <a:t>Create a welcoming space</a:t>
            </a:r>
            <a:endParaRPr lang="en-GB" sz="1200" kern="1200" dirty="0" smtClean="0">
              <a:solidFill>
                <a:schemeClr val="tx1"/>
              </a:solidFill>
              <a:effectLst/>
              <a:latin typeface="+mn-lt"/>
              <a:ea typeface="Geneva" charset="-128"/>
              <a:cs typeface="Geneva" charset="0"/>
            </a:endParaRPr>
          </a:p>
          <a:p>
            <a:r>
              <a:rPr lang="en-GB" sz="1200" kern="1200" dirty="0" smtClean="0">
                <a:solidFill>
                  <a:schemeClr val="tx1"/>
                </a:solidFill>
                <a:effectLst/>
                <a:latin typeface="+mn-lt"/>
                <a:ea typeface="Geneva" charset="-128"/>
                <a:cs typeface="Geneva" charset="0"/>
              </a:rPr>
              <a:t>Create a welcoming space as people arrive and make sure they are comfortable. A welcoming space is not just physical, it’s also about the way you engage with the group, building rapport and trust.</a:t>
            </a:r>
          </a:p>
          <a:p>
            <a:r>
              <a:rPr lang="en-GB" sz="1200" b="1" kern="1200" dirty="0" smtClean="0">
                <a:solidFill>
                  <a:schemeClr val="tx1"/>
                </a:solidFill>
                <a:effectLst/>
                <a:latin typeface="+mn-lt"/>
                <a:ea typeface="Geneva" charset="-128"/>
                <a:cs typeface="Geneva" charset="0"/>
              </a:rPr>
              <a:t>Set the context</a:t>
            </a:r>
            <a:endParaRPr lang="en-GB" sz="1200" kern="1200" dirty="0" smtClean="0">
              <a:solidFill>
                <a:schemeClr val="tx1"/>
              </a:solidFill>
              <a:effectLst/>
              <a:latin typeface="+mn-lt"/>
              <a:ea typeface="Geneva" charset="-128"/>
              <a:cs typeface="Geneva" charset="0"/>
            </a:endParaRPr>
          </a:p>
          <a:p>
            <a:r>
              <a:rPr lang="en-GB" sz="1200" kern="1200" dirty="0" smtClean="0">
                <a:solidFill>
                  <a:schemeClr val="tx1"/>
                </a:solidFill>
                <a:effectLst/>
                <a:latin typeface="+mn-lt"/>
                <a:ea typeface="Geneva" charset="-128"/>
                <a:cs typeface="Geneva" charset="0"/>
              </a:rPr>
              <a:t>Use the slides at the beginning of the Foundation Module to set the context for the training. Spend time on the Learning Agreement and return to this during the session if needed. </a:t>
            </a:r>
          </a:p>
          <a:p>
            <a:r>
              <a:rPr lang="en-GB" sz="1200" b="1" kern="1200" dirty="0" smtClean="0">
                <a:solidFill>
                  <a:schemeClr val="tx1"/>
                </a:solidFill>
                <a:effectLst/>
                <a:latin typeface="+mn-lt"/>
                <a:ea typeface="Geneva" charset="-128"/>
                <a:cs typeface="Geneva" charset="0"/>
              </a:rPr>
              <a:t>Encourage participation</a:t>
            </a:r>
            <a:endParaRPr lang="en-GB" sz="1200" kern="1200" dirty="0" smtClean="0">
              <a:solidFill>
                <a:schemeClr val="tx1"/>
              </a:solidFill>
              <a:effectLst/>
              <a:latin typeface="+mn-lt"/>
              <a:ea typeface="Geneva" charset="-128"/>
              <a:cs typeface="Geneva" charset="0"/>
            </a:endParaRPr>
          </a:p>
          <a:p>
            <a:r>
              <a:rPr lang="en-GB" sz="1200" b="0" kern="1200" dirty="0" smtClean="0">
                <a:solidFill>
                  <a:schemeClr val="tx1"/>
                </a:solidFill>
                <a:effectLst/>
                <a:latin typeface="+mn-lt"/>
                <a:ea typeface="Geneva" charset="-128"/>
                <a:cs typeface="Geneva" charset="0"/>
              </a:rPr>
              <a:t>Different people will participate in different ways and at different times within the Module. Be aware of anyone struggling to participate, this maybe an opportunity for the co trainer to come alongside them.</a:t>
            </a:r>
            <a:endParaRPr lang="en-GB" sz="1200" kern="1200" dirty="0" smtClean="0">
              <a:solidFill>
                <a:schemeClr val="tx1"/>
              </a:solidFill>
              <a:effectLst/>
              <a:latin typeface="+mn-lt"/>
              <a:ea typeface="Geneva" charset="-128"/>
              <a:cs typeface="Geneva" charset="0"/>
            </a:endParaRPr>
          </a:p>
          <a:p>
            <a:r>
              <a:rPr lang="en-GB" sz="1200" b="1" kern="1200" dirty="0" smtClean="0">
                <a:solidFill>
                  <a:schemeClr val="tx1"/>
                </a:solidFill>
                <a:effectLst/>
                <a:latin typeface="+mn-lt"/>
                <a:ea typeface="Geneva" charset="-128"/>
                <a:cs typeface="Geneva" charset="0"/>
              </a:rPr>
              <a:t>Give instruction clearly and briefly</a:t>
            </a:r>
            <a:endParaRPr lang="en-GB" sz="1200" kern="1200" dirty="0" smtClean="0">
              <a:solidFill>
                <a:schemeClr val="tx1"/>
              </a:solidFill>
              <a:effectLst/>
              <a:latin typeface="+mn-lt"/>
              <a:ea typeface="Geneva" charset="-128"/>
              <a:cs typeface="Geneva" charset="0"/>
            </a:endParaRPr>
          </a:p>
          <a:p>
            <a:r>
              <a:rPr lang="en-GB" sz="1200" kern="1200" dirty="0" smtClean="0">
                <a:solidFill>
                  <a:schemeClr val="tx1"/>
                </a:solidFill>
                <a:effectLst/>
                <a:latin typeface="+mn-lt"/>
                <a:ea typeface="Geneva" charset="-128"/>
                <a:cs typeface="Geneva" charset="0"/>
              </a:rPr>
              <a:t>Keep instructions short then get people to work on the task. As the groups are talking wander around, clarify questions and support the small groups in working together.</a:t>
            </a:r>
          </a:p>
          <a:p>
            <a:r>
              <a:rPr lang="en-GB" sz="1200" b="1" kern="1200" dirty="0" smtClean="0">
                <a:solidFill>
                  <a:schemeClr val="tx1"/>
                </a:solidFill>
                <a:effectLst/>
                <a:latin typeface="+mn-lt"/>
                <a:ea typeface="Geneva" charset="-128"/>
                <a:cs typeface="Geneva" charset="0"/>
              </a:rPr>
              <a:t>Take care of time and pace</a:t>
            </a:r>
            <a:endParaRPr lang="en-GB" sz="1200" kern="1200" dirty="0" smtClean="0">
              <a:solidFill>
                <a:schemeClr val="tx1"/>
              </a:solidFill>
              <a:effectLst/>
              <a:latin typeface="+mn-lt"/>
              <a:ea typeface="Geneva" charset="-128"/>
              <a:cs typeface="Geneva" charset="0"/>
            </a:endParaRPr>
          </a:p>
          <a:p>
            <a:r>
              <a:rPr lang="en-GB" sz="1200" kern="1200" dirty="0" smtClean="0">
                <a:solidFill>
                  <a:schemeClr val="tx1"/>
                </a:solidFill>
                <a:effectLst/>
                <a:latin typeface="+mn-lt"/>
                <a:ea typeface="Geneva" charset="-128"/>
                <a:cs typeface="Geneva" charset="0"/>
              </a:rPr>
              <a:t>Timings are laid out in the Trainers’ Notes, keep to these as far as possible. If you do go off time adjust further timings as necessary. Be aware of people’s energy levels and vary the pace. Sometimes it’s important to speed up, sometimes it’s important to slow down.</a:t>
            </a:r>
          </a:p>
          <a:p>
            <a:r>
              <a:rPr lang="en-GB" sz="1200" b="1" kern="1200" dirty="0" smtClean="0">
                <a:solidFill>
                  <a:schemeClr val="tx1"/>
                </a:solidFill>
                <a:effectLst/>
                <a:latin typeface="+mn-lt"/>
                <a:ea typeface="Geneva" charset="-128"/>
                <a:cs typeface="Geneva" charset="0"/>
              </a:rPr>
              <a:t>Avoid leading the group or the discussion</a:t>
            </a:r>
            <a:endParaRPr lang="en-GB" sz="1200" kern="1200" dirty="0" smtClean="0">
              <a:solidFill>
                <a:schemeClr val="tx1"/>
              </a:solidFill>
              <a:effectLst/>
              <a:latin typeface="+mn-lt"/>
              <a:ea typeface="Geneva" charset="-128"/>
              <a:cs typeface="Geneva" charset="0"/>
            </a:endParaRPr>
          </a:p>
          <a:p>
            <a:r>
              <a:rPr lang="en-GB" sz="1200" kern="1200" dirty="0" smtClean="0">
                <a:solidFill>
                  <a:schemeClr val="tx1"/>
                </a:solidFill>
                <a:effectLst/>
                <a:latin typeface="+mn-lt"/>
                <a:ea typeface="Geneva" charset="-128"/>
                <a:cs typeface="Geneva" charset="0"/>
              </a:rPr>
              <a:t>Facilitators have opinions! But during Foundation Module it is important not to lead the group down any particular path.</a:t>
            </a:r>
          </a:p>
          <a:p>
            <a:r>
              <a:rPr lang="en-GB" sz="1200" b="1" kern="1200" dirty="0" smtClean="0">
                <a:solidFill>
                  <a:schemeClr val="tx1"/>
                </a:solidFill>
                <a:effectLst/>
                <a:latin typeface="+mn-lt"/>
                <a:ea typeface="Geneva" charset="-128"/>
                <a:cs typeface="Geneva" charset="0"/>
              </a:rPr>
              <a:t>Handle difficult situations</a:t>
            </a:r>
            <a:endParaRPr lang="en-GB" sz="1200" kern="1200" dirty="0" smtClean="0">
              <a:solidFill>
                <a:schemeClr val="tx1"/>
              </a:solidFill>
              <a:effectLst/>
              <a:latin typeface="+mn-lt"/>
              <a:ea typeface="Geneva" charset="-128"/>
              <a:cs typeface="Geneva" charset="0"/>
            </a:endParaRPr>
          </a:p>
          <a:p>
            <a:r>
              <a:rPr lang="en-GB" sz="1200" kern="1200" dirty="0" smtClean="0">
                <a:solidFill>
                  <a:schemeClr val="tx1"/>
                </a:solidFill>
                <a:effectLst/>
                <a:latin typeface="+mn-lt"/>
                <a:ea typeface="Geneva" charset="-128"/>
                <a:cs typeface="Geneva" charset="0"/>
              </a:rPr>
              <a:t>Difficult situations can occur during Foundation Module so being prepared is important. If a situation is halting the session you could break for a coffee, ask the co trainer or chaplain to come alongside an individual, remind individuals of the Learning Agreement or ‘park’ the conversation on the Question Park. </a:t>
            </a:r>
          </a:p>
          <a:p>
            <a:r>
              <a:rPr lang="en-GB" sz="1200" b="1" kern="1200" dirty="0" smtClean="0">
                <a:solidFill>
                  <a:schemeClr val="tx1"/>
                </a:solidFill>
                <a:effectLst/>
                <a:latin typeface="+mn-lt"/>
                <a:ea typeface="Geneva" charset="-128"/>
                <a:cs typeface="Geneva" charset="0"/>
              </a:rPr>
              <a:t>Handle difficult people</a:t>
            </a:r>
            <a:endParaRPr lang="en-GB" sz="1200" kern="1200" dirty="0" smtClean="0">
              <a:solidFill>
                <a:schemeClr val="tx1"/>
              </a:solidFill>
              <a:effectLst/>
              <a:latin typeface="+mn-lt"/>
              <a:ea typeface="Geneva" charset="-128"/>
              <a:cs typeface="Geneva" charset="0"/>
            </a:endParaRPr>
          </a:p>
          <a:p>
            <a:r>
              <a:rPr lang="en-GB" sz="1200" kern="1200" dirty="0" smtClean="0">
                <a:solidFill>
                  <a:schemeClr val="tx1"/>
                </a:solidFill>
                <a:effectLst/>
                <a:latin typeface="+mn-lt"/>
                <a:ea typeface="Geneva" charset="-128"/>
                <a:cs typeface="Geneva" charset="0"/>
              </a:rPr>
              <a:t>If an individual is proving difficult, listen and understand before you respond to them. Use the tone and speed of your voice to try to calm and slow down the conversation. If necessary talk to that person in private, and both give them feedback on what they are doing and try to find out if there is a reason for their behaviour. </a:t>
            </a:r>
          </a:p>
          <a:p>
            <a:r>
              <a:rPr lang="en-GB" sz="1200" b="1" kern="1200" dirty="0" smtClean="0">
                <a:solidFill>
                  <a:schemeClr val="tx1"/>
                </a:solidFill>
                <a:effectLst/>
                <a:latin typeface="+mn-lt"/>
                <a:ea typeface="Geneva" charset="-128"/>
                <a:cs typeface="Geneva" charset="0"/>
              </a:rPr>
              <a:t>Take care of yourself</a:t>
            </a:r>
            <a:endParaRPr lang="en-GB" sz="1200" kern="1200" dirty="0" smtClean="0">
              <a:solidFill>
                <a:schemeClr val="tx1"/>
              </a:solidFill>
              <a:effectLst/>
              <a:latin typeface="+mn-lt"/>
              <a:ea typeface="Geneva" charset="-128"/>
              <a:cs typeface="Geneva" charset="0"/>
            </a:endParaRPr>
          </a:p>
          <a:p>
            <a:r>
              <a:rPr lang="en-GB" sz="1200" kern="1200" dirty="0" smtClean="0">
                <a:solidFill>
                  <a:schemeClr val="tx1"/>
                </a:solidFill>
                <a:effectLst/>
                <a:latin typeface="+mn-lt"/>
                <a:ea typeface="Geneva" charset="-128"/>
                <a:cs typeface="Geneva" charset="0"/>
              </a:rPr>
              <a:t>Leading Foundation Module can take a lot of effort and energy. Be aware of your own energy levels and the parts of the Module you find difficult to lead.</a:t>
            </a:r>
          </a:p>
          <a:p>
            <a:r>
              <a:rPr lang="en-US" sz="1200" b="1" kern="1200" dirty="0" smtClean="0">
                <a:solidFill>
                  <a:schemeClr val="tx1"/>
                </a:solidFill>
                <a:effectLst/>
                <a:latin typeface="+mn-lt"/>
                <a:ea typeface="Geneva" charset="-128"/>
                <a:cs typeface="Geneva" charset="0"/>
              </a:rPr>
              <a:t>Work as a team</a:t>
            </a:r>
            <a:endParaRPr lang="en-GB" sz="1200" kern="1200" dirty="0" smtClean="0">
              <a:solidFill>
                <a:schemeClr val="tx1"/>
              </a:solidFill>
              <a:effectLst/>
              <a:latin typeface="+mn-lt"/>
              <a:ea typeface="Geneva" charset="-128"/>
              <a:cs typeface="Geneva" charset="0"/>
            </a:endParaRPr>
          </a:p>
          <a:p>
            <a:r>
              <a:rPr lang="en-US" sz="1200" kern="1200" dirty="0" smtClean="0">
                <a:solidFill>
                  <a:schemeClr val="tx1"/>
                </a:solidFill>
                <a:effectLst/>
                <a:latin typeface="+mn-lt"/>
                <a:ea typeface="Geneva" charset="-128"/>
                <a:cs typeface="Geneva" charset="0"/>
              </a:rPr>
              <a:t>Foundation Module should always be led by 2 trainers. As you work together learn each other’s strengths, work out how to vary the pace of the session by using different trainers, notice sections you find particularly difficult and ask the other to lead them.</a:t>
            </a:r>
            <a:endParaRPr lang="en-GB" sz="1200" kern="1200" dirty="0" smtClean="0">
              <a:solidFill>
                <a:schemeClr val="tx1"/>
              </a:solidFill>
              <a:effectLst/>
              <a:latin typeface="+mn-lt"/>
              <a:ea typeface="Geneva" charset="-128"/>
              <a:cs typeface="Geneva" charset="0"/>
            </a:endParaRPr>
          </a:p>
          <a:p>
            <a:endParaRPr lang="en-GB" dirty="0"/>
          </a:p>
        </p:txBody>
      </p:sp>
      <p:sp>
        <p:nvSpPr>
          <p:cNvPr id="4" name="Slide Number Placeholder 3"/>
          <p:cNvSpPr>
            <a:spLocks noGrp="1"/>
          </p:cNvSpPr>
          <p:nvPr>
            <p:ph type="sldNum" sz="quarter" idx="10"/>
          </p:nvPr>
        </p:nvSpPr>
        <p:spPr/>
        <p:txBody>
          <a:bodyPr/>
          <a:lstStyle/>
          <a:p>
            <a:fld id="{605E9C42-05D8-46AB-A7E8-B1EC310C849A}" type="slidenum">
              <a:rPr lang="en-GB" smtClean="0"/>
              <a:pPr/>
              <a:t>11</a:t>
            </a:fld>
            <a:endParaRPr lang="en-GB"/>
          </a:p>
        </p:txBody>
      </p:sp>
    </p:spTree>
    <p:extLst>
      <p:ext uri="{BB962C8B-B14F-4D97-AF65-F5344CB8AC3E}">
        <p14:creationId xmlns:p14="http://schemas.microsoft.com/office/powerpoint/2010/main" val="38113928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05E9C42-05D8-46AB-A7E8-B1EC310C849A}" type="slidenum">
              <a:rPr lang="en-GB" smtClean="0"/>
              <a:pPr/>
              <a:t>13</a:t>
            </a:fld>
            <a:endParaRPr lang="en-GB"/>
          </a:p>
        </p:txBody>
      </p:sp>
    </p:spTree>
    <p:extLst>
      <p:ext uri="{BB962C8B-B14F-4D97-AF65-F5344CB8AC3E}">
        <p14:creationId xmlns:p14="http://schemas.microsoft.com/office/powerpoint/2010/main" val="31134476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05E9C42-05D8-46AB-A7E8-B1EC310C849A}" type="slidenum">
              <a:rPr lang="en-GB" smtClean="0"/>
              <a:pPr/>
              <a:t>19</a:t>
            </a:fld>
            <a:endParaRPr lang="en-GB"/>
          </a:p>
        </p:txBody>
      </p:sp>
    </p:spTree>
    <p:extLst>
      <p:ext uri="{BB962C8B-B14F-4D97-AF65-F5344CB8AC3E}">
        <p14:creationId xmlns:p14="http://schemas.microsoft.com/office/powerpoint/2010/main" val="21552611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05E9C42-05D8-46AB-A7E8-B1EC310C849A}" type="slidenum">
              <a:rPr lang="en-GB" smtClean="0"/>
              <a:pPr/>
              <a:t>21</a:t>
            </a:fld>
            <a:endParaRPr lang="en-GB"/>
          </a:p>
        </p:txBody>
      </p:sp>
    </p:spTree>
    <p:extLst>
      <p:ext uri="{BB962C8B-B14F-4D97-AF65-F5344CB8AC3E}">
        <p14:creationId xmlns:p14="http://schemas.microsoft.com/office/powerpoint/2010/main" val="19245300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Geneva" charset="-128"/>
                <a:cs typeface="Geneva" charset="0"/>
              </a:rPr>
              <a:t>When running a three hour session it may be beneficial to put the break after slide 31, and allow delegates to carry on with the activity in the break.  This will give you a more even split in terms of timing, and allow delegates greater opportunity to move around the room and comment on the sheets they are completing. </a:t>
            </a:r>
            <a:endParaRPr lang="en-GB" dirty="0"/>
          </a:p>
        </p:txBody>
      </p:sp>
      <p:sp>
        <p:nvSpPr>
          <p:cNvPr id="4" name="Slide Number Placeholder 3"/>
          <p:cNvSpPr>
            <a:spLocks noGrp="1"/>
          </p:cNvSpPr>
          <p:nvPr>
            <p:ph type="sldNum" sz="quarter" idx="10"/>
          </p:nvPr>
        </p:nvSpPr>
        <p:spPr/>
        <p:txBody>
          <a:bodyPr/>
          <a:lstStyle/>
          <a:p>
            <a:fld id="{605E9C42-05D8-46AB-A7E8-B1EC310C849A}" type="slidenum">
              <a:rPr lang="en-GB" smtClean="0"/>
              <a:pPr/>
              <a:t>25</a:t>
            </a:fld>
            <a:endParaRPr lang="en-GB"/>
          </a:p>
        </p:txBody>
      </p:sp>
    </p:spTree>
    <p:extLst>
      <p:ext uri="{BB962C8B-B14F-4D97-AF65-F5344CB8AC3E}">
        <p14:creationId xmlns:p14="http://schemas.microsoft.com/office/powerpoint/2010/main" val="1571254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900113" y="2997200"/>
            <a:ext cx="2133600" cy="365125"/>
          </a:xfrm>
          <a:prstGeom prst="rect">
            <a:avLst/>
          </a:prstGeom>
        </p:spPr>
        <p:txBody>
          <a:bodyPr/>
          <a:lstStyle>
            <a:lvl1pPr eaLnBrk="1" fontAlgn="auto" hangingPunct="1">
              <a:spcBef>
                <a:spcPts val="0"/>
              </a:spcBef>
              <a:spcAft>
                <a:spcPts val="0"/>
              </a:spcAft>
              <a:defRPr sz="1800">
                <a:latin typeface="+mn-lt"/>
                <a:ea typeface="+mn-ea"/>
                <a:cs typeface="+mn-cs"/>
              </a:defRPr>
            </a:lvl1pPr>
          </a:lstStyle>
          <a:p>
            <a:pPr>
              <a:defRPr/>
            </a:pPr>
            <a:endParaRPr lang="en-GB"/>
          </a:p>
        </p:txBody>
      </p:sp>
      <p:sp>
        <p:nvSpPr>
          <p:cNvPr id="5" name="Footer Placeholder 4"/>
          <p:cNvSpPr>
            <a:spLocks noGrp="1"/>
          </p:cNvSpPr>
          <p:nvPr>
            <p:ph type="ftr" sz="quarter" idx="11"/>
          </p:nvPr>
        </p:nvSpPr>
        <p:spPr>
          <a:xfrm>
            <a:off x="3635375" y="6488113"/>
            <a:ext cx="5400675"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itchFamily="34" charset="0"/>
              </a:defRPr>
            </a:lvl1pPr>
          </a:lstStyle>
          <a:p>
            <a:r>
              <a:rPr lang="en-GB"/>
              <a:t>Creating Safer Space – Core Module A</a:t>
            </a:r>
          </a:p>
        </p:txBody>
      </p:sp>
      <p:sp>
        <p:nvSpPr>
          <p:cNvPr id="6" name="Slide Number Placeholder 5"/>
          <p:cNvSpPr>
            <a:spLocks noGrp="1"/>
          </p:cNvSpPr>
          <p:nvPr>
            <p:ph type="sldNum" sz="quarter" idx="12"/>
          </p:nvPr>
        </p:nvSpPr>
        <p:spPr>
          <a:xfrm flipV="1">
            <a:off x="107950" y="6488113"/>
            <a:ext cx="404813" cy="3698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itchFamily="34" charset="0"/>
              </a:defRPr>
            </a:lvl1pPr>
          </a:lstStyle>
          <a:p>
            <a:fld id="{5EC6378B-0170-410C-91A5-B53C49755287}" type="slidenum">
              <a:rPr lang="en-GB"/>
              <a:pPr/>
              <a:t>‹#›</a:t>
            </a:fld>
            <a:endParaRPr lang="en-GB"/>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900113" y="2997200"/>
            <a:ext cx="2133600" cy="365125"/>
          </a:xfrm>
          <a:prstGeom prst="rect">
            <a:avLst/>
          </a:prstGeom>
        </p:spPr>
        <p:txBody>
          <a:bodyPr/>
          <a:lstStyle>
            <a:lvl1pPr eaLnBrk="1" fontAlgn="auto" hangingPunct="1">
              <a:spcBef>
                <a:spcPts val="0"/>
              </a:spcBef>
              <a:spcAft>
                <a:spcPts val="0"/>
              </a:spcAft>
              <a:defRPr sz="1800">
                <a:latin typeface="+mn-lt"/>
                <a:ea typeface="+mn-ea"/>
                <a:cs typeface="+mn-cs"/>
              </a:defRPr>
            </a:lvl1pPr>
          </a:lstStyle>
          <a:p>
            <a:pPr>
              <a:defRPr/>
            </a:pPr>
            <a:endParaRPr lang="en-GB"/>
          </a:p>
        </p:txBody>
      </p:sp>
      <p:sp>
        <p:nvSpPr>
          <p:cNvPr id="5" name="Footer Placeholder 4"/>
          <p:cNvSpPr>
            <a:spLocks noGrp="1"/>
          </p:cNvSpPr>
          <p:nvPr>
            <p:ph type="ftr" sz="quarter" idx="11"/>
          </p:nvPr>
        </p:nvSpPr>
        <p:spPr>
          <a:xfrm>
            <a:off x="3635375" y="6488113"/>
            <a:ext cx="5400675"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itchFamily="34" charset="0"/>
              </a:defRPr>
            </a:lvl1pPr>
          </a:lstStyle>
          <a:p>
            <a:r>
              <a:rPr lang="en-GB"/>
              <a:t>Creating Safer Space – Core Module A</a:t>
            </a:r>
          </a:p>
        </p:txBody>
      </p:sp>
      <p:sp>
        <p:nvSpPr>
          <p:cNvPr id="6" name="Slide Number Placeholder 5"/>
          <p:cNvSpPr>
            <a:spLocks noGrp="1"/>
          </p:cNvSpPr>
          <p:nvPr>
            <p:ph type="sldNum" sz="quarter" idx="12"/>
          </p:nvPr>
        </p:nvSpPr>
        <p:spPr>
          <a:xfrm flipV="1">
            <a:off x="107950" y="6488113"/>
            <a:ext cx="404813" cy="3698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itchFamily="34" charset="0"/>
              </a:defRPr>
            </a:lvl1pPr>
          </a:lstStyle>
          <a:p>
            <a:fld id="{EFDC3961-0CE1-4A9A-94A9-2FDE25C6301B}" type="slidenum">
              <a:rPr lang="en-GB"/>
              <a:pPr/>
              <a:t>‹#›</a:t>
            </a:fld>
            <a:endParaRPr lang="en-GB"/>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eaLnBrk="1" fontAlgn="auto" hangingPunct="1">
              <a:spcBef>
                <a:spcPts val="0"/>
              </a:spcBef>
              <a:spcAft>
                <a:spcPts val="0"/>
              </a:spcAft>
              <a:defRPr sz="1800">
                <a:latin typeface="+mn-lt"/>
                <a:ea typeface="+mn-ea"/>
                <a:cs typeface="+mn-cs"/>
              </a:defRPr>
            </a:lvl1pPr>
          </a:lstStyle>
          <a:p>
            <a:pPr>
              <a:defRPr/>
            </a:pPr>
            <a:endParaRPr lang="en-GB"/>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eaLnBrk="1" fontAlgn="auto" hangingPunct="1">
              <a:spcBef>
                <a:spcPts val="0"/>
              </a:spcBef>
              <a:spcAft>
                <a:spcPts val="0"/>
              </a:spcAft>
              <a:defRPr sz="1800">
                <a:latin typeface="+mn-lt"/>
                <a:ea typeface="+mn-ea"/>
                <a:cs typeface="+mn-cs"/>
              </a:defRPr>
            </a:lvl1pPr>
          </a:lstStyle>
          <a:p>
            <a:pPr>
              <a:defRPr/>
            </a:pPr>
            <a:endParaRPr lang="en-GB"/>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2_Title Only">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a:t>Click to edit Master title style</a:t>
            </a:r>
            <a:endParaRPr lang="en-GB"/>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32955" t="5097" r="35151" b="28153"/>
          <a:stretch/>
        </p:blipFill>
        <p:spPr>
          <a:xfrm>
            <a:off x="7841158" y="4710222"/>
            <a:ext cx="1063430" cy="1669313"/>
          </a:xfrm>
          <a:prstGeom prst="rect">
            <a:avLst/>
          </a:prstGeom>
        </p:spPr>
      </p:pic>
    </p:spTree>
    <p:extLst>
      <p:ext uri="{BB962C8B-B14F-4D97-AF65-F5344CB8AC3E}">
        <p14:creationId xmlns:p14="http://schemas.microsoft.com/office/powerpoint/2010/main" val="3005812730"/>
      </p:ext>
    </p:extLst>
  </p:cSld>
  <p:clrMapOvr>
    <a:masterClrMapping/>
  </p:clrMapOvr>
  <p:transition spd="slow">
    <p:cover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900113" y="2997200"/>
            <a:ext cx="2133600" cy="365125"/>
          </a:xfrm>
          <a:prstGeom prst="rect">
            <a:avLst/>
          </a:prstGeom>
        </p:spPr>
        <p:txBody>
          <a:bodyPr/>
          <a:lstStyle>
            <a:lvl1pPr eaLnBrk="1" fontAlgn="auto" hangingPunct="1">
              <a:spcBef>
                <a:spcPts val="0"/>
              </a:spcBef>
              <a:spcAft>
                <a:spcPts val="0"/>
              </a:spcAft>
              <a:defRPr sz="1800">
                <a:latin typeface="+mn-lt"/>
                <a:ea typeface="+mn-ea"/>
                <a:cs typeface="+mn-cs"/>
              </a:defRPr>
            </a:lvl1pPr>
          </a:lstStyle>
          <a:p>
            <a:pPr>
              <a:defRPr/>
            </a:pPr>
            <a:endParaRPr lang="en-GB"/>
          </a:p>
        </p:txBody>
      </p:sp>
      <p:sp>
        <p:nvSpPr>
          <p:cNvPr id="5" name="Footer Placeholder 4"/>
          <p:cNvSpPr>
            <a:spLocks noGrp="1"/>
          </p:cNvSpPr>
          <p:nvPr>
            <p:ph type="ftr" sz="quarter" idx="11"/>
          </p:nvPr>
        </p:nvSpPr>
        <p:spPr>
          <a:xfrm>
            <a:off x="3635375" y="6488113"/>
            <a:ext cx="5400675"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itchFamily="34" charset="0"/>
              </a:defRPr>
            </a:lvl1pPr>
          </a:lstStyle>
          <a:p>
            <a:r>
              <a:rPr lang="en-GB"/>
              <a:t>Creating Safer Space – Core Module A</a:t>
            </a:r>
          </a:p>
        </p:txBody>
      </p:sp>
      <p:sp>
        <p:nvSpPr>
          <p:cNvPr id="6" name="Slide Number Placeholder 5"/>
          <p:cNvSpPr>
            <a:spLocks noGrp="1"/>
          </p:cNvSpPr>
          <p:nvPr>
            <p:ph type="sldNum" sz="quarter" idx="12"/>
          </p:nvPr>
        </p:nvSpPr>
        <p:spPr>
          <a:xfrm flipV="1">
            <a:off x="107950" y="6488113"/>
            <a:ext cx="404813" cy="3698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itchFamily="34" charset="0"/>
              </a:defRPr>
            </a:lvl1pPr>
          </a:lstStyle>
          <a:p>
            <a:fld id="{FD61111D-DC65-4F3E-A023-C281E36636EA}" type="slidenum">
              <a:rPr lang="en-GB"/>
              <a:pPr/>
              <a:t>‹#›</a:t>
            </a:fld>
            <a:endParaRPr lang="en-GB"/>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900113" y="2997200"/>
            <a:ext cx="2133600" cy="365125"/>
          </a:xfrm>
          <a:prstGeom prst="rect">
            <a:avLst/>
          </a:prstGeom>
        </p:spPr>
        <p:txBody>
          <a:bodyPr/>
          <a:lstStyle>
            <a:lvl1pPr eaLnBrk="1" fontAlgn="auto" hangingPunct="1">
              <a:spcBef>
                <a:spcPts val="0"/>
              </a:spcBef>
              <a:spcAft>
                <a:spcPts val="0"/>
              </a:spcAft>
              <a:defRPr sz="1800">
                <a:latin typeface="+mn-lt"/>
                <a:ea typeface="+mn-ea"/>
                <a:cs typeface="+mn-cs"/>
              </a:defRPr>
            </a:lvl1pPr>
          </a:lstStyle>
          <a:p>
            <a:pPr>
              <a:defRPr/>
            </a:pPr>
            <a:endParaRPr lang="en-GB"/>
          </a:p>
        </p:txBody>
      </p:sp>
      <p:sp>
        <p:nvSpPr>
          <p:cNvPr id="5" name="Footer Placeholder 4"/>
          <p:cNvSpPr>
            <a:spLocks noGrp="1"/>
          </p:cNvSpPr>
          <p:nvPr>
            <p:ph type="ftr" sz="quarter" idx="11"/>
          </p:nvPr>
        </p:nvSpPr>
        <p:spPr>
          <a:xfrm>
            <a:off x="3635375" y="6488113"/>
            <a:ext cx="5400675"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itchFamily="34" charset="0"/>
              </a:defRPr>
            </a:lvl1pPr>
          </a:lstStyle>
          <a:p>
            <a:r>
              <a:rPr lang="en-GB"/>
              <a:t>Creating Safer Space – Core Module A</a:t>
            </a:r>
          </a:p>
        </p:txBody>
      </p:sp>
      <p:sp>
        <p:nvSpPr>
          <p:cNvPr id="6" name="Slide Number Placeholder 5"/>
          <p:cNvSpPr>
            <a:spLocks noGrp="1"/>
          </p:cNvSpPr>
          <p:nvPr>
            <p:ph type="sldNum" sz="quarter" idx="12"/>
          </p:nvPr>
        </p:nvSpPr>
        <p:spPr>
          <a:xfrm flipV="1">
            <a:off x="107950" y="6488113"/>
            <a:ext cx="404813" cy="3698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itchFamily="34" charset="0"/>
              </a:defRPr>
            </a:lvl1pPr>
          </a:lstStyle>
          <a:p>
            <a:fld id="{E871968E-86F4-42E0-B397-D61C75F220DB}" type="slidenum">
              <a:rPr lang="en-GB"/>
              <a:pPr/>
              <a:t>‹#›</a:t>
            </a:fld>
            <a:endParaRPr lang="en-GB"/>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900113" y="2997200"/>
            <a:ext cx="2133600" cy="365125"/>
          </a:xfrm>
          <a:prstGeom prst="rect">
            <a:avLst/>
          </a:prstGeom>
        </p:spPr>
        <p:txBody>
          <a:bodyPr/>
          <a:lstStyle>
            <a:lvl1pPr eaLnBrk="1" fontAlgn="auto" hangingPunct="1">
              <a:spcBef>
                <a:spcPts val="0"/>
              </a:spcBef>
              <a:spcAft>
                <a:spcPts val="0"/>
              </a:spcAft>
              <a:defRPr sz="1800">
                <a:latin typeface="+mn-lt"/>
                <a:ea typeface="+mn-ea"/>
                <a:cs typeface="+mn-cs"/>
              </a:defRPr>
            </a:lvl1pPr>
          </a:lstStyle>
          <a:p>
            <a:pPr>
              <a:defRPr/>
            </a:pPr>
            <a:endParaRPr lang="en-GB"/>
          </a:p>
        </p:txBody>
      </p:sp>
      <p:sp>
        <p:nvSpPr>
          <p:cNvPr id="6" name="Footer Placeholder 5"/>
          <p:cNvSpPr>
            <a:spLocks noGrp="1"/>
          </p:cNvSpPr>
          <p:nvPr>
            <p:ph type="ftr" sz="quarter" idx="11"/>
          </p:nvPr>
        </p:nvSpPr>
        <p:spPr>
          <a:xfrm>
            <a:off x="3635375" y="6488113"/>
            <a:ext cx="5400675"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itchFamily="34" charset="0"/>
              </a:defRPr>
            </a:lvl1pPr>
          </a:lstStyle>
          <a:p>
            <a:r>
              <a:rPr lang="en-GB"/>
              <a:t>Creating Safer Space – Core Module A</a:t>
            </a:r>
          </a:p>
        </p:txBody>
      </p:sp>
      <p:sp>
        <p:nvSpPr>
          <p:cNvPr id="7" name="Slide Number Placeholder 6"/>
          <p:cNvSpPr>
            <a:spLocks noGrp="1"/>
          </p:cNvSpPr>
          <p:nvPr>
            <p:ph type="sldNum" sz="quarter" idx="12"/>
          </p:nvPr>
        </p:nvSpPr>
        <p:spPr>
          <a:xfrm flipV="1">
            <a:off x="107950" y="6488113"/>
            <a:ext cx="404813" cy="3698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itchFamily="34" charset="0"/>
              </a:defRPr>
            </a:lvl1pPr>
          </a:lstStyle>
          <a:p>
            <a:fld id="{A5C76507-4639-47AB-8153-D4A4399124EE}" type="slidenum">
              <a:rPr lang="en-GB"/>
              <a:pPr/>
              <a:t>‹#›</a:t>
            </a:fld>
            <a:endParaRPr lang="en-GB"/>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900113" y="2997200"/>
            <a:ext cx="2133600" cy="365125"/>
          </a:xfrm>
          <a:prstGeom prst="rect">
            <a:avLst/>
          </a:prstGeom>
        </p:spPr>
        <p:txBody>
          <a:bodyPr/>
          <a:lstStyle>
            <a:lvl1pPr eaLnBrk="1" fontAlgn="auto" hangingPunct="1">
              <a:spcBef>
                <a:spcPts val="0"/>
              </a:spcBef>
              <a:spcAft>
                <a:spcPts val="0"/>
              </a:spcAft>
              <a:defRPr sz="1800">
                <a:latin typeface="+mn-lt"/>
                <a:ea typeface="+mn-ea"/>
                <a:cs typeface="+mn-cs"/>
              </a:defRPr>
            </a:lvl1pPr>
          </a:lstStyle>
          <a:p>
            <a:pPr>
              <a:defRPr/>
            </a:pPr>
            <a:endParaRPr lang="en-GB"/>
          </a:p>
        </p:txBody>
      </p:sp>
      <p:sp>
        <p:nvSpPr>
          <p:cNvPr id="8" name="Footer Placeholder 7"/>
          <p:cNvSpPr>
            <a:spLocks noGrp="1"/>
          </p:cNvSpPr>
          <p:nvPr>
            <p:ph type="ftr" sz="quarter" idx="11"/>
          </p:nvPr>
        </p:nvSpPr>
        <p:spPr>
          <a:xfrm>
            <a:off x="3635375" y="6488113"/>
            <a:ext cx="5400675"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itchFamily="34" charset="0"/>
              </a:defRPr>
            </a:lvl1pPr>
          </a:lstStyle>
          <a:p>
            <a:r>
              <a:rPr lang="en-GB"/>
              <a:t>Creating Safer Space – Core Module A</a:t>
            </a:r>
          </a:p>
        </p:txBody>
      </p:sp>
      <p:sp>
        <p:nvSpPr>
          <p:cNvPr id="9" name="Slide Number Placeholder 8"/>
          <p:cNvSpPr>
            <a:spLocks noGrp="1"/>
          </p:cNvSpPr>
          <p:nvPr>
            <p:ph type="sldNum" sz="quarter" idx="12"/>
          </p:nvPr>
        </p:nvSpPr>
        <p:spPr>
          <a:xfrm flipV="1">
            <a:off x="107950" y="6488113"/>
            <a:ext cx="404813" cy="3698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itchFamily="34" charset="0"/>
              </a:defRPr>
            </a:lvl1pPr>
          </a:lstStyle>
          <a:p>
            <a:fld id="{FE33D8DE-0DB6-4E6F-996F-72138867A2AE}" type="slidenum">
              <a:rPr lang="en-GB"/>
              <a:pPr/>
              <a:t>‹#›</a:t>
            </a:fld>
            <a:endParaRPr lang="en-GB"/>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900113" y="2997200"/>
            <a:ext cx="2133600" cy="365125"/>
          </a:xfrm>
          <a:prstGeom prst="rect">
            <a:avLst/>
          </a:prstGeom>
        </p:spPr>
        <p:txBody>
          <a:bodyPr/>
          <a:lstStyle>
            <a:lvl1pPr eaLnBrk="1" fontAlgn="auto" hangingPunct="1">
              <a:spcBef>
                <a:spcPts val="0"/>
              </a:spcBef>
              <a:spcAft>
                <a:spcPts val="0"/>
              </a:spcAft>
              <a:defRPr sz="1800">
                <a:latin typeface="+mn-lt"/>
                <a:ea typeface="+mn-ea"/>
                <a:cs typeface="+mn-cs"/>
              </a:defRPr>
            </a:lvl1pPr>
          </a:lstStyle>
          <a:p>
            <a:pPr>
              <a:defRPr/>
            </a:pPr>
            <a:endParaRPr lang="en-GB"/>
          </a:p>
        </p:txBody>
      </p:sp>
      <p:sp>
        <p:nvSpPr>
          <p:cNvPr id="4" name="Footer Placeholder 3"/>
          <p:cNvSpPr>
            <a:spLocks noGrp="1"/>
          </p:cNvSpPr>
          <p:nvPr>
            <p:ph type="ftr" sz="quarter" idx="11"/>
          </p:nvPr>
        </p:nvSpPr>
        <p:spPr>
          <a:xfrm>
            <a:off x="3635375" y="6488113"/>
            <a:ext cx="5400675"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itchFamily="34" charset="0"/>
              </a:defRPr>
            </a:lvl1pPr>
          </a:lstStyle>
          <a:p>
            <a:r>
              <a:rPr lang="en-GB"/>
              <a:t>Creating Safer Space – Core Module A</a:t>
            </a:r>
          </a:p>
        </p:txBody>
      </p:sp>
      <p:sp>
        <p:nvSpPr>
          <p:cNvPr id="5" name="Slide Number Placeholder 4"/>
          <p:cNvSpPr>
            <a:spLocks noGrp="1"/>
          </p:cNvSpPr>
          <p:nvPr>
            <p:ph type="sldNum" sz="quarter" idx="12"/>
          </p:nvPr>
        </p:nvSpPr>
        <p:spPr>
          <a:xfrm flipV="1">
            <a:off x="107950" y="6488113"/>
            <a:ext cx="404813" cy="3698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itchFamily="34" charset="0"/>
              </a:defRPr>
            </a:lvl1pPr>
          </a:lstStyle>
          <a:p>
            <a:fld id="{616778A6-56E5-4966-87C6-A3F8AAFC5A7A}" type="slidenum">
              <a:rPr lang="en-GB"/>
              <a:pPr/>
              <a:t>‹#›</a:t>
            </a:fld>
            <a:endParaRPr lang="en-GB"/>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a:xfrm>
            <a:off x="3635375" y="6488113"/>
            <a:ext cx="5400675" cy="36512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800">
                <a:solidFill>
                  <a:schemeClr val="bg1"/>
                </a:solidFill>
                <a:latin typeface="Calibri" pitchFamily="34" charset="0"/>
              </a:defRPr>
            </a:lvl1pPr>
          </a:lstStyle>
          <a:p>
            <a:r>
              <a:rPr lang="en-GB"/>
              <a:t>Creating Safer Space – Core Module A</a:t>
            </a:r>
          </a:p>
        </p:txBody>
      </p:sp>
      <p:sp>
        <p:nvSpPr>
          <p:cNvPr id="3" name="Slide Number Placeholder 3"/>
          <p:cNvSpPr>
            <a:spLocks noGrp="1"/>
          </p:cNvSpPr>
          <p:nvPr>
            <p:ph type="sldNum" sz="quarter" idx="11"/>
          </p:nvPr>
        </p:nvSpPr>
        <p:spPr>
          <a:xfrm flipV="1">
            <a:off x="107950" y="6488113"/>
            <a:ext cx="404813" cy="3698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itchFamily="34" charset="0"/>
              </a:defRPr>
            </a:lvl1pPr>
          </a:lstStyle>
          <a:p>
            <a:fld id="{FA8C5873-2C4C-4FE6-87F8-B3F4EAAD8B4D}" type="slidenum">
              <a:rPr lang="en-GB"/>
              <a:pPr/>
              <a:t>‹#›</a:t>
            </a:fld>
            <a:endParaRPr lang="en-GB"/>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900113" y="2997200"/>
            <a:ext cx="2133600" cy="365125"/>
          </a:xfrm>
          <a:prstGeom prst="rect">
            <a:avLst/>
          </a:prstGeom>
        </p:spPr>
        <p:txBody>
          <a:bodyPr/>
          <a:lstStyle>
            <a:lvl1pPr eaLnBrk="1" fontAlgn="auto" hangingPunct="1">
              <a:spcBef>
                <a:spcPts val="0"/>
              </a:spcBef>
              <a:spcAft>
                <a:spcPts val="0"/>
              </a:spcAft>
              <a:defRPr sz="1800">
                <a:latin typeface="+mn-lt"/>
                <a:ea typeface="+mn-ea"/>
                <a:cs typeface="+mn-cs"/>
              </a:defRPr>
            </a:lvl1pPr>
          </a:lstStyle>
          <a:p>
            <a:pPr>
              <a:defRPr/>
            </a:pPr>
            <a:endParaRPr lang="en-GB"/>
          </a:p>
        </p:txBody>
      </p:sp>
      <p:sp>
        <p:nvSpPr>
          <p:cNvPr id="6" name="Footer Placeholder 5"/>
          <p:cNvSpPr>
            <a:spLocks noGrp="1"/>
          </p:cNvSpPr>
          <p:nvPr>
            <p:ph type="ftr" sz="quarter" idx="11"/>
          </p:nvPr>
        </p:nvSpPr>
        <p:spPr>
          <a:xfrm>
            <a:off x="3635375" y="6488113"/>
            <a:ext cx="5400675"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itchFamily="34" charset="0"/>
              </a:defRPr>
            </a:lvl1pPr>
          </a:lstStyle>
          <a:p>
            <a:r>
              <a:rPr lang="en-GB"/>
              <a:t>Creating Safer Space – Core Module A</a:t>
            </a:r>
          </a:p>
        </p:txBody>
      </p:sp>
      <p:sp>
        <p:nvSpPr>
          <p:cNvPr id="7" name="Slide Number Placeholder 6"/>
          <p:cNvSpPr>
            <a:spLocks noGrp="1"/>
          </p:cNvSpPr>
          <p:nvPr>
            <p:ph type="sldNum" sz="quarter" idx="12"/>
          </p:nvPr>
        </p:nvSpPr>
        <p:spPr>
          <a:xfrm flipV="1">
            <a:off x="107950" y="6488113"/>
            <a:ext cx="404813" cy="3698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itchFamily="34" charset="0"/>
              </a:defRPr>
            </a:lvl1pPr>
          </a:lstStyle>
          <a:p>
            <a:fld id="{7DA5A1D4-5B0D-4336-AC27-9F7060517D93}" type="slidenum">
              <a:rPr lang="en-GB"/>
              <a:pPr/>
              <a:t>‹#›</a:t>
            </a:fld>
            <a:endParaRPr lang="en-GB"/>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900113" y="2997200"/>
            <a:ext cx="2133600" cy="365125"/>
          </a:xfrm>
          <a:prstGeom prst="rect">
            <a:avLst/>
          </a:prstGeom>
        </p:spPr>
        <p:txBody>
          <a:bodyPr/>
          <a:lstStyle>
            <a:lvl1pPr eaLnBrk="1" fontAlgn="auto" hangingPunct="1">
              <a:spcBef>
                <a:spcPts val="0"/>
              </a:spcBef>
              <a:spcAft>
                <a:spcPts val="0"/>
              </a:spcAft>
              <a:defRPr sz="1800">
                <a:latin typeface="+mn-lt"/>
                <a:ea typeface="+mn-ea"/>
                <a:cs typeface="+mn-cs"/>
              </a:defRPr>
            </a:lvl1pPr>
          </a:lstStyle>
          <a:p>
            <a:pPr>
              <a:defRPr/>
            </a:pPr>
            <a:endParaRPr lang="en-GB"/>
          </a:p>
        </p:txBody>
      </p:sp>
      <p:sp>
        <p:nvSpPr>
          <p:cNvPr id="6" name="Footer Placeholder 5"/>
          <p:cNvSpPr>
            <a:spLocks noGrp="1"/>
          </p:cNvSpPr>
          <p:nvPr>
            <p:ph type="ftr" sz="quarter" idx="11"/>
          </p:nvPr>
        </p:nvSpPr>
        <p:spPr>
          <a:xfrm>
            <a:off x="3635375" y="6488113"/>
            <a:ext cx="5400675"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itchFamily="34" charset="0"/>
              </a:defRPr>
            </a:lvl1pPr>
          </a:lstStyle>
          <a:p>
            <a:r>
              <a:rPr lang="en-GB"/>
              <a:t>Creating Safer Space – Core Module A</a:t>
            </a:r>
          </a:p>
        </p:txBody>
      </p:sp>
      <p:sp>
        <p:nvSpPr>
          <p:cNvPr id="7" name="Slide Number Placeholder 6"/>
          <p:cNvSpPr>
            <a:spLocks noGrp="1"/>
          </p:cNvSpPr>
          <p:nvPr>
            <p:ph type="sldNum" sz="quarter" idx="12"/>
          </p:nvPr>
        </p:nvSpPr>
        <p:spPr>
          <a:xfrm flipV="1">
            <a:off x="107950" y="6488113"/>
            <a:ext cx="404813" cy="3698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itchFamily="34" charset="0"/>
              </a:defRPr>
            </a:lvl1pPr>
          </a:lstStyle>
          <a:p>
            <a:fld id="{4CC261B7-A661-4087-BAC8-C26BC5A93137}" type="slidenum">
              <a:rPr lang="en-GB"/>
              <a:pPr/>
              <a:t>‹#›</a:t>
            </a:fld>
            <a:endParaRPr lang="en-GB"/>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20000"/>
            <a:lumOff val="80000"/>
          </a:schemeClr>
        </a:solidFill>
        <a:effectLst/>
      </p:bgPr>
    </p:bg>
    <p:spTree>
      <p:nvGrpSpPr>
        <p:cNvPr id="1" name=""/>
        <p:cNvGrpSpPr/>
        <p:nvPr/>
      </p:nvGrpSpPr>
      <p:grpSpPr>
        <a:xfrm>
          <a:off x="0" y="0"/>
          <a:ext cx="0" cy="0"/>
          <a:chOff x="0" y="0"/>
          <a:chExt cx="0" cy="0"/>
        </a:xfrm>
      </p:grpSpPr>
      <p:grpSp>
        <p:nvGrpSpPr>
          <p:cNvPr id="1026" name="Group 11"/>
          <p:cNvGrpSpPr>
            <a:grpSpLocks/>
          </p:cNvGrpSpPr>
          <p:nvPr userDrawn="1"/>
        </p:nvGrpSpPr>
        <p:grpSpPr bwMode="auto">
          <a:xfrm>
            <a:off x="0" y="6488113"/>
            <a:ext cx="9144000" cy="369887"/>
            <a:chOff x="0" y="0"/>
            <a:chExt cx="9144000" cy="369332"/>
          </a:xfrm>
        </p:grpSpPr>
        <p:sp>
          <p:nvSpPr>
            <p:cNvPr id="1035" name="TextBox 12"/>
            <p:cNvSpPr txBox="1">
              <a:spLocks noChangeArrowheads="1"/>
            </p:cNvSpPr>
            <p:nvPr userDrawn="1"/>
          </p:nvSpPr>
          <p:spPr bwMode="auto">
            <a:xfrm>
              <a:off x="0" y="0"/>
              <a:ext cx="2627313" cy="369332"/>
            </a:xfrm>
            <a:prstGeom prst="rect">
              <a:avLst/>
            </a:prstGeom>
            <a:solidFill>
              <a:srgbClr val="A8141D"/>
            </a:solidFill>
            <a:ln>
              <a:noFill/>
            </a:ln>
          </p:spPr>
          <p:txBody>
            <a:bodyPr>
              <a:spAutoFit/>
            </a:bodyPr>
            <a:lstStyle>
              <a:lvl1pPr eaLnBrk="0" hangingPunct="0">
                <a:defRPr sz="2400">
                  <a:solidFill>
                    <a:schemeClr val="tx1"/>
                  </a:solidFill>
                  <a:latin typeface="Arial" charset="0"/>
                  <a:ea typeface="Geneva" charset="-128"/>
                </a:defRPr>
              </a:lvl1pPr>
              <a:lvl2pPr marL="742950" indent="-285750" eaLnBrk="0" hangingPunct="0">
                <a:defRPr sz="2400">
                  <a:solidFill>
                    <a:schemeClr val="tx1"/>
                  </a:solidFill>
                  <a:latin typeface="Arial" charset="0"/>
                  <a:ea typeface="Geneva" charset="-128"/>
                </a:defRPr>
              </a:lvl2pPr>
              <a:lvl3pPr marL="1143000" indent="-228600" eaLnBrk="0" hangingPunct="0">
                <a:defRPr sz="2400">
                  <a:solidFill>
                    <a:schemeClr val="tx1"/>
                  </a:solidFill>
                  <a:latin typeface="Arial" charset="0"/>
                  <a:ea typeface="Geneva" charset="-128"/>
                </a:defRPr>
              </a:lvl3pPr>
              <a:lvl4pPr marL="1600200" indent="-228600" eaLnBrk="0" hangingPunct="0">
                <a:defRPr sz="2400">
                  <a:solidFill>
                    <a:schemeClr val="tx1"/>
                  </a:solidFill>
                  <a:latin typeface="Arial" charset="0"/>
                  <a:ea typeface="Geneva" charset="-128"/>
                </a:defRPr>
              </a:lvl4pPr>
              <a:lvl5pPr marL="2057400" indent="-228600" eaLnBrk="0" hangingPunct="0">
                <a:defRPr sz="2400">
                  <a:solidFill>
                    <a:schemeClr val="tx1"/>
                  </a:solidFill>
                  <a:latin typeface="Arial" charset="0"/>
                  <a:ea typeface="Geneva" charset="-128"/>
                </a:defRPr>
              </a:lvl5pPr>
              <a:lvl6pPr marL="2514600" indent="-228600" eaLnBrk="0" fontAlgn="base" hangingPunct="0">
                <a:spcBef>
                  <a:spcPct val="0"/>
                </a:spcBef>
                <a:spcAft>
                  <a:spcPct val="0"/>
                </a:spcAft>
                <a:defRPr sz="2400">
                  <a:solidFill>
                    <a:schemeClr val="tx1"/>
                  </a:solidFill>
                  <a:latin typeface="Arial" charset="0"/>
                  <a:ea typeface="Geneva" charset="-128"/>
                </a:defRPr>
              </a:lvl6pPr>
              <a:lvl7pPr marL="2971800" indent="-228600" eaLnBrk="0" fontAlgn="base" hangingPunct="0">
                <a:spcBef>
                  <a:spcPct val="0"/>
                </a:spcBef>
                <a:spcAft>
                  <a:spcPct val="0"/>
                </a:spcAft>
                <a:defRPr sz="2400">
                  <a:solidFill>
                    <a:schemeClr val="tx1"/>
                  </a:solidFill>
                  <a:latin typeface="Arial" charset="0"/>
                  <a:ea typeface="Geneva" charset="-128"/>
                </a:defRPr>
              </a:lvl7pPr>
              <a:lvl8pPr marL="3429000" indent="-228600" eaLnBrk="0" fontAlgn="base" hangingPunct="0">
                <a:spcBef>
                  <a:spcPct val="0"/>
                </a:spcBef>
                <a:spcAft>
                  <a:spcPct val="0"/>
                </a:spcAft>
                <a:defRPr sz="2400">
                  <a:solidFill>
                    <a:schemeClr val="tx1"/>
                  </a:solidFill>
                  <a:latin typeface="Arial" charset="0"/>
                  <a:ea typeface="Geneva" charset="-128"/>
                </a:defRPr>
              </a:lvl8pPr>
              <a:lvl9pPr marL="3886200" indent="-228600" eaLnBrk="0" fontAlgn="base" hangingPunct="0">
                <a:spcBef>
                  <a:spcPct val="0"/>
                </a:spcBef>
                <a:spcAft>
                  <a:spcPct val="0"/>
                </a:spcAft>
                <a:defRPr sz="2400">
                  <a:solidFill>
                    <a:schemeClr val="tx1"/>
                  </a:solidFill>
                  <a:latin typeface="Arial" charset="0"/>
                  <a:ea typeface="Geneva" charset="-128"/>
                </a:defRPr>
              </a:lvl9pPr>
            </a:lstStyle>
            <a:p>
              <a:pPr eaLnBrk="1" hangingPunct="1">
                <a:defRPr/>
              </a:pPr>
              <a:endParaRPr lang="en-GB" altLang="en-US" sz="1800">
                <a:latin typeface="Calibri" pitchFamily="34" charset="0"/>
              </a:endParaRPr>
            </a:p>
          </p:txBody>
        </p:sp>
        <p:sp>
          <p:nvSpPr>
            <p:cNvPr id="1036" name="TextBox 13"/>
            <p:cNvSpPr txBox="1">
              <a:spLocks noChangeArrowheads="1"/>
            </p:cNvSpPr>
            <p:nvPr userDrawn="1"/>
          </p:nvSpPr>
          <p:spPr bwMode="auto">
            <a:xfrm>
              <a:off x="2627313" y="0"/>
              <a:ext cx="6516687" cy="369332"/>
            </a:xfrm>
            <a:prstGeom prst="rect">
              <a:avLst/>
            </a:prstGeom>
            <a:solidFill>
              <a:srgbClr val="93971D"/>
            </a:solidFill>
            <a:ln>
              <a:noFill/>
            </a:ln>
          </p:spPr>
          <p:txBody>
            <a:bodyPr>
              <a:spAutoFit/>
            </a:bodyPr>
            <a:lstStyle>
              <a:lvl1pPr eaLnBrk="0" hangingPunct="0">
                <a:defRPr sz="2400">
                  <a:solidFill>
                    <a:schemeClr val="tx1"/>
                  </a:solidFill>
                  <a:latin typeface="Arial" charset="0"/>
                  <a:ea typeface="Geneva" charset="-128"/>
                </a:defRPr>
              </a:lvl1pPr>
              <a:lvl2pPr marL="742950" indent="-285750" eaLnBrk="0" hangingPunct="0">
                <a:defRPr sz="2400">
                  <a:solidFill>
                    <a:schemeClr val="tx1"/>
                  </a:solidFill>
                  <a:latin typeface="Arial" charset="0"/>
                  <a:ea typeface="Geneva" charset="-128"/>
                </a:defRPr>
              </a:lvl2pPr>
              <a:lvl3pPr marL="1143000" indent="-228600" eaLnBrk="0" hangingPunct="0">
                <a:defRPr sz="2400">
                  <a:solidFill>
                    <a:schemeClr val="tx1"/>
                  </a:solidFill>
                  <a:latin typeface="Arial" charset="0"/>
                  <a:ea typeface="Geneva" charset="-128"/>
                </a:defRPr>
              </a:lvl3pPr>
              <a:lvl4pPr marL="1600200" indent="-228600" eaLnBrk="0" hangingPunct="0">
                <a:defRPr sz="2400">
                  <a:solidFill>
                    <a:schemeClr val="tx1"/>
                  </a:solidFill>
                  <a:latin typeface="Arial" charset="0"/>
                  <a:ea typeface="Geneva" charset="-128"/>
                </a:defRPr>
              </a:lvl4pPr>
              <a:lvl5pPr marL="2057400" indent="-228600" eaLnBrk="0" hangingPunct="0">
                <a:defRPr sz="2400">
                  <a:solidFill>
                    <a:schemeClr val="tx1"/>
                  </a:solidFill>
                  <a:latin typeface="Arial" charset="0"/>
                  <a:ea typeface="Geneva" charset="-128"/>
                </a:defRPr>
              </a:lvl5pPr>
              <a:lvl6pPr marL="2514600" indent="-228600" eaLnBrk="0" fontAlgn="base" hangingPunct="0">
                <a:spcBef>
                  <a:spcPct val="0"/>
                </a:spcBef>
                <a:spcAft>
                  <a:spcPct val="0"/>
                </a:spcAft>
                <a:defRPr sz="2400">
                  <a:solidFill>
                    <a:schemeClr val="tx1"/>
                  </a:solidFill>
                  <a:latin typeface="Arial" charset="0"/>
                  <a:ea typeface="Geneva" charset="-128"/>
                </a:defRPr>
              </a:lvl6pPr>
              <a:lvl7pPr marL="2971800" indent="-228600" eaLnBrk="0" fontAlgn="base" hangingPunct="0">
                <a:spcBef>
                  <a:spcPct val="0"/>
                </a:spcBef>
                <a:spcAft>
                  <a:spcPct val="0"/>
                </a:spcAft>
                <a:defRPr sz="2400">
                  <a:solidFill>
                    <a:schemeClr val="tx1"/>
                  </a:solidFill>
                  <a:latin typeface="Arial" charset="0"/>
                  <a:ea typeface="Geneva" charset="-128"/>
                </a:defRPr>
              </a:lvl7pPr>
              <a:lvl8pPr marL="3429000" indent="-228600" eaLnBrk="0" fontAlgn="base" hangingPunct="0">
                <a:spcBef>
                  <a:spcPct val="0"/>
                </a:spcBef>
                <a:spcAft>
                  <a:spcPct val="0"/>
                </a:spcAft>
                <a:defRPr sz="2400">
                  <a:solidFill>
                    <a:schemeClr val="tx1"/>
                  </a:solidFill>
                  <a:latin typeface="Arial" charset="0"/>
                  <a:ea typeface="Geneva" charset="-128"/>
                </a:defRPr>
              </a:lvl8pPr>
              <a:lvl9pPr marL="3886200" indent="-228600" eaLnBrk="0" fontAlgn="base" hangingPunct="0">
                <a:spcBef>
                  <a:spcPct val="0"/>
                </a:spcBef>
                <a:spcAft>
                  <a:spcPct val="0"/>
                </a:spcAft>
                <a:defRPr sz="2400">
                  <a:solidFill>
                    <a:schemeClr val="tx1"/>
                  </a:solidFill>
                  <a:latin typeface="Arial" charset="0"/>
                  <a:ea typeface="Geneva" charset="-128"/>
                </a:defRPr>
              </a:lvl9pPr>
            </a:lstStyle>
            <a:p>
              <a:pPr eaLnBrk="1" hangingPunct="1">
                <a:defRPr/>
              </a:pPr>
              <a:endParaRPr lang="en-GB" altLang="en-US" sz="1800">
                <a:latin typeface="Calibri" pitchFamily="34" charset="0"/>
              </a:endParaRPr>
            </a:p>
          </p:txBody>
        </p:sp>
      </p:grpSp>
      <p:grpSp>
        <p:nvGrpSpPr>
          <p:cNvPr id="1027" name="Group 10"/>
          <p:cNvGrpSpPr>
            <a:grpSpLocks/>
          </p:cNvGrpSpPr>
          <p:nvPr userDrawn="1"/>
        </p:nvGrpSpPr>
        <p:grpSpPr bwMode="auto">
          <a:xfrm>
            <a:off x="0" y="0"/>
            <a:ext cx="9144000" cy="369888"/>
            <a:chOff x="0" y="0"/>
            <a:chExt cx="9144000" cy="369332"/>
          </a:xfrm>
        </p:grpSpPr>
        <p:sp>
          <p:nvSpPr>
            <p:cNvPr id="1033" name="TextBox 8"/>
            <p:cNvSpPr txBox="1">
              <a:spLocks noChangeArrowheads="1"/>
            </p:cNvSpPr>
            <p:nvPr userDrawn="1"/>
          </p:nvSpPr>
          <p:spPr bwMode="auto">
            <a:xfrm>
              <a:off x="0" y="0"/>
              <a:ext cx="2627313" cy="369332"/>
            </a:xfrm>
            <a:prstGeom prst="rect">
              <a:avLst/>
            </a:prstGeom>
            <a:solidFill>
              <a:srgbClr val="A8141D"/>
            </a:solidFill>
            <a:ln>
              <a:noFill/>
            </a:ln>
          </p:spPr>
          <p:txBody>
            <a:bodyPr>
              <a:spAutoFit/>
            </a:bodyPr>
            <a:lstStyle>
              <a:lvl1pPr eaLnBrk="0" hangingPunct="0">
                <a:defRPr sz="2400">
                  <a:solidFill>
                    <a:schemeClr val="tx1"/>
                  </a:solidFill>
                  <a:latin typeface="Arial" charset="0"/>
                  <a:ea typeface="Geneva" charset="-128"/>
                </a:defRPr>
              </a:lvl1pPr>
              <a:lvl2pPr marL="742950" indent="-285750" eaLnBrk="0" hangingPunct="0">
                <a:defRPr sz="2400">
                  <a:solidFill>
                    <a:schemeClr val="tx1"/>
                  </a:solidFill>
                  <a:latin typeface="Arial" charset="0"/>
                  <a:ea typeface="Geneva" charset="-128"/>
                </a:defRPr>
              </a:lvl2pPr>
              <a:lvl3pPr marL="1143000" indent="-228600" eaLnBrk="0" hangingPunct="0">
                <a:defRPr sz="2400">
                  <a:solidFill>
                    <a:schemeClr val="tx1"/>
                  </a:solidFill>
                  <a:latin typeface="Arial" charset="0"/>
                  <a:ea typeface="Geneva" charset="-128"/>
                </a:defRPr>
              </a:lvl3pPr>
              <a:lvl4pPr marL="1600200" indent="-228600" eaLnBrk="0" hangingPunct="0">
                <a:defRPr sz="2400">
                  <a:solidFill>
                    <a:schemeClr val="tx1"/>
                  </a:solidFill>
                  <a:latin typeface="Arial" charset="0"/>
                  <a:ea typeface="Geneva" charset="-128"/>
                </a:defRPr>
              </a:lvl4pPr>
              <a:lvl5pPr marL="2057400" indent="-228600" eaLnBrk="0" hangingPunct="0">
                <a:defRPr sz="2400">
                  <a:solidFill>
                    <a:schemeClr val="tx1"/>
                  </a:solidFill>
                  <a:latin typeface="Arial" charset="0"/>
                  <a:ea typeface="Geneva" charset="-128"/>
                </a:defRPr>
              </a:lvl5pPr>
              <a:lvl6pPr marL="2514600" indent="-228600" eaLnBrk="0" fontAlgn="base" hangingPunct="0">
                <a:spcBef>
                  <a:spcPct val="0"/>
                </a:spcBef>
                <a:spcAft>
                  <a:spcPct val="0"/>
                </a:spcAft>
                <a:defRPr sz="2400">
                  <a:solidFill>
                    <a:schemeClr val="tx1"/>
                  </a:solidFill>
                  <a:latin typeface="Arial" charset="0"/>
                  <a:ea typeface="Geneva" charset="-128"/>
                </a:defRPr>
              </a:lvl6pPr>
              <a:lvl7pPr marL="2971800" indent="-228600" eaLnBrk="0" fontAlgn="base" hangingPunct="0">
                <a:spcBef>
                  <a:spcPct val="0"/>
                </a:spcBef>
                <a:spcAft>
                  <a:spcPct val="0"/>
                </a:spcAft>
                <a:defRPr sz="2400">
                  <a:solidFill>
                    <a:schemeClr val="tx1"/>
                  </a:solidFill>
                  <a:latin typeface="Arial" charset="0"/>
                  <a:ea typeface="Geneva" charset="-128"/>
                </a:defRPr>
              </a:lvl7pPr>
              <a:lvl8pPr marL="3429000" indent="-228600" eaLnBrk="0" fontAlgn="base" hangingPunct="0">
                <a:spcBef>
                  <a:spcPct val="0"/>
                </a:spcBef>
                <a:spcAft>
                  <a:spcPct val="0"/>
                </a:spcAft>
                <a:defRPr sz="2400">
                  <a:solidFill>
                    <a:schemeClr val="tx1"/>
                  </a:solidFill>
                  <a:latin typeface="Arial" charset="0"/>
                  <a:ea typeface="Geneva" charset="-128"/>
                </a:defRPr>
              </a:lvl8pPr>
              <a:lvl9pPr marL="3886200" indent="-228600" eaLnBrk="0" fontAlgn="base" hangingPunct="0">
                <a:spcBef>
                  <a:spcPct val="0"/>
                </a:spcBef>
                <a:spcAft>
                  <a:spcPct val="0"/>
                </a:spcAft>
                <a:defRPr sz="2400">
                  <a:solidFill>
                    <a:schemeClr val="tx1"/>
                  </a:solidFill>
                  <a:latin typeface="Arial" charset="0"/>
                  <a:ea typeface="Geneva" charset="-128"/>
                </a:defRPr>
              </a:lvl9pPr>
            </a:lstStyle>
            <a:p>
              <a:pPr eaLnBrk="1" hangingPunct="1">
                <a:defRPr/>
              </a:pPr>
              <a:endParaRPr lang="en-GB" altLang="en-US" sz="1800">
                <a:latin typeface="Calibri" pitchFamily="34" charset="0"/>
              </a:endParaRPr>
            </a:p>
          </p:txBody>
        </p:sp>
        <p:sp>
          <p:nvSpPr>
            <p:cNvPr id="1034" name="TextBox 9"/>
            <p:cNvSpPr txBox="1">
              <a:spLocks noChangeArrowheads="1"/>
            </p:cNvSpPr>
            <p:nvPr userDrawn="1"/>
          </p:nvSpPr>
          <p:spPr bwMode="auto">
            <a:xfrm>
              <a:off x="2627313" y="0"/>
              <a:ext cx="6516687" cy="369332"/>
            </a:xfrm>
            <a:prstGeom prst="rect">
              <a:avLst/>
            </a:prstGeom>
            <a:solidFill>
              <a:srgbClr val="93971D"/>
            </a:solidFill>
            <a:ln>
              <a:noFill/>
            </a:ln>
          </p:spPr>
          <p:txBody>
            <a:bodyPr>
              <a:spAutoFit/>
            </a:bodyPr>
            <a:lstStyle>
              <a:lvl1pPr eaLnBrk="0" hangingPunct="0">
                <a:defRPr sz="2400">
                  <a:solidFill>
                    <a:schemeClr val="tx1"/>
                  </a:solidFill>
                  <a:latin typeface="Arial" charset="0"/>
                  <a:ea typeface="Geneva" charset="-128"/>
                </a:defRPr>
              </a:lvl1pPr>
              <a:lvl2pPr marL="742950" indent="-285750" eaLnBrk="0" hangingPunct="0">
                <a:defRPr sz="2400">
                  <a:solidFill>
                    <a:schemeClr val="tx1"/>
                  </a:solidFill>
                  <a:latin typeface="Arial" charset="0"/>
                  <a:ea typeface="Geneva" charset="-128"/>
                </a:defRPr>
              </a:lvl2pPr>
              <a:lvl3pPr marL="1143000" indent="-228600" eaLnBrk="0" hangingPunct="0">
                <a:defRPr sz="2400">
                  <a:solidFill>
                    <a:schemeClr val="tx1"/>
                  </a:solidFill>
                  <a:latin typeface="Arial" charset="0"/>
                  <a:ea typeface="Geneva" charset="-128"/>
                </a:defRPr>
              </a:lvl3pPr>
              <a:lvl4pPr marL="1600200" indent="-228600" eaLnBrk="0" hangingPunct="0">
                <a:defRPr sz="2400">
                  <a:solidFill>
                    <a:schemeClr val="tx1"/>
                  </a:solidFill>
                  <a:latin typeface="Arial" charset="0"/>
                  <a:ea typeface="Geneva" charset="-128"/>
                </a:defRPr>
              </a:lvl4pPr>
              <a:lvl5pPr marL="2057400" indent="-228600" eaLnBrk="0" hangingPunct="0">
                <a:defRPr sz="2400">
                  <a:solidFill>
                    <a:schemeClr val="tx1"/>
                  </a:solidFill>
                  <a:latin typeface="Arial" charset="0"/>
                  <a:ea typeface="Geneva" charset="-128"/>
                </a:defRPr>
              </a:lvl5pPr>
              <a:lvl6pPr marL="2514600" indent="-228600" eaLnBrk="0" fontAlgn="base" hangingPunct="0">
                <a:spcBef>
                  <a:spcPct val="0"/>
                </a:spcBef>
                <a:spcAft>
                  <a:spcPct val="0"/>
                </a:spcAft>
                <a:defRPr sz="2400">
                  <a:solidFill>
                    <a:schemeClr val="tx1"/>
                  </a:solidFill>
                  <a:latin typeface="Arial" charset="0"/>
                  <a:ea typeface="Geneva" charset="-128"/>
                </a:defRPr>
              </a:lvl6pPr>
              <a:lvl7pPr marL="2971800" indent="-228600" eaLnBrk="0" fontAlgn="base" hangingPunct="0">
                <a:spcBef>
                  <a:spcPct val="0"/>
                </a:spcBef>
                <a:spcAft>
                  <a:spcPct val="0"/>
                </a:spcAft>
                <a:defRPr sz="2400">
                  <a:solidFill>
                    <a:schemeClr val="tx1"/>
                  </a:solidFill>
                  <a:latin typeface="Arial" charset="0"/>
                  <a:ea typeface="Geneva" charset="-128"/>
                </a:defRPr>
              </a:lvl7pPr>
              <a:lvl8pPr marL="3429000" indent="-228600" eaLnBrk="0" fontAlgn="base" hangingPunct="0">
                <a:spcBef>
                  <a:spcPct val="0"/>
                </a:spcBef>
                <a:spcAft>
                  <a:spcPct val="0"/>
                </a:spcAft>
                <a:defRPr sz="2400">
                  <a:solidFill>
                    <a:schemeClr val="tx1"/>
                  </a:solidFill>
                  <a:latin typeface="Arial" charset="0"/>
                  <a:ea typeface="Geneva" charset="-128"/>
                </a:defRPr>
              </a:lvl8pPr>
              <a:lvl9pPr marL="3886200" indent="-228600" eaLnBrk="0" fontAlgn="base" hangingPunct="0">
                <a:spcBef>
                  <a:spcPct val="0"/>
                </a:spcBef>
                <a:spcAft>
                  <a:spcPct val="0"/>
                </a:spcAft>
                <a:defRPr sz="2400">
                  <a:solidFill>
                    <a:schemeClr val="tx1"/>
                  </a:solidFill>
                  <a:latin typeface="Arial" charset="0"/>
                  <a:ea typeface="Geneva" charset="-128"/>
                </a:defRPr>
              </a:lvl9pPr>
            </a:lstStyle>
            <a:p>
              <a:pPr eaLnBrk="1" hangingPunct="1">
                <a:defRPr/>
              </a:pPr>
              <a:endParaRPr lang="en-GB" altLang="en-US" sz="1800">
                <a:latin typeface="Calibri" pitchFamily="34" charset="0"/>
              </a:endParaRPr>
            </a:p>
          </p:txBody>
        </p:sp>
      </p:grpSp>
      <p:sp>
        <p:nvSpPr>
          <p:cNvPr id="15" name="Footer Placeholder 4"/>
          <p:cNvSpPr txBox="1">
            <a:spLocks/>
          </p:cNvSpPr>
          <p:nvPr userDrawn="1"/>
        </p:nvSpPr>
        <p:spPr>
          <a:xfrm>
            <a:off x="3635375" y="11113"/>
            <a:ext cx="5400675" cy="365125"/>
          </a:xfrm>
          <a:prstGeom prst="rect">
            <a:avLst/>
          </a:prstGeom>
        </p:spPr>
        <p:txBody>
          <a:bodyPr anchor="ctr"/>
          <a:lstStyle>
            <a:defPPr>
              <a:defRPr lang="en-US"/>
            </a:defPPr>
            <a:lvl1pPr marL="0" algn="r" defTabSz="914400" rtl="0" eaLnBrk="1" latinLnBrk="0" hangingPunct="1">
              <a:defRPr sz="1200" kern="1200">
                <a:solidFill>
                  <a:schemeClr val="bg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GB" dirty="0"/>
          </a:p>
        </p:txBody>
      </p:sp>
      <p:sp>
        <p:nvSpPr>
          <p:cNvPr id="1029" name="TextBox 17"/>
          <p:cNvSpPr txBox="1">
            <a:spLocks noChangeArrowheads="1"/>
          </p:cNvSpPr>
          <p:nvPr userDrawn="1"/>
        </p:nvSpPr>
        <p:spPr bwMode="auto">
          <a:xfrm>
            <a:off x="34925" y="6516688"/>
            <a:ext cx="504825" cy="276225"/>
          </a:xfrm>
          <a:prstGeom prst="rect">
            <a:avLst/>
          </a:prstGeom>
          <a:noFill/>
          <a:ln>
            <a:noFill/>
          </a:ln>
        </p:spPr>
        <p:txBody>
          <a:bodyPr>
            <a:spAutoFit/>
          </a:bodyPr>
          <a:lstStyle/>
          <a:p>
            <a:pPr algn="r" eaLnBrk="1" hangingPunct="1"/>
            <a:fld id="{F053313A-3232-4CB6-8C2E-07881D6B5FF5}" type="slidenum">
              <a:rPr lang="en-GB" sz="1200">
                <a:solidFill>
                  <a:schemeClr val="bg1"/>
                </a:solidFill>
                <a:cs typeface="Arial" pitchFamily="34" charset="0"/>
              </a:rPr>
              <a:pPr algn="r" eaLnBrk="1" hangingPunct="1"/>
              <a:t>‹#›</a:t>
            </a:fld>
            <a:endParaRPr lang="en-GB" sz="1200">
              <a:solidFill>
                <a:schemeClr val="bg1"/>
              </a:solidFill>
              <a:cs typeface="Arial" pitchFamily="34" charset="0"/>
            </a:endParaRPr>
          </a:p>
        </p:txBody>
      </p:sp>
      <p:sp>
        <p:nvSpPr>
          <p:cNvPr id="1030" name="TextBox 18"/>
          <p:cNvSpPr txBox="1">
            <a:spLocks noChangeArrowheads="1"/>
          </p:cNvSpPr>
          <p:nvPr userDrawn="1"/>
        </p:nvSpPr>
        <p:spPr bwMode="auto">
          <a:xfrm>
            <a:off x="4356100" y="6516688"/>
            <a:ext cx="4787900" cy="306387"/>
          </a:xfrm>
          <a:prstGeom prst="rect">
            <a:avLst/>
          </a:prstGeom>
          <a:noFill/>
          <a:ln>
            <a:noFill/>
          </a:ln>
        </p:spPr>
        <p:txBody>
          <a:bodyPr>
            <a:spAutoFit/>
          </a:bodyPr>
          <a:lstStyle/>
          <a:p>
            <a:pPr algn="r" eaLnBrk="1" hangingPunct="1"/>
            <a:r>
              <a:rPr lang="en-GB" sz="1400">
                <a:solidFill>
                  <a:schemeClr val="bg1"/>
                </a:solidFill>
                <a:latin typeface="Franklin Gothic Medium" pitchFamily="34" charset="0"/>
                <a:cs typeface="Arial" pitchFamily="34" charset="0"/>
              </a:rPr>
              <a:t>Creating Safer Space – Foundation Module 2016 </a:t>
            </a:r>
          </a:p>
        </p:txBody>
      </p:sp>
      <p:sp>
        <p:nvSpPr>
          <p:cNvPr id="1031" name="Rectangle 2"/>
          <p:cNvSpPr>
            <a:spLocks noChangeArrowheads="1"/>
          </p:cNvSpPr>
          <p:nvPr userDrawn="1"/>
        </p:nvSpPr>
        <p:spPr bwMode="auto">
          <a:xfrm>
            <a:off x="7242175" y="25400"/>
            <a:ext cx="1874838" cy="307975"/>
          </a:xfrm>
          <a:prstGeom prst="rect">
            <a:avLst/>
          </a:prstGeom>
          <a:noFill/>
          <a:ln>
            <a:noFill/>
          </a:ln>
        </p:spPr>
        <p:txBody>
          <a:bodyPr wrap="none">
            <a:spAutoFit/>
          </a:bodyPr>
          <a:lstStyle>
            <a:lvl1pPr eaLnBrk="0" hangingPunct="0">
              <a:defRPr sz="2400">
                <a:solidFill>
                  <a:schemeClr val="tx1"/>
                </a:solidFill>
                <a:latin typeface="Arial" charset="0"/>
                <a:ea typeface="Geneva" charset="-128"/>
              </a:defRPr>
            </a:lvl1pPr>
            <a:lvl2pPr marL="742950" indent="-285750" eaLnBrk="0" hangingPunct="0">
              <a:defRPr sz="2400">
                <a:solidFill>
                  <a:schemeClr val="tx1"/>
                </a:solidFill>
                <a:latin typeface="Arial" charset="0"/>
                <a:ea typeface="Geneva" charset="-128"/>
              </a:defRPr>
            </a:lvl2pPr>
            <a:lvl3pPr marL="1143000" indent="-228600" eaLnBrk="0" hangingPunct="0">
              <a:defRPr sz="2400">
                <a:solidFill>
                  <a:schemeClr val="tx1"/>
                </a:solidFill>
                <a:latin typeface="Arial" charset="0"/>
                <a:ea typeface="Geneva" charset="-128"/>
              </a:defRPr>
            </a:lvl3pPr>
            <a:lvl4pPr marL="1600200" indent="-228600" eaLnBrk="0" hangingPunct="0">
              <a:defRPr sz="2400">
                <a:solidFill>
                  <a:schemeClr val="tx1"/>
                </a:solidFill>
                <a:latin typeface="Arial" charset="0"/>
                <a:ea typeface="Geneva" charset="-128"/>
              </a:defRPr>
            </a:lvl4pPr>
            <a:lvl5pPr marL="2057400" indent="-228600" eaLnBrk="0" hangingPunct="0">
              <a:defRPr sz="2400">
                <a:solidFill>
                  <a:schemeClr val="tx1"/>
                </a:solidFill>
                <a:latin typeface="Arial" charset="0"/>
                <a:ea typeface="Geneva" charset="-128"/>
              </a:defRPr>
            </a:lvl5pPr>
            <a:lvl6pPr marL="2514600" indent="-228600" eaLnBrk="0" fontAlgn="base" hangingPunct="0">
              <a:spcBef>
                <a:spcPct val="0"/>
              </a:spcBef>
              <a:spcAft>
                <a:spcPct val="0"/>
              </a:spcAft>
              <a:defRPr sz="2400">
                <a:solidFill>
                  <a:schemeClr val="tx1"/>
                </a:solidFill>
                <a:latin typeface="Arial" charset="0"/>
                <a:ea typeface="Geneva" charset="-128"/>
              </a:defRPr>
            </a:lvl6pPr>
            <a:lvl7pPr marL="2971800" indent="-228600" eaLnBrk="0" fontAlgn="base" hangingPunct="0">
              <a:spcBef>
                <a:spcPct val="0"/>
              </a:spcBef>
              <a:spcAft>
                <a:spcPct val="0"/>
              </a:spcAft>
              <a:defRPr sz="2400">
                <a:solidFill>
                  <a:schemeClr val="tx1"/>
                </a:solidFill>
                <a:latin typeface="Arial" charset="0"/>
                <a:ea typeface="Geneva" charset="-128"/>
              </a:defRPr>
            </a:lvl7pPr>
            <a:lvl8pPr marL="3429000" indent="-228600" eaLnBrk="0" fontAlgn="base" hangingPunct="0">
              <a:spcBef>
                <a:spcPct val="0"/>
              </a:spcBef>
              <a:spcAft>
                <a:spcPct val="0"/>
              </a:spcAft>
              <a:defRPr sz="2400">
                <a:solidFill>
                  <a:schemeClr val="tx1"/>
                </a:solidFill>
                <a:latin typeface="Arial" charset="0"/>
                <a:ea typeface="Geneva" charset="-128"/>
              </a:defRPr>
            </a:lvl8pPr>
            <a:lvl9pPr marL="3886200" indent="-228600" eaLnBrk="0" fontAlgn="base" hangingPunct="0">
              <a:spcBef>
                <a:spcPct val="0"/>
              </a:spcBef>
              <a:spcAft>
                <a:spcPct val="0"/>
              </a:spcAft>
              <a:defRPr sz="2400">
                <a:solidFill>
                  <a:schemeClr val="tx1"/>
                </a:solidFill>
                <a:latin typeface="Arial" charset="0"/>
                <a:ea typeface="Geneva" charset="-128"/>
              </a:defRPr>
            </a:lvl9pPr>
          </a:lstStyle>
          <a:p>
            <a:pPr algn="r" eaLnBrk="1" hangingPunct="1">
              <a:defRPr/>
            </a:pPr>
            <a:r>
              <a:rPr lang="en-GB" altLang="en-US" sz="1400">
                <a:solidFill>
                  <a:schemeClr val="bg1"/>
                </a:solidFill>
                <a:latin typeface="Franklin Gothic Book" pitchFamily="34" charset="0"/>
              </a:rPr>
              <a:t>The</a:t>
            </a:r>
            <a:r>
              <a:rPr lang="en-GB" altLang="en-US" sz="1400">
                <a:solidFill>
                  <a:schemeClr val="bg1"/>
                </a:solidFill>
                <a:latin typeface="Calibri" pitchFamily="34" charset="0"/>
              </a:rPr>
              <a:t> </a:t>
            </a:r>
            <a:r>
              <a:rPr lang="en-GB" altLang="en-US" sz="1400">
                <a:solidFill>
                  <a:schemeClr val="bg1"/>
                </a:solidFill>
                <a:latin typeface="Franklin Gothic Demi" pitchFamily="34" charset="0"/>
              </a:rPr>
              <a:t>Methodist</a:t>
            </a:r>
            <a:r>
              <a:rPr lang="en-GB" altLang="en-US" sz="1400">
                <a:solidFill>
                  <a:schemeClr val="bg1"/>
                </a:solidFill>
                <a:latin typeface="Calibri" pitchFamily="34" charset="0"/>
              </a:rPr>
              <a:t> </a:t>
            </a:r>
            <a:r>
              <a:rPr lang="en-GB" altLang="en-US" sz="1400">
                <a:solidFill>
                  <a:schemeClr val="bg1"/>
                </a:solidFill>
                <a:latin typeface="Franklin Gothic Book" pitchFamily="34" charset="0"/>
              </a:rPr>
              <a:t>Church</a:t>
            </a:r>
          </a:p>
        </p:txBody>
      </p:sp>
      <p:sp>
        <p:nvSpPr>
          <p:cNvPr id="1032" name="TextBox 11"/>
          <p:cNvSpPr txBox="1">
            <a:spLocks noChangeArrowheads="1"/>
          </p:cNvSpPr>
          <p:nvPr userDrawn="1"/>
        </p:nvSpPr>
        <p:spPr bwMode="auto">
          <a:xfrm>
            <a:off x="0" y="404813"/>
            <a:ext cx="9144000" cy="6029325"/>
          </a:xfrm>
          <a:prstGeom prst="rect">
            <a:avLst/>
          </a:prstGeom>
          <a:solidFill>
            <a:srgbClr val="002060"/>
          </a:solidFill>
          <a:ln>
            <a:noFill/>
          </a:ln>
        </p:spPr>
        <p:txBody>
          <a:bodyPr>
            <a:spAutoFit/>
          </a:bodyPr>
          <a:lstStyle>
            <a:lvl1pPr eaLnBrk="0" hangingPunct="0">
              <a:defRPr sz="2400">
                <a:solidFill>
                  <a:schemeClr val="tx1"/>
                </a:solidFill>
                <a:latin typeface="Arial" charset="0"/>
                <a:ea typeface="Geneva" charset="-128"/>
              </a:defRPr>
            </a:lvl1pPr>
            <a:lvl2pPr marL="742950" indent="-285750" eaLnBrk="0" hangingPunct="0">
              <a:defRPr sz="2400">
                <a:solidFill>
                  <a:schemeClr val="tx1"/>
                </a:solidFill>
                <a:latin typeface="Arial" charset="0"/>
                <a:ea typeface="Geneva" charset="-128"/>
              </a:defRPr>
            </a:lvl2pPr>
            <a:lvl3pPr marL="1143000" indent="-228600" eaLnBrk="0" hangingPunct="0">
              <a:defRPr sz="2400">
                <a:solidFill>
                  <a:schemeClr val="tx1"/>
                </a:solidFill>
                <a:latin typeface="Arial" charset="0"/>
                <a:ea typeface="Geneva" charset="-128"/>
              </a:defRPr>
            </a:lvl3pPr>
            <a:lvl4pPr marL="1600200" indent="-228600" eaLnBrk="0" hangingPunct="0">
              <a:defRPr sz="2400">
                <a:solidFill>
                  <a:schemeClr val="tx1"/>
                </a:solidFill>
                <a:latin typeface="Arial" charset="0"/>
                <a:ea typeface="Geneva" charset="-128"/>
              </a:defRPr>
            </a:lvl4pPr>
            <a:lvl5pPr marL="2057400" indent="-228600" eaLnBrk="0" hangingPunct="0">
              <a:defRPr sz="2400">
                <a:solidFill>
                  <a:schemeClr val="tx1"/>
                </a:solidFill>
                <a:latin typeface="Arial" charset="0"/>
                <a:ea typeface="Geneva" charset="-128"/>
              </a:defRPr>
            </a:lvl5pPr>
            <a:lvl6pPr marL="2514600" indent="-228600" eaLnBrk="0" fontAlgn="base" hangingPunct="0">
              <a:spcBef>
                <a:spcPct val="0"/>
              </a:spcBef>
              <a:spcAft>
                <a:spcPct val="0"/>
              </a:spcAft>
              <a:defRPr sz="2400">
                <a:solidFill>
                  <a:schemeClr val="tx1"/>
                </a:solidFill>
                <a:latin typeface="Arial" charset="0"/>
                <a:ea typeface="Geneva" charset="-128"/>
              </a:defRPr>
            </a:lvl6pPr>
            <a:lvl7pPr marL="2971800" indent="-228600" eaLnBrk="0" fontAlgn="base" hangingPunct="0">
              <a:spcBef>
                <a:spcPct val="0"/>
              </a:spcBef>
              <a:spcAft>
                <a:spcPct val="0"/>
              </a:spcAft>
              <a:defRPr sz="2400">
                <a:solidFill>
                  <a:schemeClr val="tx1"/>
                </a:solidFill>
                <a:latin typeface="Arial" charset="0"/>
                <a:ea typeface="Geneva" charset="-128"/>
              </a:defRPr>
            </a:lvl7pPr>
            <a:lvl8pPr marL="3429000" indent="-228600" eaLnBrk="0" fontAlgn="base" hangingPunct="0">
              <a:spcBef>
                <a:spcPct val="0"/>
              </a:spcBef>
              <a:spcAft>
                <a:spcPct val="0"/>
              </a:spcAft>
              <a:defRPr sz="2400">
                <a:solidFill>
                  <a:schemeClr val="tx1"/>
                </a:solidFill>
                <a:latin typeface="Arial" charset="0"/>
                <a:ea typeface="Geneva" charset="-128"/>
              </a:defRPr>
            </a:lvl8pPr>
            <a:lvl9pPr marL="3886200" indent="-228600" eaLnBrk="0" fontAlgn="base" hangingPunct="0">
              <a:spcBef>
                <a:spcPct val="0"/>
              </a:spcBef>
              <a:spcAft>
                <a:spcPct val="0"/>
              </a:spcAft>
              <a:defRPr sz="2400">
                <a:solidFill>
                  <a:schemeClr val="tx1"/>
                </a:solidFill>
                <a:latin typeface="Arial" charset="0"/>
                <a:ea typeface="Geneva" charset="-128"/>
              </a:defRPr>
            </a:lvl9pPr>
          </a:lstStyle>
          <a:p>
            <a:pPr eaLnBrk="1" hangingPunct="1">
              <a:defRPr/>
            </a:pPr>
            <a:endParaRPr lang="en-GB" altLang="en-US" sz="1800"/>
          </a:p>
        </p:txBody>
      </p:sp>
    </p:spTree>
  </p:cSld>
  <p:clrMap bg1="lt1" tx1="dk1" bg2="lt2" tx2="dk2" accent1="accent1" accent2="accent2" accent3="accent3" accent4="accent4" accent5="accent5" accent6="accent6" hlink="hlink" folHlink="folHlink"/>
  <p:sldLayoutIdLst>
    <p:sldLayoutId id="2147484476" r:id="rId1"/>
    <p:sldLayoutId id="2147484478" r:id="rId2"/>
    <p:sldLayoutId id="2147484479" r:id="rId3"/>
    <p:sldLayoutId id="2147484480" r:id="rId4"/>
    <p:sldLayoutId id="2147484481" r:id="rId5"/>
    <p:sldLayoutId id="2147484482" r:id="rId6"/>
    <p:sldLayoutId id="2147484483" r:id="rId7"/>
    <p:sldLayoutId id="2147484484" r:id="rId8"/>
    <p:sldLayoutId id="2147484485" r:id="rId9"/>
    <p:sldLayoutId id="2147484486" r:id="rId10"/>
    <p:sldLayoutId id="2147484487" r:id="rId11"/>
    <p:sldLayoutId id="2147484488" r:id="rId12"/>
    <p:sldLayoutId id="2147484477" r:id="rId13"/>
    <p:sldLayoutId id="2147484489" r:id="rId14"/>
  </p:sldLayoutIdLst>
  <p:transition>
    <p:fade/>
  </p:transition>
  <p:hf hdr="0" dt="0"/>
  <p:txStyles>
    <p:titleStyle>
      <a:lvl1pPr algn="ctr" rtl="0" eaLnBrk="0" fontAlgn="base" hangingPunct="0">
        <a:spcBef>
          <a:spcPct val="0"/>
        </a:spcBef>
        <a:spcAft>
          <a:spcPct val="0"/>
        </a:spcAft>
        <a:defRPr sz="4400" kern="1200">
          <a:solidFill>
            <a:schemeClr val="tx1"/>
          </a:solidFill>
          <a:latin typeface="+mj-lt"/>
          <a:ea typeface="Geneva" charset="-128"/>
          <a:cs typeface="Geneva" charset="0"/>
        </a:defRPr>
      </a:lvl1pPr>
      <a:lvl2pPr algn="ctr" rtl="0" eaLnBrk="0" fontAlgn="base" hangingPunct="0">
        <a:spcBef>
          <a:spcPct val="0"/>
        </a:spcBef>
        <a:spcAft>
          <a:spcPct val="0"/>
        </a:spcAft>
        <a:defRPr sz="4400">
          <a:solidFill>
            <a:schemeClr val="tx1"/>
          </a:solidFill>
          <a:latin typeface="Calibri" pitchFamily="34" charset="0"/>
          <a:ea typeface="Geneva" charset="-128"/>
          <a:cs typeface="Geneva" charset="0"/>
        </a:defRPr>
      </a:lvl2pPr>
      <a:lvl3pPr algn="ctr" rtl="0" eaLnBrk="0" fontAlgn="base" hangingPunct="0">
        <a:spcBef>
          <a:spcPct val="0"/>
        </a:spcBef>
        <a:spcAft>
          <a:spcPct val="0"/>
        </a:spcAft>
        <a:defRPr sz="4400">
          <a:solidFill>
            <a:schemeClr val="tx1"/>
          </a:solidFill>
          <a:latin typeface="Calibri" pitchFamily="34" charset="0"/>
          <a:ea typeface="Geneva" charset="-128"/>
          <a:cs typeface="Geneva" charset="0"/>
        </a:defRPr>
      </a:lvl3pPr>
      <a:lvl4pPr algn="ctr" rtl="0" eaLnBrk="0" fontAlgn="base" hangingPunct="0">
        <a:spcBef>
          <a:spcPct val="0"/>
        </a:spcBef>
        <a:spcAft>
          <a:spcPct val="0"/>
        </a:spcAft>
        <a:defRPr sz="4400">
          <a:solidFill>
            <a:schemeClr val="tx1"/>
          </a:solidFill>
          <a:latin typeface="Calibri" pitchFamily="34" charset="0"/>
          <a:ea typeface="Geneva" charset="-128"/>
          <a:cs typeface="Geneva" charset="0"/>
        </a:defRPr>
      </a:lvl4pPr>
      <a:lvl5pPr algn="ctr" rtl="0" eaLnBrk="0" fontAlgn="base" hangingPunct="0">
        <a:spcBef>
          <a:spcPct val="0"/>
        </a:spcBef>
        <a:spcAft>
          <a:spcPct val="0"/>
        </a:spcAft>
        <a:defRPr sz="4400">
          <a:solidFill>
            <a:schemeClr val="tx1"/>
          </a:solidFill>
          <a:latin typeface="Calibri" pitchFamily="34" charset="0"/>
          <a:ea typeface="Geneva" charset="-128"/>
          <a:cs typeface="Geneva"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Geneva" charset="-128"/>
          <a:cs typeface="Geneva"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Geneva" charset="-128"/>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Geneva" charset="-128"/>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Geneva" charset="-128"/>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Geneva"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s://www.methodist.org.uk/for-ministers-and-office-holders/safeguarding/training/safeguarding-trainers-foundation-only/"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50081" y="679191"/>
            <a:ext cx="7843837" cy="1105682"/>
          </a:xfrm>
        </p:spPr>
        <p:txBody>
          <a:bodyPr anchor="t"/>
          <a:lstStyle/>
          <a:p>
            <a:pPr>
              <a:lnSpc>
                <a:spcPct val="100000"/>
              </a:lnSpc>
            </a:pPr>
            <a:r>
              <a:rPr lang="en-GB" sz="6000" b="1" dirty="0">
                <a:solidFill>
                  <a:srgbClr val="000000"/>
                </a:solidFill>
              </a:rPr>
              <a:t>Welcome</a:t>
            </a:r>
          </a:p>
        </p:txBody>
      </p:sp>
      <p:sp>
        <p:nvSpPr>
          <p:cNvPr id="3" name="Subtitle 2"/>
          <p:cNvSpPr>
            <a:spLocks noGrp="1"/>
          </p:cNvSpPr>
          <p:nvPr>
            <p:ph type="subTitle" idx="1"/>
          </p:nvPr>
        </p:nvSpPr>
        <p:spPr>
          <a:xfrm>
            <a:off x="4788024" y="1916832"/>
            <a:ext cx="3212976" cy="1655762"/>
          </a:xfrm>
        </p:spPr>
        <p:txBody>
          <a:bodyPr anchor="t">
            <a:noAutofit/>
          </a:bodyPr>
          <a:lstStyle/>
          <a:p>
            <a:r>
              <a:rPr lang="en-GB" sz="4000" dirty="0">
                <a:solidFill>
                  <a:srgbClr val="000000"/>
                </a:solidFill>
                <a:ea typeface="Geneva"/>
              </a:rPr>
              <a:t>Creating Safer Space</a:t>
            </a:r>
          </a:p>
          <a:p>
            <a:r>
              <a:rPr lang="en-GB" sz="4000" dirty="0">
                <a:solidFill>
                  <a:srgbClr val="000000"/>
                </a:solidFill>
                <a:ea typeface="Geneva"/>
              </a:rPr>
              <a:t>Foundation Module</a:t>
            </a:r>
          </a:p>
          <a:p>
            <a:r>
              <a:rPr lang="en-GB" sz="4000" dirty="0">
                <a:solidFill>
                  <a:srgbClr val="000000"/>
                </a:solidFill>
                <a:ea typeface="Geneva"/>
              </a:rPr>
              <a:t>2020 </a:t>
            </a:r>
            <a:r>
              <a:rPr lang="en-GB" sz="4000" dirty="0" smtClean="0">
                <a:solidFill>
                  <a:srgbClr val="000000"/>
                </a:solidFill>
                <a:ea typeface="Geneva"/>
              </a:rPr>
              <a:t>Edition</a:t>
            </a:r>
          </a:p>
          <a:p>
            <a:r>
              <a:rPr lang="en-GB" sz="4000" b="1" dirty="0" smtClean="0">
                <a:solidFill>
                  <a:srgbClr val="000000"/>
                </a:solidFill>
                <a:ea typeface="Geneva"/>
              </a:rPr>
              <a:t>For Trainers</a:t>
            </a:r>
            <a:endParaRPr lang="en-GB" sz="4000" b="1" dirty="0">
              <a:solidFill>
                <a:srgbClr val="000000"/>
              </a:solidFill>
              <a:ea typeface="Geneva"/>
            </a:endParaRPr>
          </a:p>
        </p:txBody>
      </p:sp>
      <p:pic>
        <p:nvPicPr>
          <p:cNvPr id="4" name="Picture 3"/>
          <p:cNvPicPr>
            <a:picLocks noChangeAspect="1"/>
          </p:cNvPicPr>
          <p:nvPr/>
        </p:nvPicPr>
        <p:blipFill>
          <a:blip r:embed="rId2"/>
          <a:stretch>
            <a:fillRect/>
          </a:stretch>
        </p:blipFill>
        <p:spPr>
          <a:xfrm>
            <a:off x="251520" y="1694622"/>
            <a:ext cx="3816424" cy="4562162"/>
          </a:xfrm>
          <a:prstGeom prst="rect">
            <a:avLst/>
          </a:prstGeom>
        </p:spPr>
      </p:pic>
    </p:spTree>
    <p:extLst>
      <p:ext uri="{BB962C8B-B14F-4D97-AF65-F5344CB8AC3E}">
        <p14:creationId xmlns:p14="http://schemas.microsoft.com/office/powerpoint/2010/main" val="1892229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Group 3 - Activity</a:t>
            </a:r>
            <a:endParaRPr lang="en-GB" dirty="0"/>
          </a:p>
        </p:txBody>
      </p:sp>
      <p:sp>
        <p:nvSpPr>
          <p:cNvPr id="3" name="Content Placeholder 2"/>
          <p:cNvSpPr>
            <a:spLocks noGrp="1"/>
          </p:cNvSpPr>
          <p:nvPr>
            <p:ph idx="1"/>
          </p:nvPr>
        </p:nvSpPr>
        <p:spPr>
          <a:xfrm>
            <a:off x="457200" y="1417638"/>
            <a:ext cx="8229600" cy="748680"/>
          </a:xfrm>
        </p:spPr>
        <p:txBody>
          <a:bodyPr/>
          <a:lstStyle/>
          <a:p>
            <a:pPr marL="0" indent="0">
              <a:buNone/>
            </a:pPr>
            <a:r>
              <a:rPr lang="en-GB" dirty="0" smtClean="0"/>
              <a:t>Basic Presentation Skills….</a:t>
            </a:r>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70" y="2348881"/>
            <a:ext cx="9121130" cy="6080753"/>
          </a:xfrm>
          <a:prstGeom prst="rect">
            <a:avLst/>
          </a:prstGeom>
        </p:spPr>
      </p:pic>
    </p:spTree>
    <p:extLst>
      <p:ext uri="{BB962C8B-B14F-4D97-AF65-F5344CB8AC3E}">
        <p14:creationId xmlns:p14="http://schemas.microsoft.com/office/powerpoint/2010/main" val="1425457133"/>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Group 2/3 - Activity</a:t>
            </a:r>
            <a:endParaRPr lang="en-GB" dirty="0"/>
          </a:p>
        </p:txBody>
      </p:sp>
      <p:sp>
        <p:nvSpPr>
          <p:cNvPr id="3" name="Content Placeholder 2"/>
          <p:cNvSpPr>
            <a:spLocks noGrp="1"/>
          </p:cNvSpPr>
          <p:nvPr>
            <p:ph idx="1"/>
          </p:nvPr>
        </p:nvSpPr>
        <p:spPr>
          <a:xfrm>
            <a:off x="457200" y="1417638"/>
            <a:ext cx="8229600" cy="748680"/>
          </a:xfrm>
        </p:spPr>
        <p:txBody>
          <a:bodyPr/>
          <a:lstStyle/>
          <a:p>
            <a:pPr marL="0" indent="0">
              <a:buNone/>
            </a:pPr>
            <a:r>
              <a:rPr lang="en-GB" dirty="0"/>
              <a:t>Facilitation skills </a:t>
            </a:r>
            <a:r>
              <a:rPr lang="en-GB" dirty="0" smtClean="0"/>
              <a:t>….</a:t>
            </a:r>
            <a:endParaRPr lang="en-GB"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25373"/>
          <a:stretch/>
        </p:blipFill>
        <p:spPr>
          <a:xfrm>
            <a:off x="1619673" y="2155426"/>
            <a:ext cx="6048671" cy="4513934"/>
          </a:xfrm>
          <a:prstGeom prst="rect">
            <a:avLst/>
          </a:prstGeom>
        </p:spPr>
      </p:pic>
    </p:spTree>
    <p:extLst>
      <p:ext uri="{BB962C8B-B14F-4D97-AF65-F5344CB8AC3E}">
        <p14:creationId xmlns:p14="http://schemas.microsoft.com/office/powerpoint/2010/main" val="2008487632"/>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lstStyle/>
          <a:p>
            <a:r>
              <a:rPr lang="en-GB" dirty="0" smtClean="0"/>
              <a:t>Timings</a:t>
            </a:r>
            <a:endParaRPr lang="en-GB" dirty="0"/>
          </a:p>
        </p:txBody>
      </p:sp>
      <p:sp>
        <p:nvSpPr>
          <p:cNvPr id="4" name="Footer Placeholder 3"/>
          <p:cNvSpPr>
            <a:spLocks noGrp="1"/>
          </p:cNvSpPr>
          <p:nvPr>
            <p:ph type="ftr" sz="quarter" idx="11"/>
          </p:nvPr>
        </p:nvSpPr>
        <p:spPr/>
        <p:txBody>
          <a:bodyPr/>
          <a:lstStyle/>
          <a:p>
            <a:r>
              <a:rPr lang="en-GB" dirty="0" smtClean="0"/>
              <a:t>Creating Safer Space – Foundation Module</a:t>
            </a:r>
            <a:endParaRPr lang="en-GB" dirty="0"/>
          </a:p>
        </p:txBody>
      </p:sp>
      <p:sp>
        <p:nvSpPr>
          <p:cNvPr id="5" name="Slide Number Placeholder 4"/>
          <p:cNvSpPr>
            <a:spLocks noGrp="1"/>
          </p:cNvSpPr>
          <p:nvPr>
            <p:ph type="sldNum" sz="quarter" idx="12"/>
          </p:nvPr>
        </p:nvSpPr>
        <p:spPr/>
        <p:txBody>
          <a:bodyPr/>
          <a:lstStyle/>
          <a:p>
            <a:fld id="{FD61111D-DC65-4F3E-A023-C281E36636EA}" type="slidenum">
              <a:rPr lang="en-GB" smtClean="0"/>
              <a:pPr/>
              <a:t>12</a:t>
            </a:fld>
            <a:endParaRPr lang="en-GB"/>
          </a:p>
        </p:txBody>
      </p:sp>
      <p:graphicFrame>
        <p:nvGraphicFramePr>
          <p:cNvPr id="10" name="Table 9"/>
          <p:cNvGraphicFramePr>
            <a:graphicFrameLocks noGrp="1"/>
          </p:cNvGraphicFramePr>
          <p:nvPr>
            <p:extLst>
              <p:ext uri="{D42A27DB-BD31-4B8C-83A1-F6EECF244321}">
                <p14:modId xmlns:p14="http://schemas.microsoft.com/office/powerpoint/2010/main" val="3799934453"/>
              </p:ext>
            </p:extLst>
          </p:nvPr>
        </p:nvGraphicFramePr>
        <p:xfrm>
          <a:off x="683568" y="1268759"/>
          <a:ext cx="7848873" cy="5075354"/>
        </p:xfrm>
        <a:graphic>
          <a:graphicData uri="http://schemas.openxmlformats.org/drawingml/2006/table">
            <a:tbl>
              <a:tblPr firstRow="1" firstCol="1" bandRow="1"/>
              <a:tblGrid>
                <a:gridCol w="3987515">
                  <a:extLst>
                    <a:ext uri="{9D8B030D-6E8A-4147-A177-3AD203B41FA5}">
                      <a16:colId xmlns="" xmlns:a16="http://schemas.microsoft.com/office/drawing/2014/main" val="323725762"/>
                    </a:ext>
                  </a:extLst>
                </a:gridCol>
                <a:gridCol w="2205173">
                  <a:extLst>
                    <a:ext uri="{9D8B030D-6E8A-4147-A177-3AD203B41FA5}">
                      <a16:colId xmlns="" xmlns:a16="http://schemas.microsoft.com/office/drawing/2014/main" val="2307561134"/>
                    </a:ext>
                  </a:extLst>
                </a:gridCol>
                <a:gridCol w="1656185">
                  <a:extLst>
                    <a:ext uri="{9D8B030D-6E8A-4147-A177-3AD203B41FA5}">
                      <a16:colId xmlns="" xmlns:a16="http://schemas.microsoft.com/office/drawing/2014/main" val="3870624535"/>
                    </a:ext>
                  </a:extLst>
                </a:gridCol>
              </a:tblGrid>
              <a:tr h="473588">
                <a:tc>
                  <a:txBody>
                    <a:bodyPr/>
                    <a:lstStyle/>
                    <a:p>
                      <a:pPr>
                        <a:lnSpc>
                          <a:spcPct val="115000"/>
                        </a:lnSpc>
                        <a:spcAft>
                          <a:spcPts val="0"/>
                        </a:spcAft>
                      </a:pPr>
                      <a:r>
                        <a:rPr lang="en-GB" sz="2800" b="1">
                          <a:effectLst/>
                          <a:latin typeface="+mn-lt"/>
                          <a:ea typeface="Calibri" panose="020F0502020204030204" pitchFamily="34" charset="0"/>
                          <a:cs typeface="Times New Roman" panose="02020603050405020304" pitchFamily="18" charset="0"/>
                        </a:rPr>
                        <a:t>Section</a:t>
                      </a:r>
                      <a:endParaRPr lang="en-GB" sz="24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800" b="1" dirty="0" smtClean="0">
                          <a:effectLst/>
                          <a:latin typeface="+mn-lt"/>
                          <a:ea typeface="Calibri" panose="020F0502020204030204" pitchFamily="34" charset="0"/>
                          <a:cs typeface="Times New Roman" panose="02020603050405020304" pitchFamily="18" charset="0"/>
                        </a:rPr>
                        <a:t>2.5hr</a:t>
                      </a:r>
                      <a:endParaRPr lang="en-GB" sz="2800" b="1"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800" b="1" dirty="0" smtClean="0">
                          <a:effectLst/>
                          <a:latin typeface="+mn-lt"/>
                          <a:ea typeface="Calibri" panose="020F0502020204030204" pitchFamily="34" charset="0"/>
                          <a:cs typeface="Times New Roman" panose="02020603050405020304" pitchFamily="18" charset="0"/>
                        </a:rPr>
                        <a:t>3hr</a:t>
                      </a:r>
                      <a:endParaRPr lang="en-GB" sz="2800" b="1"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13207641"/>
                  </a:ext>
                </a:extLst>
              </a:tr>
              <a:tr h="434122">
                <a:tc>
                  <a:txBody>
                    <a:bodyPr/>
                    <a:lstStyle/>
                    <a:p>
                      <a:pPr marL="342900" lvl="0" indent="-342900">
                        <a:spcAft>
                          <a:spcPts val="0"/>
                        </a:spcAft>
                        <a:buFont typeface="+mj-lt"/>
                        <a:buAutoNum type="arabicPeriod"/>
                      </a:pPr>
                      <a:r>
                        <a:rPr lang="en-GB" sz="2400">
                          <a:effectLst/>
                          <a:latin typeface="+mn-lt"/>
                          <a:ea typeface="Calibri" panose="020F0502020204030204" pitchFamily="34" charset="0"/>
                          <a:cs typeface="Times New Roman" panose="02020603050405020304" pitchFamily="18" charset="0"/>
                        </a:rPr>
                        <a:t>Introductions and devotions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a:lnSpc>
                          <a:spcPct val="115000"/>
                        </a:lnSpc>
                        <a:spcAft>
                          <a:spcPts val="0"/>
                        </a:spcAft>
                      </a:pPr>
                      <a:r>
                        <a:rPr lang="en-GB" sz="2400">
                          <a:effectLst/>
                          <a:latin typeface="+mn-lt"/>
                          <a:ea typeface="Calibri" panose="020F0502020204030204" pitchFamily="34" charset="0"/>
                          <a:cs typeface="Times New Roman" panose="02020603050405020304" pitchFamily="18" charset="0"/>
                        </a:rPr>
                        <a:t>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a:lnSpc>
                          <a:spcPct val="115000"/>
                        </a:lnSpc>
                        <a:spcAft>
                          <a:spcPts val="0"/>
                        </a:spcAft>
                      </a:pPr>
                      <a:r>
                        <a:rPr lang="en-GB" sz="2400" dirty="0">
                          <a:effectLst/>
                          <a:latin typeface="+mn-lt"/>
                          <a:ea typeface="Calibri" panose="020F0502020204030204" pitchFamily="34" charset="0"/>
                          <a:cs typeface="Times New Roman" panose="02020603050405020304" pitchFamily="18" charset="0"/>
                        </a:rPr>
                        <a:t>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 xmlns:a16="http://schemas.microsoft.com/office/drawing/2014/main" val="432128577"/>
                  </a:ext>
                </a:extLst>
              </a:tr>
              <a:tr h="434122">
                <a:tc>
                  <a:txBody>
                    <a:bodyPr/>
                    <a:lstStyle/>
                    <a:p>
                      <a:pPr marL="0" lvl="0" indent="0">
                        <a:spcAft>
                          <a:spcPts val="0"/>
                        </a:spcAft>
                        <a:buFont typeface="+mj-lt"/>
                        <a:buNone/>
                      </a:pPr>
                      <a:r>
                        <a:rPr lang="en-GB" sz="2400" dirty="0" smtClean="0">
                          <a:effectLst/>
                          <a:latin typeface="+mn-lt"/>
                          <a:ea typeface="Calibri" panose="020F0502020204030204" pitchFamily="34" charset="0"/>
                          <a:cs typeface="Times New Roman" panose="02020603050405020304" pitchFamily="18" charset="0"/>
                        </a:rPr>
                        <a:t>2. Our</a:t>
                      </a:r>
                      <a:r>
                        <a:rPr lang="en-GB" sz="2400" baseline="0" dirty="0" smtClean="0">
                          <a:effectLst/>
                          <a:latin typeface="+mn-lt"/>
                          <a:ea typeface="Calibri" panose="020F0502020204030204" pitchFamily="34" charset="0"/>
                          <a:cs typeface="Times New Roman" panose="02020603050405020304" pitchFamily="18" charset="0"/>
                        </a:rPr>
                        <a:t> Church Context</a:t>
                      </a:r>
                      <a:endParaRPr lang="en-GB" sz="2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a:lnSpc>
                          <a:spcPct val="115000"/>
                        </a:lnSpc>
                        <a:spcAft>
                          <a:spcPts val="0"/>
                        </a:spcAft>
                      </a:pPr>
                      <a:r>
                        <a:rPr lang="en-GB" sz="2400" dirty="0" smtClean="0">
                          <a:effectLst/>
                          <a:latin typeface="+mn-lt"/>
                          <a:ea typeface="Calibri" panose="020F0502020204030204" pitchFamily="34" charset="0"/>
                          <a:cs typeface="Times New Roman" panose="02020603050405020304" pitchFamily="18" charset="0"/>
                        </a:rPr>
                        <a:t>25</a:t>
                      </a:r>
                      <a:endParaRPr lang="en-GB" sz="2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a:lnSpc>
                          <a:spcPct val="115000"/>
                        </a:lnSpc>
                        <a:spcAft>
                          <a:spcPts val="0"/>
                        </a:spcAft>
                      </a:pPr>
                      <a:r>
                        <a:rPr lang="en-GB" sz="2400" dirty="0">
                          <a:effectLst/>
                          <a:latin typeface="+mn-lt"/>
                          <a:ea typeface="Calibri" panose="020F0502020204030204" pitchFamily="34" charset="0"/>
                          <a:cs typeface="Times New Roman" panose="02020603050405020304" pitchFamily="18" charset="0"/>
                        </a:rPr>
                        <a:t>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 xmlns:a16="http://schemas.microsoft.com/office/drawing/2014/main" val="3689158592"/>
                  </a:ext>
                </a:extLst>
              </a:tr>
              <a:tr h="434122">
                <a:tc>
                  <a:txBody>
                    <a:bodyPr/>
                    <a:lstStyle/>
                    <a:p>
                      <a:pPr marL="0" lvl="0" indent="0">
                        <a:spcAft>
                          <a:spcPts val="0"/>
                        </a:spcAft>
                        <a:buFont typeface="+mj-lt"/>
                        <a:buNone/>
                      </a:pPr>
                      <a:r>
                        <a:rPr lang="en-GB" sz="2400" dirty="0" smtClean="0">
                          <a:effectLst/>
                          <a:latin typeface="+mn-lt"/>
                          <a:ea typeface="Calibri" panose="020F0502020204030204" pitchFamily="34" charset="0"/>
                          <a:cs typeface="Times New Roman" panose="02020603050405020304" pitchFamily="18" charset="0"/>
                        </a:rPr>
                        <a:t>3.</a:t>
                      </a:r>
                      <a:r>
                        <a:rPr lang="en-GB" sz="2400" baseline="0" dirty="0" smtClean="0">
                          <a:effectLst/>
                          <a:latin typeface="+mn-lt"/>
                          <a:ea typeface="Calibri" panose="020F0502020204030204" pitchFamily="34" charset="0"/>
                          <a:cs typeface="Times New Roman" panose="02020603050405020304" pitchFamily="18" charset="0"/>
                        </a:rPr>
                        <a:t> Good Practice</a:t>
                      </a:r>
                      <a:endParaRPr lang="en-GB" sz="2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400">
                          <a:effectLst/>
                          <a:latin typeface="+mn-lt"/>
                          <a:ea typeface="Calibri" panose="020F0502020204030204" pitchFamily="34" charset="0"/>
                          <a:cs typeface="Times New Roman" panose="02020603050405020304" pitchFamily="18" charset="0"/>
                        </a:rPr>
                        <a:t>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400">
                          <a:effectLst/>
                          <a:latin typeface="+mn-lt"/>
                          <a:ea typeface="Calibri" panose="020F0502020204030204" pitchFamily="34" charset="0"/>
                          <a:cs typeface="Times New Roman" panose="02020603050405020304" pitchFamily="18" charset="0"/>
                        </a:rPr>
                        <a:t>28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517939317"/>
                  </a:ext>
                </a:extLst>
              </a:tr>
              <a:tr h="434122">
                <a:tc>
                  <a:txBody>
                    <a:bodyPr/>
                    <a:lstStyle/>
                    <a:p>
                      <a:pPr marL="0" lvl="0" indent="0">
                        <a:spcAft>
                          <a:spcPts val="0"/>
                        </a:spcAft>
                        <a:buFont typeface="+mj-lt"/>
                        <a:buNone/>
                      </a:pPr>
                      <a:r>
                        <a:rPr lang="en-GB" sz="2400" dirty="0" smtClean="0">
                          <a:effectLst/>
                          <a:latin typeface="+mn-lt"/>
                          <a:ea typeface="Calibri" panose="020F0502020204030204" pitchFamily="34" charset="0"/>
                          <a:cs typeface="Times New Roman" panose="02020603050405020304" pitchFamily="18" charset="0"/>
                        </a:rPr>
                        <a:t>4.</a:t>
                      </a:r>
                      <a:r>
                        <a:rPr lang="en-GB" sz="2400" baseline="0" dirty="0" smtClean="0">
                          <a:effectLst/>
                          <a:latin typeface="+mn-lt"/>
                          <a:ea typeface="Calibri" panose="020F0502020204030204" pitchFamily="34" charset="0"/>
                          <a:cs typeface="Times New Roman" panose="02020603050405020304" pitchFamily="18" charset="0"/>
                        </a:rPr>
                        <a:t> 4 Steps to Good Practice</a:t>
                      </a:r>
                      <a:endParaRPr lang="en-GB" sz="2400" b="1"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a:lnSpc>
                          <a:spcPct val="115000"/>
                        </a:lnSpc>
                        <a:spcAft>
                          <a:spcPts val="0"/>
                        </a:spcAft>
                      </a:pPr>
                      <a:r>
                        <a:rPr lang="en-GB" sz="2400" baseline="0" dirty="0" smtClean="0">
                          <a:effectLst/>
                          <a:latin typeface="+mn-lt"/>
                          <a:ea typeface="Calibri" panose="020F0502020204030204" pitchFamily="34" charset="0"/>
                          <a:cs typeface="Times New Roman" panose="02020603050405020304" pitchFamily="18" charset="0"/>
                        </a:rPr>
                        <a:t>After Break</a:t>
                      </a:r>
                      <a:endParaRPr lang="en-GB" sz="2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a:lnSpc>
                          <a:spcPct val="115000"/>
                        </a:lnSpc>
                        <a:spcAft>
                          <a:spcPts val="0"/>
                        </a:spcAft>
                      </a:pPr>
                      <a:r>
                        <a:rPr lang="en-GB" sz="2400" dirty="0" smtClean="0">
                          <a:effectLst/>
                          <a:latin typeface="+mn-lt"/>
                          <a:ea typeface="Calibri" panose="020F0502020204030204" pitchFamily="34" charset="0"/>
                          <a:cs typeface="Times New Roman" panose="02020603050405020304" pitchFamily="18" charset="0"/>
                        </a:rPr>
                        <a:t>31</a:t>
                      </a:r>
                    </a:p>
                    <a:p>
                      <a:pPr algn="ctr">
                        <a:lnSpc>
                          <a:spcPct val="115000"/>
                        </a:lnSpc>
                        <a:spcAft>
                          <a:spcPts val="0"/>
                        </a:spcAft>
                      </a:pPr>
                      <a:r>
                        <a:rPr lang="en-GB" sz="2400" dirty="0" smtClean="0">
                          <a:effectLst/>
                          <a:latin typeface="+mn-lt"/>
                          <a:ea typeface="Calibri" panose="020F0502020204030204" pitchFamily="34" charset="0"/>
                          <a:cs typeface="Times New Roman" panose="02020603050405020304" pitchFamily="18" charset="0"/>
                        </a:rPr>
                        <a:t>(Part A)</a:t>
                      </a:r>
                      <a:endParaRPr lang="en-GB" sz="2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 xmlns:a16="http://schemas.microsoft.com/office/drawing/2014/main" val="1901136099"/>
                  </a:ext>
                </a:extLst>
              </a:tr>
              <a:tr h="434122">
                <a:tc>
                  <a:txBody>
                    <a:bodyPr/>
                    <a:lstStyle/>
                    <a:p>
                      <a:pPr>
                        <a:lnSpc>
                          <a:spcPct val="115000"/>
                        </a:lnSpc>
                        <a:spcAft>
                          <a:spcPts val="0"/>
                        </a:spcAft>
                      </a:pPr>
                      <a:r>
                        <a:rPr lang="en-GB" sz="2400">
                          <a:effectLst/>
                          <a:latin typeface="+mn-lt"/>
                          <a:ea typeface="Calibri" panose="020F0502020204030204" pitchFamily="34" charset="0"/>
                          <a:cs typeface="Times New Roman" panose="02020603050405020304" pitchFamily="18" charset="0"/>
                        </a:rPr>
                        <a:t>Break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400">
                          <a:effectLst/>
                          <a:latin typeface="+mn-lt"/>
                          <a:ea typeface="Calibri" panose="020F0502020204030204" pitchFamily="34" charset="0"/>
                          <a:cs typeface="Times New Roman" panose="02020603050405020304" pitchFamily="18" charset="0"/>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400">
                          <a:effectLst/>
                          <a:latin typeface="+mn-lt"/>
                          <a:ea typeface="Calibri" panose="020F0502020204030204" pitchFamily="34" charset="0"/>
                          <a:cs typeface="Times New Roman" panose="02020603050405020304" pitchFamily="18" charset="0"/>
                        </a:rPr>
                        <a:t>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295484553"/>
                  </a:ext>
                </a:extLst>
              </a:tr>
              <a:tr h="434122">
                <a:tc>
                  <a:txBody>
                    <a:bodyPr/>
                    <a:lstStyle/>
                    <a:p>
                      <a:pPr marL="0" lvl="0" indent="0">
                        <a:spcAft>
                          <a:spcPts val="0"/>
                        </a:spcAft>
                        <a:buFont typeface="+mj-lt"/>
                        <a:buNone/>
                      </a:pPr>
                      <a:r>
                        <a:rPr lang="en-GB" sz="2400" dirty="0" smtClean="0">
                          <a:effectLst/>
                          <a:latin typeface="+mn-lt"/>
                          <a:ea typeface="Calibri" panose="020F0502020204030204" pitchFamily="34" charset="0"/>
                          <a:cs typeface="Times New Roman" panose="02020603050405020304" pitchFamily="18" charset="0"/>
                        </a:rPr>
                        <a:t>4.</a:t>
                      </a:r>
                      <a:r>
                        <a:rPr lang="en-GB" sz="2400" baseline="0" dirty="0" smtClean="0">
                          <a:effectLst/>
                          <a:latin typeface="+mn-lt"/>
                          <a:ea typeface="Calibri" panose="020F0502020204030204" pitchFamily="34" charset="0"/>
                          <a:cs typeface="Times New Roman" panose="02020603050405020304" pitchFamily="18" charset="0"/>
                        </a:rPr>
                        <a:t> </a:t>
                      </a:r>
                      <a:r>
                        <a:rPr lang="en-GB" sz="2400" dirty="0" smtClean="0">
                          <a:effectLst/>
                          <a:latin typeface="+mn-lt"/>
                          <a:ea typeface="Calibri" panose="020F0502020204030204" pitchFamily="34" charset="0"/>
                          <a:cs typeface="Times New Roman" panose="02020603050405020304" pitchFamily="18" charset="0"/>
                        </a:rPr>
                        <a:t>4 </a:t>
                      </a:r>
                      <a:r>
                        <a:rPr lang="en-GB" sz="2400" dirty="0">
                          <a:effectLst/>
                          <a:latin typeface="+mn-lt"/>
                          <a:ea typeface="Calibri" panose="020F0502020204030204" pitchFamily="34" charset="0"/>
                          <a:cs typeface="Times New Roman" panose="02020603050405020304" pitchFamily="18" charset="0"/>
                        </a:rPr>
                        <a:t>Steps to good </a:t>
                      </a:r>
                      <a:r>
                        <a:rPr lang="en-GB" sz="2400" dirty="0" smtClean="0">
                          <a:effectLst/>
                          <a:latin typeface="+mn-lt"/>
                          <a:ea typeface="Calibri" panose="020F0502020204030204" pitchFamily="34" charset="0"/>
                          <a:cs typeface="Times New Roman" panose="02020603050405020304" pitchFamily="18" charset="0"/>
                        </a:rPr>
                        <a:t>practice</a:t>
                      </a:r>
                      <a:endParaRPr lang="en-GB" sz="2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a:lnSpc>
                          <a:spcPct val="115000"/>
                        </a:lnSpc>
                        <a:spcAft>
                          <a:spcPts val="0"/>
                        </a:spcAft>
                      </a:pPr>
                      <a:r>
                        <a:rPr lang="en-GB" sz="2400" dirty="0">
                          <a:effectLst/>
                          <a:latin typeface="+mn-lt"/>
                          <a:ea typeface="Calibri" panose="020F0502020204030204" pitchFamily="34" charset="0"/>
                          <a:cs typeface="Times New Roman" panose="02020603050405020304" pitchFamily="18" charset="0"/>
                        </a:rPr>
                        <a:t>42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a:lnSpc>
                          <a:spcPct val="115000"/>
                        </a:lnSpc>
                        <a:spcAft>
                          <a:spcPts val="0"/>
                        </a:spcAft>
                      </a:pPr>
                      <a:r>
                        <a:rPr lang="en-GB" sz="2400" dirty="0" smtClean="0">
                          <a:effectLst/>
                          <a:latin typeface="+mn-lt"/>
                          <a:ea typeface="Calibri" panose="020F0502020204030204" pitchFamily="34" charset="0"/>
                          <a:cs typeface="Times New Roman" panose="02020603050405020304" pitchFamily="18" charset="0"/>
                        </a:rPr>
                        <a:t>17</a:t>
                      </a:r>
                    </a:p>
                    <a:p>
                      <a:pPr algn="ctr">
                        <a:lnSpc>
                          <a:spcPct val="115000"/>
                        </a:lnSpc>
                        <a:spcAft>
                          <a:spcPts val="0"/>
                        </a:spcAft>
                      </a:pPr>
                      <a:r>
                        <a:rPr lang="en-GB" sz="2400" dirty="0" smtClean="0">
                          <a:effectLst/>
                          <a:latin typeface="+mn-lt"/>
                          <a:ea typeface="Calibri" panose="020F0502020204030204" pitchFamily="34" charset="0"/>
                          <a:cs typeface="Times New Roman" panose="02020603050405020304" pitchFamily="18" charset="0"/>
                        </a:rPr>
                        <a:t>(Part </a:t>
                      </a:r>
                      <a:endParaRPr lang="en-GB" sz="2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 xmlns:a16="http://schemas.microsoft.com/office/drawing/2014/main" val="2395144679"/>
                  </a:ext>
                </a:extLst>
              </a:tr>
              <a:tr h="434122">
                <a:tc>
                  <a:txBody>
                    <a:bodyPr/>
                    <a:lstStyle/>
                    <a:p>
                      <a:pPr marL="0" lvl="0" indent="0">
                        <a:spcAft>
                          <a:spcPts val="0"/>
                        </a:spcAft>
                        <a:buFont typeface="+mj-lt"/>
                        <a:buNone/>
                      </a:pPr>
                      <a:r>
                        <a:rPr lang="en-GB" sz="2400" dirty="0" smtClean="0">
                          <a:effectLst/>
                          <a:latin typeface="+mn-lt"/>
                          <a:ea typeface="Calibri" panose="020F0502020204030204" pitchFamily="34" charset="0"/>
                          <a:cs typeface="Times New Roman" panose="02020603050405020304" pitchFamily="18" charset="0"/>
                        </a:rPr>
                        <a:t>5. Case </a:t>
                      </a:r>
                      <a:r>
                        <a:rPr lang="en-GB" sz="2400" dirty="0">
                          <a:effectLst/>
                          <a:latin typeface="+mn-lt"/>
                          <a:ea typeface="Calibri" panose="020F0502020204030204" pitchFamily="34" charset="0"/>
                          <a:cs typeface="Times New Roman" panose="02020603050405020304" pitchFamily="18" charset="0"/>
                        </a:rPr>
                        <a:t>studies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400">
                          <a:effectLst/>
                          <a:latin typeface="+mn-lt"/>
                          <a:ea typeface="Calibri" panose="020F0502020204030204" pitchFamily="34" charset="0"/>
                          <a:cs typeface="Times New Roman" panose="02020603050405020304" pitchFamily="18" charset="0"/>
                        </a:rPr>
                        <a:t>35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400">
                          <a:effectLst/>
                          <a:latin typeface="+mn-lt"/>
                          <a:ea typeface="Calibri" panose="020F0502020204030204" pitchFamily="34" charset="0"/>
                          <a:cs typeface="Times New Roman" panose="02020603050405020304" pitchFamily="18" charset="0"/>
                        </a:rPr>
                        <a:t>49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795795695"/>
                  </a:ext>
                </a:extLst>
              </a:tr>
              <a:tr h="434122">
                <a:tc>
                  <a:txBody>
                    <a:bodyPr/>
                    <a:lstStyle/>
                    <a:p>
                      <a:pPr marL="0" lvl="0" indent="0">
                        <a:spcAft>
                          <a:spcPts val="0"/>
                        </a:spcAft>
                        <a:buFont typeface="+mj-lt"/>
                        <a:buNone/>
                      </a:pPr>
                      <a:r>
                        <a:rPr lang="en-GB" sz="2400" dirty="0" smtClean="0">
                          <a:effectLst/>
                          <a:latin typeface="+mn-lt"/>
                          <a:ea typeface="Calibri" panose="020F0502020204030204" pitchFamily="34" charset="0"/>
                          <a:cs typeface="Times New Roman" panose="02020603050405020304" pitchFamily="18" charset="0"/>
                        </a:rPr>
                        <a:t>6. Reflection</a:t>
                      </a:r>
                      <a:r>
                        <a:rPr lang="en-GB" sz="2400" dirty="0">
                          <a:effectLst/>
                          <a:latin typeface="+mn-lt"/>
                          <a:ea typeface="Calibri" panose="020F0502020204030204" pitchFamily="34" charset="0"/>
                          <a:cs typeface="Times New Roman" panose="02020603050405020304" pitchFamily="18" charset="0"/>
                        </a:rPr>
                        <a:t>, evaluation and close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a:lnSpc>
                          <a:spcPct val="115000"/>
                        </a:lnSpc>
                        <a:spcAft>
                          <a:spcPts val="0"/>
                        </a:spcAft>
                      </a:pPr>
                      <a:r>
                        <a:rPr lang="en-GB" sz="2400" dirty="0">
                          <a:effectLst/>
                          <a:latin typeface="+mn-lt"/>
                          <a:ea typeface="Calibri" panose="020F0502020204030204" pitchFamily="34" charset="0"/>
                          <a:cs typeface="Times New Roman" panose="02020603050405020304" pitchFamily="18" charset="0"/>
                        </a:rPr>
                        <a:t>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a:lnSpc>
                          <a:spcPct val="115000"/>
                        </a:lnSpc>
                        <a:spcAft>
                          <a:spcPts val="0"/>
                        </a:spcAft>
                      </a:pPr>
                      <a:r>
                        <a:rPr lang="en-GB" sz="2400" dirty="0">
                          <a:effectLst/>
                          <a:latin typeface="+mn-lt"/>
                          <a:ea typeface="Calibri" panose="020F0502020204030204" pitchFamily="34" charset="0"/>
                          <a:cs typeface="Times New Roman" panose="02020603050405020304" pitchFamily="18" charset="0"/>
                        </a:rPr>
                        <a:t>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 xmlns:a16="http://schemas.microsoft.com/office/drawing/2014/main" val="3627255965"/>
                  </a:ext>
                </a:extLst>
              </a:tr>
            </a:tbl>
          </a:graphicData>
        </a:graphic>
      </p:graphicFrame>
    </p:spTree>
    <p:extLst>
      <p:ext uri="{BB962C8B-B14F-4D97-AF65-F5344CB8AC3E}">
        <p14:creationId xmlns:p14="http://schemas.microsoft.com/office/powerpoint/2010/main" val="3339777052"/>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a:t>Section 1: Welcome and devotions (slides 1-9, 11 minutes</a:t>
            </a:r>
            <a:r>
              <a:rPr lang="en-GB" b="1" u="sng" dirty="0" smtClean="0"/>
              <a:t>)</a:t>
            </a:r>
            <a:endParaRPr lang="en-GB" dirty="0"/>
          </a:p>
        </p:txBody>
      </p:sp>
      <p:sp>
        <p:nvSpPr>
          <p:cNvPr id="4" name="Footer Placeholder 3"/>
          <p:cNvSpPr>
            <a:spLocks noGrp="1"/>
          </p:cNvSpPr>
          <p:nvPr>
            <p:ph type="ftr" sz="quarter" idx="11"/>
          </p:nvPr>
        </p:nvSpPr>
        <p:spPr/>
        <p:txBody>
          <a:bodyPr/>
          <a:lstStyle/>
          <a:p>
            <a:r>
              <a:rPr lang="en-GB" dirty="0" smtClean="0"/>
              <a:t>Creating Safer Space – Foundation Module</a:t>
            </a:r>
            <a:endParaRPr lang="en-GB" dirty="0"/>
          </a:p>
        </p:txBody>
      </p:sp>
      <p:sp>
        <p:nvSpPr>
          <p:cNvPr id="5" name="Slide Number Placeholder 4"/>
          <p:cNvSpPr>
            <a:spLocks noGrp="1"/>
          </p:cNvSpPr>
          <p:nvPr>
            <p:ph type="sldNum" sz="quarter" idx="12"/>
          </p:nvPr>
        </p:nvSpPr>
        <p:spPr/>
        <p:txBody>
          <a:bodyPr/>
          <a:lstStyle/>
          <a:p>
            <a:fld id="{FD61111D-DC65-4F3E-A023-C281E36636EA}" type="slidenum">
              <a:rPr lang="en-GB" smtClean="0"/>
              <a:pPr/>
              <a:t>13</a:t>
            </a:fld>
            <a:endParaRPr lang="en-GB"/>
          </a:p>
        </p:txBody>
      </p:sp>
      <p:pic>
        <p:nvPicPr>
          <p:cNvPr id="6" name="Picture 5"/>
          <p:cNvPicPr>
            <a:picLocks noChangeAspect="1"/>
          </p:cNvPicPr>
          <p:nvPr/>
        </p:nvPicPr>
        <p:blipFill>
          <a:blip r:embed="rId3"/>
          <a:stretch>
            <a:fillRect/>
          </a:stretch>
        </p:blipFill>
        <p:spPr>
          <a:xfrm>
            <a:off x="134640" y="1923250"/>
            <a:ext cx="2942629" cy="2009807"/>
          </a:xfrm>
          <a:prstGeom prst="rect">
            <a:avLst/>
          </a:prstGeom>
          <a:ln>
            <a:solidFill>
              <a:schemeClr val="accent1"/>
            </a:solidFill>
          </a:ln>
        </p:spPr>
      </p:pic>
      <p:pic>
        <p:nvPicPr>
          <p:cNvPr id="7" name="Picture 6"/>
          <p:cNvPicPr>
            <a:picLocks noChangeAspect="1"/>
          </p:cNvPicPr>
          <p:nvPr/>
        </p:nvPicPr>
        <p:blipFill>
          <a:blip r:embed="rId4"/>
          <a:stretch>
            <a:fillRect/>
          </a:stretch>
        </p:blipFill>
        <p:spPr>
          <a:xfrm>
            <a:off x="3245449" y="1884037"/>
            <a:ext cx="2784309" cy="2088232"/>
          </a:xfrm>
          <a:prstGeom prst="rect">
            <a:avLst/>
          </a:prstGeom>
        </p:spPr>
      </p:pic>
      <p:pic>
        <p:nvPicPr>
          <p:cNvPr id="8" name="Picture 7"/>
          <p:cNvPicPr>
            <a:picLocks noChangeAspect="1"/>
          </p:cNvPicPr>
          <p:nvPr/>
        </p:nvPicPr>
        <p:blipFill>
          <a:blip r:embed="rId5"/>
          <a:stretch>
            <a:fillRect/>
          </a:stretch>
        </p:blipFill>
        <p:spPr>
          <a:xfrm>
            <a:off x="6069384" y="1884037"/>
            <a:ext cx="2786167" cy="2049020"/>
          </a:xfrm>
          <a:prstGeom prst="rect">
            <a:avLst/>
          </a:prstGeom>
        </p:spPr>
      </p:pic>
      <p:sp>
        <p:nvSpPr>
          <p:cNvPr id="9" name="TextBox 8"/>
          <p:cNvSpPr txBox="1"/>
          <p:nvPr/>
        </p:nvSpPr>
        <p:spPr>
          <a:xfrm>
            <a:off x="134640" y="3470648"/>
            <a:ext cx="432048" cy="461665"/>
          </a:xfrm>
          <a:prstGeom prst="rect">
            <a:avLst/>
          </a:prstGeom>
          <a:noFill/>
        </p:spPr>
        <p:txBody>
          <a:bodyPr wrap="square" rtlCol="0">
            <a:spAutoFit/>
          </a:bodyPr>
          <a:lstStyle/>
          <a:p>
            <a:r>
              <a:rPr lang="en-GB" dirty="0" smtClean="0"/>
              <a:t>1</a:t>
            </a:r>
            <a:endParaRPr lang="en-GB" dirty="0"/>
          </a:p>
        </p:txBody>
      </p:sp>
      <p:sp>
        <p:nvSpPr>
          <p:cNvPr id="10" name="Rectangle 9"/>
          <p:cNvSpPr/>
          <p:nvPr/>
        </p:nvSpPr>
        <p:spPr>
          <a:xfrm>
            <a:off x="3245449" y="3463008"/>
            <a:ext cx="394118" cy="461665"/>
          </a:xfrm>
          <a:prstGeom prst="rect">
            <a:avLst/>
          </a:prstGeom>
        </p:spPr>
        <p:txBody>
          <a:bodyPr wrap="square">
            <a:spAutoFit/>
          </a:bodyPr>
          <a:lstStyle/>
          <a:p>
            <a:r>
              <a:rPr lang="en-GB" dirty="0" smtClean="0"/>
              <a:t>2</a:t>
            </a:r>
            <a:endParaRPr lang="en-GB" dirty="0"/>
          </a:p>
        </p:txBody>
      </p:sp>
      <p:sp>
        <p:nvSpPr>
          <p:cNvPr id="12" name="Rectangle 11"/>
          <p:cNvSpPr/>
          <p:nvPr/>
        </p:nvSpPr>
        <p:spPr>
          <a:xfrm>
            <a:off x="6093548" y="3463007"/>
            <a:ext cx="538134" cy="461665"/>
          </a:xfrm>
          <a:prstGeom prst="rect">
            <a:avLst/>
          </a:prstGeom>
        </p:spPr>
        <p:txBody>
          <a:bodyPr wrap="square">
            <a:spAutoFit/>
          </a:bodyPr>
          <a:lstStyle/>
          <a:p>
            <a:r>
              <a:rPr lang="en-GB" dirty="0" smtClean="0"/>
              <a:t>3</a:t>
            </a:r>
            <a:endParaRPr lang="en-GB" dirty="0"/>
          </a:p>
        </p:txBody>
      </p:sp>
      <p:pic>
        <p:nvPicPr>
          <p:cNvPr id="13" name="Picture 12"/>
          <p:cNvPicPr>
            <a:picLocks noChangeAspect="1"/>
          </p:cNvPicPr>
          <p:nvPr/>
        </p:nvPicPr>
        <p:blipFill>
          <a:blip r:embed="rId6"/>
          <a:stretch>
            <a:fillRect/>
          </a:stretch>
        </p:blipFill>
        <p:spPr>
          <a:xfrm>
            <a:off x="140319" y="4149080"/>
            <a:ext cx="2895479" cy="2189858"/>
          </a:xfrm>
          <a:prstGeom prst="rect">
            <a:avLst/>
          </a:prstGeom>
        </p:spPr>
      </p:pic>
      <p:sp>
        <p:nvSpPr>
          <p:cNvPr id="14" name="TextBox 13"/>
          <p:cNvSpPr txBox="1"/>
          <p:nvPr/>
        </p:nvSpPr>
        <p:spPr>
          <a:xfrm>
            <a:off x="323528" y="5877272"/>
            <a:ext cx="1296144" cy="461665"/>
          </a:xfrm>
          <a:prstGeom prst="rect">
            <a:avLst/>
          </a:prstGeom>
          <a:noFill/>
        </p:spPr>
        <p:txBody>
          <a:bodyPr wrap="square" rtlCol="0">
            <a:spAutoFit/>
          </a:bodyPr>
          <a:lstStyle/>
          <a:p>
            <a:r>
              <a:rPr lang="en-GB" dirty="0" smtClean="0">
                <a:solidFill>
                  <a:schemeClr val="bg1">
                    <a:lumMod val="20000"/>
                    <a:lumOff val="80000"/>
                  </a:schemeClr>
                </a:solidFill>
              </a:rPr>
              <a:t>4</a:t>
            </a:r>
            <a:endParaRPr lang="en-GB" dirty="0">
              <a:solidFill>
                <a:schemeClr val="bg1">
                  <a:lumMod val="20000"/>
                  <a:lumOff val="80000"/>
                </a:schemeClr>
              </a:solidFill>
            </a:endParaRPr>
          </a:p>
        </p:txBody>
      </p:sp>
      <p:pic>
        <p:nvPicPr>
          <p:cNvPr id="15" name="Picture 14"/>
          <p:cNvPicPr>
            <a:picLocks noChangeAspect="1"/>
          </p:cNvPicPr>
          <p:nvPr/>
        </p:nvPicPr>
        <p:blipFill>
          <a:blip r:embed="rId7"/>
          <a:stretch>
            <a:fillRect/>
          </a:stretch>
        </p:blipFill>
        <p:spPr>
          <a:xfrm>
            <a:off x="3239912" y="4199008"/>
            <a:ext cx="2853636" cy="2180178"/>
          </a:xfrm>
          <a:prstGeom prst="rect">
            <a:avLst/>
          </a:prstGeom>
        </p:spPr>
      </p:pic>
      <p:sp>
        <p:nvSpPr>
          <p:cNvPr id="16" name="Rectangle 15"/>
          <p:cNvSpPr/>
          <p:nvPr/>
        </p:nvSpPr>
        <p:spPr>
          <a:xfrm>
            <a:off x="3279187" y="5808593"/>
            <a:ext cx="356188" cy="461665"/>
          </a:xfrm>
          <a:prstGeom prst="rect">
            <a:avLst/>
          </a:prstGeom>
        </p:spPr>
        <p:txBody>
          <a:bodyPr wrap="none">
            <a:spAutoFit/>
          </a:bodyPr>
          <a:lstStyle/>
          <a:p>
            <a:r>
              <a:rPr lang="en-GB" dirty="0" smtClean="0"/>
              <a:t>5</a:t>
            </a:r>
            <a:endParaRPr lang="en-GB" dirty="0"/>
          </a:p>
        </p:txBody>
      </p:sp>
      <p:pic>
        <p:nvPicPr>
          <p:cNvPr id="17" name="Picture 16"/>
          <p:cNvPicPr>
            <a:picLocks noChangeAspect="1"/>
          </p:cNvPicPr>
          <p:nvPr/>
        </p:nvPicPr>
        <p:blipFill>
          <a:blip r:embed="rId8"/>
          <a:stretch>
            <a:fillRect/>
          </a:stretch>
        </p:blipFill>
        <p:spPr>
          <a:xfrm>
            <a:off x="6213870" y="4164644"/>
            <a:ext cx="2768921" cy="2214542"/>
          </a:xfrm>
          <a:prstGeom prst="rect">
            <a:avLst/>
          </a:prstGeom>
        </p:spPr>
      </p:pic>
      <p:sp>
        <p:nvSpPr>
          <p:cNvPr id="18" name="Rectangle 17"/>
          <p:cNvSpPr/>
          <p:nvPr/>
        </p:nvSpPr>
        <p:spPr>
          <a:xfrm>
            <a:off x="6213870" y="5741152"/>
            <a:ext cx="610142" cy="461665"/>
          </a:xfrm>
          <a:prstGeom prst="rect">
            <a:avLst/>
          </a:prstGeom>
        </p:spPr>
        <p:txBody>
          <a:bodyPr wrap="square">
            <a:spAutoFit/>
          </a:bodyPr>
          <a:lstStyle/>
          <a:p>
            <a:r>
              <a:rPr lang="en-GB" dirty="0" smtClean="0"/>
              <a:t>6</a:t>
            </a:r>
            <a:endParaRPr lang="en-GB" dirty="0"/>
          </a:p>
        </p:txBody>
      </p:sp>
    </p:spTree>
    <p:extLst>
      <p:ext uri="{BB962C8B-B14F-4D97-AF65-F5344CB8AC3E}">
        <p14:creationId xmlns:p14="http://schemas.microsoft.com/office/powerpoint/2010/main" val="2353995761"/>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a:t>Section 1: Welcome and devotions (slides 1-9, 11 minutes</a:t>
            </a:r>
            <a:r>
              <a:rPr lang="en-GB" b="1" u="sng" dirty="0" smtClean="0"/>
              <a:t>)</a:t>
            </a:r>
            <a:endParaRPr lang="en-GB" dirty="0"/>
          </a:p>
        </p:txBody>
      </p:sp>
      <p:sp>
        <p:nvSpPr>
          <p:cNvPr id="4" name="Footer Placeholder 3"/>
          <p:cNvSpPr>
            <a:spLocks noGrp="1"/>
          </p:cNvSpPr>
          <p:nvPr>
            <p:ph type="ftr" sz="quarter" idx="11"/>
          </p:nvPr>
        </p:nvSpPr>
        <p:spPr/>
        <p:txBody>
          <a:bodyPr/>
          <a:lstStyle/>
          <a:p>
            <a:r>
              <a:rPr lang="en-GB" dirty="0" smtClean="0"/>
              <a:t>Creating Safer Space – Foundation Module</a:t>
            </a:r>
            <a:endParaRPr lang="en-GB" dirty="0"/>
          </a:p>
        </p:txBody>
      </p:sp>
      <p:sp>
        <p:nvSpPr>
          <p:cNvPr id="14" name="TextBox 13"/>
          <p:cNvSpPr txBox="1"/>
          <p:nvPr/>
        </p:nvSpPr>
        <p:spPr>
          <a:xfrm>
            <a:off x="323528" y="5877272"/>
            <a:ext cx="1296144" cy="461665"/>
          </a:xfrm>
          <a:prstGeom prst="rect">
            <a:avLst/>
          </a:prstGeom>
          <a:noFill/>
        </p:spPr>
        <p:txBody>
          <a:bodyPr wrap="square" rtlCol="0">
            <a:spAutoFit/>
          </a:bodyPr>
          <a:lstStyle/>
          <a:p>
            <a:r>
              <a:rPr lang="en-GB" dirty="0" smtClean="0">
                <a:solidFill>
                  <a:schemeClr val="bg1">
                    <a:lumMod val="20000"/>
                    <a:lumOff val="80000"/>
                  </a:schemeClr>
                </a:solidFill>
              </a:rPr>
              <a:t>4</a:t>
            </a:r>
            <a:endParaRPr lang="en-GB" dirty="0">
              <a:solidFill>
                <a:schemeClr val="bg1">
                  <a:lumMod val="20000"/>
                  <a:lumOff val="80000"/>
                </a:schemeClr>
              </a:solidFill>
            </a:endParaRPr>
          </a:p>
        </p:txBody>
      </p:sp>
      <p:pic>
        <p:nvPicPr>
          <p:cNvPr id="3" name="Picture 2"/>
          <p:cNvPicPr>
            <a:picLocks noChangeAspect="1"/>
          </p:cNvPicPr>
          <p:nvPr/>
        </p:nvPicPr>
        <p:blipFill>
          <a:blip r:embed="rId2"/>
          <a:stretch>
            <a:fillRect/>
          </a:stretch>
        </p:blipFill>
        <p:spPr>
          <a:xfrm>
            <a:off x="261106" y="1739841"/>
            <a:ext cx="3258298" cy="2426206"/>
          </a:xfrm>
          <a:prstGeom prst="rect">
            <a:avLst/>
          </a:prstGeom>
        </p:spPr>
      </p:pic>
      <p:pic>
        <p:nvPicPr>
          <p:cNvPr id="11" name="Picture 10"/>
          <p:cNvPicPr>
            <a:picLocks noChangeAspect="1"/>
          </p:cNvPicPr>
          <p:nvPr/>
        </p:nvPicPr>
        <p:blipFill>
          <a:blip r:embed="rId3"/>
          <a:stretch>
            <a:fillRect/>
          </a:stretch>
        </p:blipFill>
        <p:spPr>
          <a:xfrm>
            <a:off x="2756111" y="3356992"/>
            <a:ext cx="3425413" cy="2664296"/>
          </a:xfrm>
          <a:prstGeom prst="rect">
            <a:avLst/>
          </a:prstGeom>
        </p:spPr>
      </p:pic>
      <p:pic>
        <p:nvPicPr>
          <p:cNvPr id="19" name="Picture 18"/>
          <p:cNvPicPr>
            <a:picLocks noChangeAspect="1"/>
          </p:cNvPicPr>
          <p:nvPr/>
        </p:nvPicPr>
        <p:blipFill>
          <a:blip r:embed="rId4"/>
          <a:stretch>
            <a:fillRect/>
          </a:stretch>
        </p:blipFill>
        <p:spPr>
          <a:xfrm>
            <a:off x="5292080" y="1721920"/>
            <a:ext cx="3408756" cy="2571176"/>
          </a:xfrm>
          <a:prstGeom prst="rect">
            <a:avLst/>
          </a:prstGeom>
        </p:spPr>
      </p:pic>
      <p:sp>
        <p:nvSpPr>
          <p:cNvPr id="20" name="TextBox 19"/>
          <p:cNvSpPr txBox="1"/>
          <p:nvPr/>
        </p:nvSpPr>
        <p:spPr>
          <a:xfrm>
            <a:off x="344538" y="3704382"/>
            <a:ext cx="298376" cy="461665"/>
          </a:xfrm>
          <a:prstGeom prst="rect">
            <a:avLst/>
          </a:prstGeom>
          <a:noFill/>
        </p:spPr>
        <p:txBody>
          <a:bodyPr wrap="square" rtlCol="0">
            <a:spAutoFit/>
          </a:bodyPr>
          <a:lstStyle/>
          <a:p>
            <a:r>
              <a:rPr lang="en-GB" dirty="0" smtClean="0"/>
              <a:t>7</a:t>
            </a:r>
            <a:endParaRPr lang="en-GB" dirty="0"/>
          </a:p>
        </p:txBody>
      </p:sp>
      <p:sp>
        <p:nvSpPr>
          <p:cNvPr id="21" name="TextBox 20"/>
          <p:cNvSpPr txBox="1"/>
          <p:nvPr/>
        </p:nvSpPr>
        <p:spPr>
          <a:xfrm>
            <a:off x="2720276" y="5472844"/>
            <a:ext cx="432048" cy="461665"/>
          </a:xfrm>
          <a:prstGeom prst="rect">
            <a:avLst/>
          </a:prstGeom>
          <a:noFill/>
        </p:spPr>
        <p:txBody>
          <a:bodyPr wrap="square" rtlCol="0">
            <a:spAutoFit/>
          </a:bodyPr>
          <a:lstStyle/>
          <a:p>
            <a:r>
              <a:rPr lang="en-GB" dirty="0" smtClean="0"/>
              <a:t>8</a:t>
            </a:r>
            <a:endParaRPr lang="en-GB" dirty="0"/>
          </a:p>
        </p:txBody>
      </p:sp>
      <p:sp>
        <p:nvSpPr>
          <p:cNvPr id="22" name="TextBox 21"/>
          <p:cNvSpPr txBox="1"/>
          <p:nvPr/>
        </p:nvSpPr>
        <p:spPr>
          <a:xfrm>
            <a:off x="8285445" y="3828929"/>
            <a:ext cx="360040" cy="461665"/>
          </a:xfrm>
          <a:prstGeom prst="rect">
            <a:avLst/>
          </a:prstGeom>
          <a:noFill/>
        </p:spPr>
        <p:txBody>
          <a:bodyPr wrap="square" rtlCol="0">
            <a:spAutoFit/>
          </a:bodyPr>
          <a:lstStyle/>
          <a:p>
            <a:r>
              <a:rPr lang="en-GB" dirty="0" smtClean="0"/>
              <a:t>9</a:t>
            </a:r>
            <a:endParaRPr lang="en-GB" dirty="0"/>
          </a:p>
        </p:txBody>
      </p:sp>
    </p:spTree>
    <p:extLst>
      <p:ext uri="{BB962C8B-B14F-4D97-AF65-F5344CB8AC3E}">
        <p14:creationId xmlns:p14="http://schemas.microsoft.com/office/powerpoint/2010/main" val="2080990926"/>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Section 2: Our Church Context (slides </a:t>
            </a:r>
            <a:r>
              <a:rPr lang="en-GB" b="1" dirty="0" smtClean="0"/>
              <a:t>10–24, </a:t>
            </a:r>
            <a:r>
              <a:rPr lang="en-GB" b="1" dirty="0"/>
              <a:t>25 minutes)</a:t>
            </a:r>
            <a:br>
              <a:rPr lang="en-GB" b="1" dirty="0"/>
            </a:br>
            <a:endParaRPr lang="en-GB" dirty="0"/>
          </a:p>
        </p:txBody>
      </p:sp>
      <p:sp>
        <p:nvSpPr>
          <p:cNvPr id="4" name="Footer Placeholder 3"/>
          <p:cNvSpPr>
            <a:spLocks noGrp="1"/>
          </p:cNvSpPr>
          <p:nvPr>
            <p:ph type="ftr" sz="quarter" idx="11"/>
          </p:nvPr>
        </p:nvSpPr>
        <p:spPr>
          <a:xfrm>
            <a:off x="3721199" y="5877272"/>
            <a:ext cx="5400675" cy="365125"/>
          </a:xfrm>
        </p:spPr>
        <p:txBody>
          <a:bodyPr/>
          <a:lstStyle/>
          <a:p>
            <a:r>
              <a:rPr lang="en-GB" dirty="0" smtClean="0"/>
              <a:t>The next slide plays automatically…..</a:t>
            </a:r>
            <a:endParaRPr lang="en-GB" dirty="0"/>
          </a:p>
        </p:txBody>
      </p:sp>
    </p:spTree>
    <p:extLst>
      <p:ext uri="{BB962C8B-B14F-4D97-AF65-F5344CB8AC3E}">
        <p14:creationId xmlns:p14="http://schemas.microsoft.com/office/powerpoint/2010/main" val="1001420081"/>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703775" y="299825"/>
            <a:ext cx="2900922" cy="1077218"/>
          </a:xfrm>
          <a:prstGeom prst="rect">
            <a:avLst/>
          </a:prstGeom>
          <a:noFill/>
        </p:spPr>
        <p:txBody>
          <a:bodyPr wrap="none" rtlCol="0">
            <a:spAutoFit/>
          </a:bodyPr>
          <a:lstStyle/>
          <a:p>
            <a:pPr algn="ctr"/>
            <a:r>
              <a:rPr lang="en-GB" sz="3200" b="1" i="1" dirty="0"/>
              <a:t>Children and </a:t>
            </a:r>
            <a:br>
              <a:rPr lang="en-GB" sz="3200" b="1" i="1" dirty="0"/>
            </a:br>
            <a:r>
              <a:rPr lang="en-GB" sz="3200" b="1" i="1" dirty="0"/>
              <a:t>Young People</a:t>
            </a:r>
          </a:p>
        </p:txBody>
      </p:sp>
      <p:sp>
        <p:nvSpPr>
          <p:cNvPr id="7" name="TextBox 6"/>
          <p:cNvSpPr txBox="1"/>
          <p:nvPr/>
        </p:nvSpPr>
        <p:spPr>
          <a:xfrm>
            <a:off x="5996203" y="1579668"/>
            <a:ext cx="2992567" cy="1569660"/>
          </a:xfrm>
          <a:prstGeom prst="rect">
            <a:avLst/>
          </a:prstGeom>
          <a:noFill/>
        </p:spPr>
        <p:txBody>
          <a:bodyPr wrap="square" rtlCol="0">
            <a:spAutoFit/>
          </a:bodyPr>
          <a:lstStyle/>
          <a:p>
            <a:pPr algn="r"/>
            <a:r>
              <a:rPr lang="en-GB" sz="3200" b="1" i="1" dirty="0" smtClean="0">
                <a:effectLst/>
                <a:ea typeface="Calibri" panose="020F0502020204030204" pitchFamily="34" charset="0"/>
                <a:cs typeface="Times New Roman" panose="02020603050405020304" pitchFamily="18" charset="0"/>
              </a:rPr>
              <a:t>Vulnerable Adults</a:t>
            </a:r>
            <a:endParaRPr lang="en-GB" sz="3200" b="1" i="1" dirty="0">
              <a:effectLst/>
              <a:ea typeface="Calibri" panose="020F0502020204030204" pitchFamily="34" charset="0"/>
              <a:cs typeface="Times New Roman" panose="02020603050405020304" pitchFamily="18" charset="0"/>
            </a:endParaRPr>
          </a:p>
          <a:p>
            <a:pPr algn="ctr"/>
            <a:endParaRPr lang="en-GB" sz="3200" b="1" i="1" dirty="0"/>
          </a:p>
        </p:txBody>
      </p:sp>
      <p:sp>
        <p:nvSpPr>
          <p:cNvPr id="8" name="TextBox 7"/>
          <p:cNvSpPr txBox="1"/>
          <p:nvPr/>
        </p:nvSpPr>
        <p:spPr>
          <a:xfrm>
            <a:off x="3623883" y="4652802"/>
            <a:ext cx="4083604" cy="1569660"/>
          </a:xfrm>
          <a:prstGeom prst="rect">
            <a:avLst/>
          </a:prstGeom>
          <a:noFill/>
        </p:spPr>
        <p:txBody>
          <a:bodyPr wrap="square" rtlCol="0">
            <a:spAutoFit/>
          </a:bodyPr>
          <a:lstStyle/>
          <a:p>
            <a:pPr algn="r"/>
            <a:r>
              <a:rPr lang="en-GB" sz="3200" b="1" i="1" dirty="0">
                <a:effectLst/>
                <a:ea typeface="Calibri" panose="020F0502020204030204" pitchFamily="34" charset="0"/>
                <a:cs typeface="Times New Roman" panose="02020603050405020304" pitchFamily="18" charset="0"/>
              </a:rPr>
              <a:t>Those </a:t>
            </a:r>
            <a:br>
              <a:rPr lang="en-GB" sz="3200" b="1" i="1" dirty="0">
                <a:effectLst/>
                <a:ea typeface="Calibri" panose="020F0502020204030204" pitchFamily="34" charset="0"/>
                <a:cs typeface="Times New Roman" panose="02020603050405020304" pitchFamily="18" charset="0"/>
              </a:rPr>
            </a:br>
            <a:r>
              <a:rPr lang="en-GB" sz="3200" b="1" i="1" dirty="0">
                <a:effectLst/>
                <a:ea typeface="Calibri" panose="020F0502020204030204" pitchFamily="34" charset="0"/>
                <a:cs typeface="Times New Roman" panose="02020603050405020304" pitchFamily="18" charset="0"/>
              </a:rPr>
              <a:t>who have </a:t>
            </a:r>
            <a:br>
              <a:rPr lang="en-GB" sz="3200" b="1" i="1" dirty="0">
                <a:effectLst/>
                <a:ea typeface="Calibri" panose="020F0502020204030204" pitchFamily="34" charset="0"/>
                <a:cs typeface="Times New Roman" panose="02020603050405020304" pitchFamily="18" charset="0"/>
              </a:rPr>
            </a:br>
            <a:r>
              <a:rPr lang="en-GB" sz="3200" b="1" i="1" dirty="0">
                <a:effectLst/>
                <a:ea typeface="Calibri" panose="020F0502020204030204" pitchFamily="34" charset="0"/>
                <a:cs typeface="Times New Roman" panose="02020603050405020304" pitchFamily="18" charset="0"/>
              </a:rPr>
              <a:t>experienced abuse</a:t>
            </a:r>
          </a:p>
        </p:txBody>
      </p:sp>
      <p:sp>
        <p:nvSpPr>
          <p:cNvPr id="9" name="TextBox 8"/>
          <p:cNvSpPr txBox="1"/>
          <p:nvPr/>
        </p:nvSpPr>
        <p:spPr>
          <a:xfrm>
            <a:off x="107504" y="4470055"/>
            <a:ext cx="2638393" cy="2062103"/>
          </a:xfrm>
          <a:prstGeom prst="rect">
            <a:avLst/>
          </a:prstGeom>
          <a:noFill/>
        </p:spPr>
        <p:txBody>
          <a:bodyPr wrap="square" rtlCol="0">
            <a:spAutoFit/>
          </a:bodyPr>
          <a:lstStyle/>
          <a:p>
            <a:r>
              <a:rPr lang="en-GB" sz="3200" b="1" i="1" dirty="0">
                <a:effectLst/>
                <a:ea typeface="Calibri" panose="020F0502020204030204" pitchFamily="34" charset="0"/>
                <a:cs typeface="Times New Roman" panose="02020603050405020304" pitchFamily="18" charset="0"/>
              </a:rPr>
              <a:t>Those who may be a risk to others</a:t>
            </a:r>
            <a:endParaRPr lang="en-GB" sz="3200" b="1" i="1" dirty="0"/>
          </a:p>
        </p:txBody>
      </p:sp>
      <p:sp>
        <p:nvSpPr>
          <p:cNvPr id="10" name="TextBox 9"/>
          <p:cNvSpPr txBox="1"/>
          <p:nvPr/>
        </p:nvSpPr>
        <p:spPr>
          <a:xfrm>
            <a:off x="151775" y="1971549"/>
            <a:ext cx="3499438" cy="1569660"/>
          </a:xfrm>
          <a:prstGeom prst="rect">
            <a:avLst/>
          </a:prstGeom>
          <a:noFill/>
        </p:spPr>
        <p:txBody>
          <a:bodyPr wrap="square" rtlCol="0">
            <a:spAutoFit/>
          </a:bodyPr>
          <a:lstStyle/>
          <a:p>
            <a:r>
              <a:rPr lang="en-GB" sz="3200" b="1" i="1" dirty="0">
                <a:effectLst/>
                <a:ea typeface="Calibri" panose="020F0502020204030204" pitchFamily="34" charset="0"/>
                <a:cs typeface="Times New Roman" panose="02020603050405020304" pitchFamily="18" charset="0"/>
              </a:rPr>
              <a:t>Church </a:t>
            </a:r>
            <a:br>
              <a:rPr lang="en-GB" sz="3200" b="1" i="1" dirty="0">
                <a:effectLst/>
                <a:ea typeface="Calibri" panose="020F0502020204030204" pitchFamily="34" charset="0"/>
                <a:cs typeface="Times New Roman" panose="02020603050405020304" pitchFamily="18" charset="0"/>
              </a:rPr>
            </a:br>
            <a:r>
              <a:rPr lang="en-GB" sz="3200" b="1" i="1" dirty="0">
                <a:effectLst/>
                <a:ea typeface="Calibri" panose="020F0502020204030204" pitchFamily="34" charset="0"/>
                <a:cs typeface="Times New Roman" panose="02020603050405020304" pitchFamily="18" charset="0"/>
              </a:rPr>
              <a:t>leaders, staff </a:t>
            </a:r>
            <a:br>
              <a:rPr lang="en-GB" sz="3200" b="1" i="1" dirty="0">
                <a:effectLst/>
                <a:ea typeface="Calibri" panose="020F0502020204030204" pitchFamily="34" charset="0"/>
                <a:cs typeface="Times New Roman" panose="02020603050405020304" pitchFamily="18" charset="0"/>
              </a:rPr>
            </a:br>
            <a:r>
              <a:rPr lang="en-GB" sz="3200" b="1" i="1" dirty="0">
                <a:effectLst/>
                <a:ea typeface="Calibri" panose="020F0502020204030204" pitchFamily="34" charset="0"/>
                <a:cs typeface="Times New Roman" panose="02020603050405020304" pitchFamily="18" charset="0"/>
              </a:rPr>
              <a:t>and volunteers</a:t>
            </a:r>
            <a:endParaRPr lang="en-GB" sz="3200" b="1" i="1" dirty="0"/>
          </a:p>
        </p:txBody>
      </p:sp>
      <p:sp>
        <p:nvSpPr>
          <p:cNvPr id="12" name="Rectangle 11"/>
          <p:cNvSpPr/>
          <p:nvPr/>
        </p:nvSpPr>
        <p:spPr>
          <a:xfrm>
            <a:off x="245010" y="363949"/>
            <a:ext cx="3775842" cy="1323439"/>
          </a:xfrm>
          <a:prstGeom prst="rect">
            <a:avLst/>
          </a:prstGeom>
          <a:solidFill>
            <a:schemeClr val="tx2">
              <a:lumMod val="75000"/>
            </a:schemeClr>
          </a:solidFill>
        </p:spPr>
        <p:txBody>
          <a:bodyPr wrap="none">
            <a:spAutoFit/>
          </a:bodyPr>
          <a:lstStyle/>
          <a:p>
            <a:pPr algn="ctr"/>
            <a:r>
              <a:rPr lang="en-GB" sz="4000" b="1" dirty="0">
                <a:solidFill>
                  <a:srgbClr val="FFFFFF"/>
                </a:solidFill>
                <a:effectLst/>
                <a:latin typeface="+mj-lt"/>
                <a:ea typeface="Calibri" panose="020F0502020204030204" pitchFamily="34" charset="0"/>
              </a:rPr>
              <a:t>What makes the </a:t>
            </a:r>
            <a:br>
              <a:rPr lang="en-GB" sz="4000" b="1" dirty="0">
                <a:solidFill>
                  <a:srgbClr val="FFFFFF"/>
                </a:solidFill>
                <a:effectLst/>
                <a:latin typeface="+mj-lt"/>
                <a:ea typeface="Calibri" panose="020F0502020204030204" pitchFamily="34" charset="0"/>
              </a:rPr>
            </a:br>
            <a:r>
              <a:rPr lang="en-GB" sz="4000" b="1" dirty="0">
                <a:solidFill>
                  <a:srgbClr val="FFFFFF"/>
                </a:solidFill>
                <a:effectLst/>
                <a:latin typeface="+mj-lt"/>
                <a:ea typeface="Calibri" panose="020F0502020204030204" pitchFamily="34" charset="0"/>
              </a:rPr>
              <a:t>church unique?</a:t>
            </a:r>
            <a:endParaRPr lang="en-GB" sz="4000" dirty="0">
              <a:solidFill>
                <a:srgbClr val="FFFFFF"/>
              </a:solidFill>
              <a:latin typeface="+mj-lt"/>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35175" t="25349" r="33779" b="33644"/>
          <a:stretch/>
        </p:blipFill>
        <p:spPr>
          <a:xfrm>
            <a:off x="3216349" y="1738422"/>
            <a:ext cx="2838894" cy="2812313"/>
          </a:xfrm>
          <a:prstGeom prst="rect">
            <a:avLst/>
          </a:prstGeom>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7" name="Picture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625848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100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ppt_x"/>
                                          </p:val>
                                        </p:tav>
                                        <p:tav tm="100000">
                                          <p:val>
                                            <p:strVal val="#ppt_x"/>
                                          </p:val>
                                        </p:tav>
                                      </p:tavLst>
                                    </p:anim>
                                    <p:anim calcmode="lin" valueType="num">
                                      <p:cBhvr additive="base">
                                        <p:cTn id="8" dur="1000" fill="hold"/>
                                        <p:tgtEl>
                                          <p:spTgt spid="14"/>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2" presetClass="entr" presetSubtype="2" fill="hold" nodeType="afterEffect">
                                  <p:stCondLst>
                                    <p:cond delay="50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1000" fill="hold"/>
                                        <p:tgtEl>
                                          <p:spTgt spid="15"/>
                                        </p:tgtEl>
                                        <p:attrNameLst>
                                          <p:attrName>ppt_x</p:attrName>
                                        </p:attrNameLst>
                                      </p:cBhvr>
                                      <p:tavLst>
                                        <p:tav tm="0">
                                          <p:val>
                                            <p:strVal val="1+#ppt_w/2"/>
                                          </p:val>
                                        </p:tav>
                                        <p:tav tm="100000">
                                          <p:val>
                                            <p:strVal val="#ppt_x"/>
                                          </p:val>
                                        </p:tav>
                                      </p:tavLst>
                                    </p:anim>
                                    <p:anim calcmode="lin" valueType="num">
                                      <p:cBhvr additive="base">
                                        <p:cTn id="13" dur="1000" fill="hold"/>
                                        <p:tgtEl>
                                          <p:spTgt spid="15"/>
                                        </p:tgtEl>
                                        <p:attrNameLst>
                                          <p:attrName>ppt_y</p:attrName>
                                        </p:attrNameLst>
                                      </p:cBhvr>
                                      <p:tavLst>
                                        <p:tav tm="0">
                                          <p:val>
                                            <p:strVal val="#ppt_y"/>
                                          </p:val>
                                        </p:tav>
                                        <p:tav tm="100000">
                                          <p:val>
                                            <p:strVal val="#ppt_y"/>
                                          </p:val>
                                        </p:tav>
                                      </p:tavLst>
                                    </p:anim>
                                  </p:childTnLst>
                                </p:cTn>
                              </p:par>
                            </p:childTnLst>
                          </p:cTn>
                        </p:par>
                        <p:par>
                          <p:cTn id="14" fill="hold">
                            <p:stCondLst>
                              <p:cond delay="3500"/>
                            </p:stCondLst>
                            <p:childTnLst>
                              <p:par>
                                <p:cTn id="15" presetID="2" presetClass="entr" presetSubtype="6" fill="hold" nodeType="afterEffect">
                                  <p:stCondLst>
                                    <p:cond delay="50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1000" fill="hold"/>
                                        <p:tgtEl>
                                          <p:spTgt spid="16"/>
                                        </p:tgtEl>
                                        <p:attrNameLst>
                                          <p:attrName>ppt_x</p:attrName>
                                        </p:attrNameLst>
                                      </p:cBhvr>
                                      <p:tavLst>
                                        <p:tav tm="0">
                                          <p:val>
                                            <p:strVal val="1+#ppt_w/2"/>
                                          </p:val>
                                        </p:tav>
                                        <p:tav tm="100000">
                                          <p:val>
                                            <p:strVal val="#ppt_x"/>
                                          </p:val>
                                        </p:tav>
                                      </p:tavLst>
                                    </p:anim>
                                    <p:anim calcmode="lin" valueType="num">
                                      <p:cBhvr additive="base">
                                        <p:cTn id="18" dur="1000" fill="hold"/>
                                        <p:tgtEl>
                                          <p:spTgt spid="16"/>
                                        </p:tgtEl>
                                        <p:attrNameLst>
                                          <p:attrName>ppt_y</p:attrName>
                                        </p:attrNameLst>
                                      </p:cBhvr>
                                      <p:tavLst>
                                        <p:tav tm="0">
                                          <p:val>
                                            <p:strVal val="1+#ppt_h/2"/>
                                          </p:val>
                                        </p:tav>
                                        <p:tav tm="100000">
                                          <p:val>
                                            <p:strVal val="#ppt_y"/>
                                          </p:val>
                                        </p:tav>
                                      </p:tavLst>
                                    </p:anim>
                                  </p:childTnLst>
                                </p:cTn>
                              </p:par>
                            </p:childTnLst>
                          </p:cTn>
                        </p:par>
                        <p:par>
                          <p:cTn id="19" fill="hold">
                            <p:stCondLst>
                              <p:cond delay="5000"/>
                            </p:stCondLst>
                            <p:childTnLst>
                              <p:par>
                                <p:cTn id="20" presetID="2" presetClass="entr" presetSubtype="12" fill="hold" nodeType="afterEffect">
                                  <p:stCondLst>
                                    <p:cond delay="500"/>
                                  </p:stCondLst>
                                  <p:childTnLst>
                                    <p:set>
                                      <p:cBhvr>
                                        <p:cTn id="21" dur="1" fill="hold">
                                          <p:stCondLst>
                                            <p:cond delay="0"/>
                                          </p:stCondLst>
                                        </p:cTn>
                                        <p:tgtEl>
                                          <p:spTgt spid="17"/>
                                        </p:tgtEl>
                                        <p:attrNameLst>
                                          <p:attrName>style.visibility</p:attrName>
                                        </p:attrNameLst>
                                      </p:cBhvr>
                                      <p:to>
                                        <p:strVal val="visible"/>
                                      </p:to>
                                    </p:set>
                                    <p:anim calcmode="lin" valueType="num">
                                      <p:cBhvr additive="base">
                                        <p:cTn id="22" dur="1000" fill="hold"/>
                                        <p:tgtEl>
                                          <p:spTgt spid="17"/>
                                        </p:tgtEl>
                                        <p:attrNameLst>
                                          <p:attrName>ppt_x</p:attrName>
                                        </p:attrNameLst>
                                      </p:cBhvr>
                                      <p:tavLst>
                                        <p:tav tm="0">
                                          <p:val>
                                            <p:strVal val="0-#ppt_w/2"/>
                                          </p:val>
                                        </p:tav>
                                        <p:tav tm="100000">
                                          <p:val>
                                            <p:strVal val="#ppt_x"/>
                                          </p:val>
                                        </p:tav>
                                      </p:tavLst>
                                    </p:anim>
                                    <p:anim calcmode="lin" valueType="num">
                                      <p:cBhvr additive="base">
                                        <p:cTn id="23" dur="1000" fill="hold"/>
                                        <p:tgtEl>
                                          <p:spTgt spid="17"/>
                                        </p:tgtEl>
                                        <p:attrNameLst>
                                          <p:attrName>ppt_y</p:attrName>
                                        </p:attrNameLst>
                                      </p:cBhvr>
                                      <p:tavLst>
                                        <p:tav tm="0">
                                          <p:val>
                                            <p:strVal val="1+#ppt_h/2"/>
                                          </p:val>
                                        </p:tav>
                                        <p:tav tm="100000">
                                          <p:val>
                                            <p:strVal val="#ppt_y"/>
                                          </p:val>
                                        </p:tav>
                                      </p:tavLst>
                                    </p:anim>
                                  </p:childTnLst>
                                </p:cTn>
                              </p:par>
                            </p:childTnLst>
                          </p:cTn>
                        </p:par>
                        <p:par>
                          <p:cTn id="24" fill="hold">
                            <p:stCondLst>
                              <p:cond delay="6500"/>
                            </p:stCondLst>
                            <p:childTnLst>
                              <p:par>
                                <p:cTn id="25" presetID="2" presetClass="entr" presetSubtype="8" fill="hold" nodeType="afterEffect">
                                  <p:stCondLst>
                                    <p:cond delay="50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1000" fill="hold"/>
                                        <p:tgtEl>
                                          <p:spTgt spid="18"/>
                                        </p:tgtEl>
                                        <p:attrNameLst>
                                          <p:attrName>ppt_x</p:attrName>
                                        </p:attrNameLst>
                                      </p:cBhvr>
                                      <p:tavLst>
                                        <p:tav tm="0">
                                          <p:val>
                                            <p:strVal val="0-#ppt_w/2"/>
                                          </p:val>
                                        </p:tav>
                                        <p:tav tm="100000">
                                          <p:val>
                                            <p:strVal val="#ppt_x"/>
                                          </p:val>
                                        </p:tav>
                                      </p:tavLst>
                                    </p:anim>
                                    <p:anim calcmode="lin" valueType="num">
                                      <p:cBhvr additive="base">
                                        <p:cTn id="28" dur="1000" fill="hold"/>
                                        <p:tgtEl>
                                          <p:spTgt spid="18"/>
                                        </p:tgtEl>
                                        <p:attrNameLst>
                                          <p:attrName>ppt_y</p:attrName>
                                        </p:attrNameLst>
                                      </p:cBhvr>
                                      <p:tavLst>
                                        <p:tav tm="0">
                                          <p:val>
                                            <p:strVal val="#ppt_y"/>
                                          </p:val>
                                        </p:tav>
                                        <p:tav tm="100000">
                                          <p:val>
                                            <p:strVal val="#ppt_y"/>
                                          </p:val>
                                        </p:tav>
                                      </p:tavLst>
                                    </p:anim>
                                  </p:childTnLst>
                                </p:cTn>
                              </p:par>
                            </p:childTnLst>
                          </p:cTn>
                        </p:par>
                        <p:par>
                          <p:cTn id="29" fill="hold">
                            <p:stCondLst>
                              <p:cond delay="8000"/>
                            </p:stCondLst>
                            <p:childTnLst>
                              <p:par>
                                <p:cTn id="30" presetID="10" presetClass="entr" presetSubtype="0" fill="hold" grpId="0" nodeType="afterEffect">
                                  <p:stCondLst>
                                    <p:cond delay="20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childTnLst>
                                </p:cTn>
                              </p:par>
                            </p:childTnLst>
                          </p:cTn>
                        </p:par>
                        <p:par>
                          <p:cTn id="33" fill="hold">
                            <p:stCondLst>
                              <p:cond delay="9200"/>
                            </p:stCondLst>
                            <p:childTnLst>
                              <p:par>
                                <p:cTn id="34" presetID="10" presetClass="entr" presetSubtype="0" fill="hold" grpId="0" nodeType="afterEffect">
                                  <p:stCondLst>
                                    <p:cond delay="20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1000"/>
                                        <p:tgtEl>
                                          <p:spTgt spid="7"/>
                                        </p:tgtEl>
                                      </p:cBhvr>
                                    </p:animEffect>
                                  </p:childTnLst>
                                </p:cTn>
                              </p:par>
                            </p:childTnLst>
                          </p:cTn>
                        </p:par>
                        <p:par>
                          <p:cTn id="37" fill="hold">
                            <p:stCondLst>
                              <p:cond delay="10400"/>
                            </p:stCondLst>
                            <p:childTnLst>
                              <p:par>
                                <p:cTn id="38" presetID="10" presetClass="entr" presetSubtype="0" fill="hold" grpId="0" nodeType="afterEffect">
                                  <p:stCondLst>
                                    <p:cond delay="20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1000"/>
                                        <p:tgtEl>
                                          <p:spTgt spid="8"/>
                                        </p:tgtEl>
                                      </p:cBhvr>
                                    </p:animEffect>
                                  </p:childTnLst>
                                </p:cTn>
                              </p:par>
                            </p:childTnLst>
                          </p:cTn>
                        </p:par>
                        <p:par>
                          <p:cTn id="41" fill="hold">
                            <p:stCondLst>
                              <p:cond delay="11600"/>
                            </p:stCondLst>
                            <p:childTnLst>
                              <p:par>
                                <p:cTn id="42" presetID="10" presetClass="entr" presetSubtype="0" fill="hold" grpId="0" nodeType="afterEffect">
                                  <p:stCondLst>
                                    <p:cond delay="20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1000"/>
                                        <p:tgtEl>
                                          <p:spTgt spid="9"/>
                                        </p:tgtEl>
                                      </p:cBhvr>
                                    </p:animEffect>
                                  </p:childTnLst>
                                </p:cTn>
                              </p:par>
                            </p:childTnLst>
                          </p:cTn>
                        </p:par>
                        <p:par>
                          <p:cTn id="45" fill="hold">
                            <p:stCondLst>
                              <p:cond delay="12800"/>
                            </p:stCondLst>
                            <p:childTnLst>
                              <p:par>
                                <p:cTn id="46" presetID="10" presetClass="entr" presetSubtype="0" fill="hold" grpId="0" nodeType="afterEffect">
                                  <p:stCondLst>
                                    <p:cond delay="20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Section 2: Our Church Context (slides </a:t>
            </a:r>
            <a:r>
              <a:rPr lang="en-GB" b="1" dirty="0" smtClean="0"/>
              <a:t>10–24, </a:t>
            </a:r>
            <a:r>
              <a:rPr lang="en-GB" b="1" dirty="0"/>
              <a:t>25 minutes)</a:t>
            </a:r>
            <a:br>
              <a:rPr lang="en-GB" b="1" dirty="0"/>
            </a:br>
            <a:endParaRPr lang="en-GB" dirty="0"/>
          </a:p>
        </p:txBody>
      </p:sp>
      <p:pic>
        <p:nvPicPr>
          <p:cNvPr id="3" name="Picture 2"/>
          <p:cNvPicPr>
            <a:picLocks noChangeAspect="1"/>
          </p:cNvPicPr>
          <p:nvPr/>
        </p:nvPicPr>
        <p:blipFill rotWithShape="1">
          <a:blip r:embed="rId2"/>
          <a:srcRect t="293"/>
          <a:stretch/>
        </p:blipFill>
        <p:spPr>
          <a:xfrm>
            <a:off x="204759" y="2636912"/>
            <a:ext cx="4151217" cy="2952705"/>
          </a:xfrm>
          <a:prstGeom prst="rect">
            <a:avLst/>
          </a:prstGeom>
          <a:ln w="12700">
            <a:solidFill>
              <a:schemeClr val="accent3">
                <a:lumMod val="50000"/>
              </a:schemeClr>
            </a:solidFill>
          </a:ln>
        </p:spPr>
      </p:pic>
      <p:sp>
        <p:nvSpPr>
          <p:cNvPr id="6" name="TextBox 5"/>
          <p:cNvSpPr txBox="1"/>
          <p:nvPr/>
        </p:nvSpPr>
        <p:spPr>
          <a:xfrm>
            <a:off x="204759" y="5024854"/>
            <a:ext cx="838849" cy="461665"/>
          </a:xfrm>
          <a:prstGeom prst="rect">
            <a:avLst/>
          </a:prstGeom>
          <a:noFill/>
        </p:spPr>
        <p:txBody>
          <a:bodyPr wrap="square" rtlCol="0">
            <a:spAutoFit/>
          </a:bodyPr>
          <a:lstStyle/>
          <a:p>
            <a:r>
              <a:rPr lang="en-GB" dirty="0" smtClean="0"/>
              <a:t>11</a:t>
            </a:r>
            <a:endParaRPr lang="en-GB" dirty="0"/>
          </a:p>
        </p:txBody>
      </p:sp>
      <p:pic>
        <p:nvPicPr>
          <p:cNvPr id="7" name="Picture 6"/>
          <p:cNvPicPr>
            <a:picLocks noChangeAspect="1"/>
          </p:cNvPicPr>
          <p:nvPr/>
        </p:nvPicPr>
        <p:blipFill>
          <a:blip r:embed="rId3"/>
          <a:stretch>
            <a:fillRect/>
          </a:stretch>
        </p:blipFill>
        <p:spPr>
          <a:xfrm>
            <a:off x="4546476" y="2607803"/>
            <a:ext cx="4140324" cy="3051362"/>
          </a:xfrm>
          <a:prstGeom prst="rect">
            <a:avLst/>
          </a:prstGeom>
        </p:spPr>
      </p:pic>
      <p:sp>
        <p:nvSpPr>
          <p:cNvPr id="9" name="TextBox 8"/>
          <p:cNvSpPr txBox="1"/>
          <p:nvPr/>
        </p:nvSpPr>
        <p:spPr>
          <a:xfrm>
            <a:off x="4716016" y="5074652"/>
            <a:ext cx="720080" cy="461665"/>
          </a:xfrm>
          <a:prstGeom prst="rect">
            <a:avLst/>
          </a:prstGeom>
          <a:noFill/>
        </p:spPr>
        <p:txBody>
          <a:bodyPr wrap="square" rtlCol="0">
            <a:spAutoFit/>
          </a:bodyPr>
          <a:lstStyle/>
          <a:p>
            <a:r>
              <a:rPr lang="en-GB" dirty="0" smtClean="0"/>
              <a:t>12</a:t>
            </a:r>
            <a:endParaRPr lang="en-GB" dirty="0"/>
          </a:p>
        </p:txBody>
      </p:sp>
      <p:sp>
        <p:nvSpPr>
          <p:cNvPr id="13" name="TextBox 12"/>
          <p:cNvSpPr txBox="1"/>
          <p:nvPr/>
        </p:nvSpPr>
        <p:spPr>
          <a:xfrm>
            <a:off x="4716016" y="6165304"/>
            <a:ext cx="4337620" cy="461665"/>
          </a:xfrm>
          <a:prstGeom prst="rect">
            <a:avLst/>
          </a:prstGeom>
          <a:noFill/>
        </p:spPr>
        <p:txBody>
          <a:bodyPr wrap="square" rtlCol="0">
            <a:spAutoFit/>
          </a:bodyPr>
          <a:lstStyle/>
          <a:p>
            <a:r>
              <a:rPr lang="en-GB" b="1" i="1" dirty="0" smtClean="0"/>
              <a:t>Children and Young People</a:t>
            </a:r>
            <a:endParaRPr lang="en-GB" b="1" i="1" dirty="0"/>
          </a:p>
        </p:txBody>
      </p:sp>
    </p:spTree>
    <p:extLst>
      <p:ext uri="{BB962C8B-B14F-4D97-AF65-F5344CB8AC3E}">
        <p14:creationId xmlns:p14="http://schemas.microsoft.com/office/powerpoint/2010/main" val="3542036773"/>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2" y="1806750"/>
            <a:ext cx="3240360" cy="2430270"/>
          </a:xfrm>
          <a:prstGeom prst="rect">
            <a:avLst/>
          </a:prstGeom>
          <a:ln>
            <a:solidFill>
              <a:schemeClr val="accent3">
                <a:lumMod val="50000"/>
              </a:schemeClr>
            </a:solidFill>
          </a:ln>
        </p:spPr>
      </p:pic>
      <p:sp>
        <p:nvSpPr>
          <p:cNvPr id="2" name="Title 1"/>
          <p:cNvSpPr>
            <a:spLocks noGrp="1"/>
          </p:cNvSpPr>
          <p:nvPr>
            <p:ph type="title"/>
          </p:nvPr>
        </p:nvSpPr>
        <p:spPr/>
        <p:txBody>
          <a:bodyPr/>
          <a:lstStyle/>
          <a:p>
            <a:r>
              <a:rPr lang="en-GB" b="1" dirty="0"/>
              <a:t>Section 2: Our Church Context (slides </a:t>
            </a:r>
            <a:r>
              <a:rPr lang="en-GB" b="1" dirty="0" smtClean="0"/>
              <a:t>10–24, </a:t>
            </a:r>
            <a:r>
              <a:rPr lang="en-GB" b="1" dirty="0"/>
              <a:t>25 minutes)</a:t>
            </a:r>
            <a:br>
              <a:rPr lang="en-GB" b="1" dirty="0"/>
            </a:br>
            <a:endParaRPr lang="en-GB" dirty="0"/>
          </a:p>
        </p:txBody>
      </p:sp>
      <p:pic>
        <p:nvPicPr>
          <p:cNvPr id="4" name="Picture 3"/>
          <p:cNvPicPr>
            <a:picLocks noChangeAspect="1"/>
          </p:cNvPicPr>
          <p:nvPr/>
        </p:nvPicPr>
        <p:blipFill>
          <a:blip r:embed="rId3"/>
          <a:stretch>
            <a:fillRect/>
          </a:stretch>
        </p:blipFill>
        <p:spPr>
          <a:xfrm>
            <a:off x="5170909" y="1805091"/>
            <a:ext cx="3289523" cy="2526992"/>
          </a:xfrm>
          <a:prstGeom prst="rect">
            <a:avLst/>
          </a:prstGeom>
        </p:spPr>
      </p:pic>
      <p:pic>
        <p:nvPicPr>
          <p:cNvPr id="13" name="Picture 12"/>
          <p:cNvPicPr>
            <a:picLocks noChangeAspect="1"/>
          </p:cNvPicPr>
          <p:nvPr/>
        </p:nvPicPr>
        <p:blipFill>
          <a:blip r:embed="rId4"/>
          <a:stretch>
            <a:fillRect/>
          </a:stretch>
        </p:blipFill>
        <p:spPr>
          <a:xfrm>
            <a:off x="2123728" y="3861048"/>
            <a:ext cx="3380408" cy="2491564"/>
          </a:xfrm>
          <a:prstGeom prst="rect">
            <a:avLst/>
          </a:prstGeom>
          <a:ln>
            <a:solidFill>
              <a:schemeClr val="tx1"/>
            </a:solidFill>
          </a:ln>
        </p:spPr>
      </p:pic>
      <p:sp>
        <p:nvSpPr>
          <p:cNvPr id="5" name="TextBox 4"/>
          <p:cNvSpPr txBox="1"/>
          <p:nvPr/>
        </p:nvSpPr>
        <p:spPr>
          <a:xfrm>
            <a:off x="611560" y="3717032"/>
            <a:ext cx="586408" cy="461665"/>
          </a:xfrm>
          <a:prstGeom prst="rect">
            <a:avLst/>
          </a:prstGeom>
          <a:noFill/>
        </p:spPr>
        <p:txBody>
          <a:bodyPr wrap="square" rtlCol="0">
            <a:spAutoFit/>
          </a:bodyPr>
          <a:lstStyle/>
          <a:p>
            <a:r>
              <a:rPr lang="en-GB" dirty="0" smtClean="0"/>
              <a:t>13</a:t>
            </a:r>
            <a:endParaRPr lang="en-GB" dirty="0"/>
          </a:p>
        </p:txBody>
      </p:sp>
      <p:sp>
        <p:nvSpPr>
          <p:cNvPr id="15" name="TextBox 14"/>
          <p:cNvSpPr txBox="1"/>
          <p:nvPr/>
        </p:nvSpPr>
        <p:spPr>
          <a:xfrm>
            <a:off x="2195736" y="5829653"/>
            <a:ext cx="569176" cy="461665"/>
          </a:xfrm>
          <a:prstGeom prst="rect">
            <a:avLst/>
          </a:prstGeom>
          <a:noFill/>
        </p:spPr>
        <p:txBody>
          <a:bodyPr wrap="square" rtlCol="0">
            <a:spAutoFit/>
          </a:bodyPr>
          <a:lstStyle/>
          <a:p>
            <a:r>
              <a:rPr lang="en-GB" dirty="0" smtClean="0"/>
              <a:t>14</a:t>
            </a:r>
            <a:endParaRPr lang="en-GB" dirty="0"/>
          </a:p>
        </p:txBody>
      </p:sp>
      <p:sp>
        <p:nvSpPr>
          <p:cNvPr id="16" name="TextBox 15"/>
          <p:cNvSpPr txBox="1"/>
          <p:nvPr/>
        </p:nvSpPr>
        <p:spPr>
          <a:xfrm>
            <a:off x="5142241" y="1867065"/>
            <a:ext cx="553219" cy="461665"/>
          </a:xfrm>
          <a:prstGeom prst="rect">
            <a:avLst/>
          </a:prstGeom>
          <a:noFill/>
        </p:spPr>
        <p:txBody>
          <a:bodyPr wrap="square" rtlCol="0">
            <a:spAutoFit/>
          </a:bodyPr>
          <a:lstStyle/>
          <a:p>
            <a:r>
              <a:rPr lang="en-GB" dirty="0" smtClean="0"/>
              <a:t>15</a:t>
            </a:r>
            <a:endParaRPr lang="en-GB" dirty="0"/>
          </a:p>
        </p:txBody>
      </p:sp>
      <p:sp>
        <p:nvSpPr>
          <p:cNvPr id="17" name="TextBox 16"/>
          <p:cNvSpPr txBox="1"/>
          <p:nvPr/>
        </p:nvSpPr>
        <p:spPr>
          <a:xfrm>
            <a:off x="4283968" y="6313828"/>
            <a:ext cx="4691942" cy="461665"/>
          </a:xfrm>
          <a:prstGeom prst="rect">
            <a:avLst/>
          </a:prstGeom>
          <a:noFill/>
        </p:spPr>
        <p:txBody>
          <a:bodyPr wrap="square" rtlCol="0">
            <a:spAutoFit/>
          </a:bodyPr>
          <a:lstStyle/>
          <a:p>
            <a:r>
              <a:rPr lang="en-GB" b="1" i="1" dirty="0" smtClean="0"/>
              <a:t>Adults who may be vulnerable</a:t>
            </a:r>
            <a:endParaRPr lang="en-GB" b="1" i="1" dirty="0"/>
          </a:p>
        </p:txBody>
      </p:sp>
    </p:spTree>
    <p:extLst>
      <p:ext uri="{BB962C8B-B14F-4D97-AF65-F5344CB8AC3E}">
        <p14:creationId xmlns:p14="http://schemas.microsoft.com/office/powerpoint/2010/main" val="1590041875"/>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Section 2: Our Church Context (slides </a:t>
            </a:r>
            <a:r>
              <a:rPr lang="en-GB" b="1" dirty="0" smtClean="0"/>
              <a:t>10–24, </a:t>
            </a:r>
            <a:r>
              <a:rPr lang="en-GB" b="1" dirty="0"/>
              <a:t>25 minutes)</a:t>
            </a:r>
            <a:br>
              <a:rPr lang="en-GB" b="1" dirty="0"/>
            </a:br>
            <a:endParaRPr lang="en-GB" dirty="0"/>
          </a:p>
        </p:txBody>
      </p:sp>
      <p:sp>
        <p:nvSpPr>
          <p:cNvPr id="17" name="TextBox 16"/>
          <p:cNvSpPr txBox="1"/>
          <p:nvPr/>
        </p:nvSpPr>
        <p:spPr>
          <a:xfrm>
            <a:off x="3660664" y="6237312"/>
            <a:ext cx="5483336" cy="461665"/>
          </a:xfrm>
          <a:prstGeom prst="rect">
            <a:avLst/>
          </a:prstGeom>
          <a:noFill/>
        </p:spPr>
        <p:txBody>
          <a:bodyPr wrap="square" rtlCol="0">
            <a:spAutoFit/>
          </a:bodyPr>
          <a:lstStyle/>
          <a:p>
            <a:r>
              <a:rPr lang="en-GB" b="1" i="1" dirty="0" smtClean="0"/>
              <a:t>Those who have experienced abuse</a:t>
            </a:r>
            <a:endParaRPr lang="en-GB" b="1" i="1" dirty="0"/>
          </a:p>
        </p:txBody>
      </p:sp>
      <p:pic>
        <p:nvPicPr>
          <p:cNvPr id="3" name="Picture 2"/>
          <p:cNvPicPr>
            <a:picLocks noChangeAspect="1"/>
          </p:cNvPicPr>
          <p:nvPr/>
        </p:nvPicPr>
        <p:blipFill>
          <a:blip r:embed="rId3"/>
          <a:stretch>
            <a:fillRect/>
          </a:stretch>
        </p:blipFill>
        <p:spPr>
          <a:xfrm>
            <a:off x="251519" y="2132856"/>
            <a:ext cx="4433401" cy="3096344"/>
          </a:xfrm>
          <a:prstGeom prst="rect">
            <a:avLst/>
          </a:prstGeom>
          <a:ln>
            <a:solidFill>
              <a:srgbClr val="FFFF00"/>
            </a:solidFill>
          </a:ln>
        </p:spPr>
      </p:pic>
      <p:pic>
        <p:nvPicPr>
          <p:cNvPr id="6" name="Picture 5"/>
          <p:cNvPicPr>
            <a:picLocks noChangeAspect="1"/>
          </p:cNvPicPr>
          <p:nvPr/>
        </p:nvPicPr>
        <p:blipFill>
          <a:blip r:embed="rId4"/>
          <a:stretch>
            <a:fillRect/>
          </a:stretch>
        </p:blipFill>
        <p:spPr>
          <a:xfrm>
            <a:off x="4798752" y="2132856"/>
            <a:ext cx="4037800" cy="3096344"/>
          </a:xfrm>
          <a:prstGeom prst="rect">
            <a:avLst/>
          </a:prstGeom>
        </p:spPr>
      </p:pic>
      <p:sp>
        <p:nvSpPr>
          <p:cNvPr id="7" name="TextBox 6"/>
          <p:cNvSpPr txBox="1"/>
          <p:nvPr/>
        </p:nvSpPr>
        <p:spPr>
          <a:xfrm>
            <a:off x="3995936" y="4759895"/>
            <a:ext cx="688984" cy="461665"/>
          </a:xfrm>
          <a:prstGeom prst="rect">
            <a:avLst/>
          </a:prstGeom>
          <a:noFill/>
        </p:spPr>
        <p:txBody>
          <a:bodyPr wrap="square" rtlCol="0">
            <a:spAutoFit/>
          </a:bodyPr>
          <a:lstStyle/>
          <a:p>
            <a:r>
              <a:rPr lang="en-GB" dirty="0" smtClean="0"/>
              <a:t>16</a:t>
            </a:r>
            <a:endParaRPr lang="en-GB" dirty="0"/>
          </a:p>
        </p:txBody>
      </p:sp>
      <p:sp>
        <p:nvSpPr>
          <p:cNvPr id="8" name="TextBox 7"/>
          <p:cNvSpPr txBox="1"/>
          <p:nvPr/>
        </p:nvSpPr>
        <p:spPr>
          <a:xfrm>
            <a:off x="8178136" y="2165300"/>
            <a:ext cx="658416" cy="461665"/>
          </a:xfrm>
          <a:prstGeom prst="rect">
            <a:avLst/>
          </a:prstGeom>
          <a:noFill/>
        </p:spPr>
        <p:txBody>
          <a:bodyPr wrap="square" rtlCol="0">
            <a:spAutoFit/>
          </a:bodyPr>
          <a:lstStyle/>
          <a:p>
            <a:r>
              <a:rPr lang="en-GB" dirty="0" smtClean="0"/>
              <a:t>17</a:t>
            </a:r>
            <a:endParaRPr lang="en-GB" dirty="0"/>
          </a:p>
        </p:txBody>
      </p:sp>
    </p:spTree>
    <p:extLst>
      <p:ext uri="{BB962C8B-B14F-4D97-AF65-F5344CB8AC3E}">
        <p14:creationId xmlns:p14="http://schemas.microsoft.com/office/powerpoint/2010/main" val="1418041710"/>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3" name="TextBox 1"/>
          <p:cNvSpPr txBox="1">
            <a:spLocks noChangeArrowheads="1"/>
          </p:cNvSpPr>
          <p:nvPr/>
        </p:nvSpPr>
        <p:spPr bwMode="auto">
          <a:xfrm>
            <a:off x="755576" y="548680"/>
            <a:ext cx="6120234" cy="830262"/>
          </a:xfrm>
          <a:prstGeom prst="rect">
            <a:avLst/>
          </a:prstGeom>
          <a:noFill/>
          <a:ln w="9525">
            <a:noFill/>
            <a:miter lim="800000"/>
            <a:headEnd/>
            <a:tailEnd/>
          </a:ln>
        </p:spPr>
        <p:txBody>
          <a:bodyPr wrap="square">
            <a:spAutoFit/>
          </a:bodyPr>
          <a:lstStyle/>
          <a:p>
            <a:pPr eaLnBrk="1" hangingPunct="1">
              <a:defRPr/>
            </a:pPr>
            <a:r>
              <a:rPr lang="en-GB" sz="4800" dirty="0">
                <a:latin typeface="+mj-lt"/>
                <a:ea typeface="+mn-ea"/>
                <a:cs typeface="Arial" panose="020B0604020202020204" pitchFamily="34" charset="0"/>
              </a:rPr>
              <a:t>Trainers:</a:t>
            </a:r>
          </a:p>
        </p:txBody>
      </p:sp>
      <p:sp>
        <p:nvSpPr>
          <p:cNvPr id="3" name="TextBox 2"/>
          <p:cNvSpPr txBox="1">
            <a:spLocks noChangeArrowheads="1"/>
          </p:cNvSpPr>
          <p:nvPr/>
        </p:nvSpPr>
        <p:spPr bwMode="auto">
          <a:xfrm>
            <a:off x="0" y="1628800"/>
            <a:ext cx="8928100" cy="3785652"/>
          </a:xfrm>
          <a:prstGeom prst="rect">
            <a:avLst/>
          </a:prstGeom>
          <a:noFill/>
          <a:ln w="9525">
            <a:noFill/>
            <a:miter lim="800000"/>
            <a:headEnd/>
            <a:tailEnd/>
          </a:ln>
        </p:spPr>
        <p:txBody>
          <a:bodyPr>
            <a:spAutoFit/>
          </a:bodyPr>
          <a:lstStyle/>
          <a:p>
            <a:pPr algn="ctr" eaLnBrk="1" hangingPunct="1"/>
            <a:r>
              <a:rPr lang="en-GB" sz="5400" b="1" dirty="0" smtClean="0">
                <a:solidFill>
                  <a:schemeClr val="accent2">
                    <a:lumMod val="50000"/>
                  </a:schemeClr>
                </a:solidFill>
                <a:cs typeface="Arial" panose="020B0604020202020204" pitchFamily="34" charset="0"/>
              </a:rPr>
              <a:t>Ann Howlett-Foster</a:t>
            </a:r>
            <a:endParaRPr lang="en-GB" sz="5400" b="1" dirty="0">
              <a:solidFill>
                <a:schemeClr val="accent2">
                  <a:lumMod val="50000"/>
                </a:schemeClr>
              </a:solidFill>
              <a:cs typeface="Arial" panose="020B0604020202020204" pitchFamily="34" charset="0"/>
            </a:endParaRPr>
          </a:p>
          <a:p>
            <a:pPr algn="ctr" eaLnBrk="1" hangingPunct="1"/>
            <a:r>
              <a:rPr lang="en-GB" sz="2800" i="1" dirty="0" smtClean="0">
                <a:cs typeface="Arial" panose="020B0604020202020204" pitchFamily="34" charset="0"/>
              </a:rPr>
              <a:t>Learning Network- East of England</a:t>
            </a:r>
            <a:endParaRPr lang="en-GB" sz="2800" i="1" dirty="0">
              <a:cs typeface="Arial" panose="020B0604020202020204" pitchFamily="34" charset="0"/>
            </a:endParaRPr>
          </a:p>
          <a:p>
            <a:pPr algn="ctr" eaLnBrk="1" hangingPunct="1"/>
            <a:endParaRPr lang="en-GB" sz="1600" b="1" i="1" dirty="0">
              <a:solidFill>
                <a:srgbClr val="333399"/>
              </a:solidFill>
              <a:cs typeface="Arial" panose="020B0604020202020204" pitchFamily="34" charset="0"/>
            </a:endParaRPr>
          </a:p>
          <a:p>
            <a:pPr algn="ctr" eaLnBrk="1" hangingPunct="1"/>
            <a:r>
              <a:rPr lang="en-GB" sz="5400" b="1" dirty="0" smtClean="0">
                <a:solidFill>
                  <a:schemeClr val="accent2">
                    <a:lumMod val="50000"/>
                  </a:schemeClr>
                </a:solidFill>
                <a:cs typeface="Arial" panose="020B0604020202020204" pitchFamily="34" charset="0"/>
              </a:rPr>
              <a:t>Mel Argles</a:t>
            </a:r>
            <a:endParaRPr lang="en-GB" sz="5400" b="1" dirty="0">
              <a:solidFill>
                <a:schemeClr val="accent2">
                  <a:lumMod val="50000"/>
                </a:schemeClr>
              </a:solidFill>
              <a:cs typeface="Arial" panose="020B0604020202020204" pitchFamily="34" charset="0"/>
            </a:endParaRPr>
          </a:p>
          <a:p>
            <a:pPr algn="ctr" eaLnBrk="1" hangingPunct="1"/>
            <a:r>
              <a:rPr lang="en-GB" sz="2800" i="1" dirty="0" smtClean="0">
                <a:cs typeface="Arial" panose="020B0604020202020204" pitchFamily="34" charset="0"/>
              </a:rPr>
              <a:t>Connectional Safeguarding Team – South West</a:t>
            </a:r>
            <a:endParaRPr lang="en-GB" sz="2800" i="1" dirty="0">
              <a:cs typeface="Arial" panose="020B0604020202020204" pitchFamily="34" charset="0"/>
            </a:endParaRPr>
          </a:p>
          <a:p>
            <a:pPr algn="ctr" eaLnBrk="1" hangingPunct="1"/>
            <a:endParaRPr lang="en-GB" sz="1600" b="1" i="1" dirty="0">
              <a:solidFill>
                <a:srgbClr val="333399"/>
              </a:solidFill>
              <a:cs typeface="Arial" panose="020B0604020202020204" pitchFamily="34" charset="0"/>
            </a:endParaRPr>
          </a:p>
          <a:p>
            <a:pPr algn="ctr" eaLnBrk="1" hangingPunct="1"/>
            <a:endParaRPr lang="en-GB" sz="2800" i="1" dirty="0">
              <a:solidFill>
                <a:schemeClr val="accent3">
                  <a:lumMod val="60000"/>
                  <a:lumOff val="40000"/>
                </a:schemeClr>
              </a:solidFill>
              <a:cs typeface="Arial" panose="020B0604020202020204" pitchFamily="34" charset="0"/>
            </a:endParaRPr>
          </a:p>
          <a:p>
            <a:pPr algn="ctr" eaLnBrk="1" hangingPunct="1"/>
            <a:endParaRPr lang="en-GB" sz="1600" b="1" i="1" dirty="0">
              <a:solidFill>
                <a:srgbClr val="333399"/>
              </a:solidFill>
              <a:cs typeface="Arial" panose="020B0604020202020204"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Section 2: Our Church Context (slides </a:t>
            </a:r>
            <a:r>
              <a:rPr lang="en-GB" b="1" dirty="0" smtClean="0"/>
              <a:t>10–24, </a:t>
            </a:r>
            <a:r>
              <a:rPr lang="en-GB" b="1" dirty="0"/>
              <a:t>25 minutes)</a:t>
            </a:r>
            <a:br>
              <a:rPr lang="en-GB" b="1" dirty="0"/>
            </a:br>
            <a:endParaRPr lang="en-GB" dirty="0"/>
          </a:p>
        </p:txBody>
      </p:sp>
      <p:sp>
        <p:nvSpPr>
          <p:cNvPr id="17" name="TextBox 16"/>
          <p:cNvSpPr txBox="1"/>
          <p:nvPr/>
        </p:nvSpPr>
        <p:spPr>
          <a:xfrm>
            <a:off x="3347864" y="6165304"/>
            <a:ext cx="5777086" cy="461665"/>
          </a:xfrm>
          <a:prstGeom prst="rect">
            <a:avLst/>
          </a:prstGeom>
          <a:noFill/>
        </p:spPr>
        <p:txBody>
          <a:bodyPr wrap="square" rtlCol="0">
            <a:spAutoFit/>
          </a:bodyPr>
          <a:lstStyle/>
          <a:p>
            <a:r>
              <a:rPr lang="en-GB" b="1" i="1" dirty="0" smtClean="0"/>
              <a:t>Those who may pose a risk to others</a:t>
            </a:r>
            <a:endParaRPr lang="en-GB" b="1" i="1" dirty="0"/>
          </a:p>
        </p:txBody>
      </p:sp>
      <p:pic>
        <p:nvPicPr>
          <p:cNvPr id="4" name="Picture 3"/>
          <p:cNvPicPr>
            <a:picLocks noChangeAspect="1"/>
          </p:cNvPicPr>
          <p:nvPr/>
        </p:nvPicPr>
        <p:blipFill>
          <a:blip r:embed="rId2"/>
          <a:stretch>
            <a:fillRect/>
          </a:stretch>
        </p:blipFill>
        <p:spPr>
          <a:xfrm>
            <a:off x="179512" y="1837060"/>
            <a:ext cx="4189171" cy="3096344"/>
          </a:xfrm>
          <a:prstGeom prst="rect">
            <a:avLst/>
          </a:prstGeom>
        </p:spPr>
      </p:pic>
      <p:pic>
        <p:nvPicPr>
          <p:cNvPr id="5" name="Picture 4"/>
          <p:cNvPicPr>
            <a:picLocks noChangeAspect="1"/>
          </p:cNvPicPr>
          <p:nvPr/>
        </p:nvPicPr>
        <p:blipFill>
          <a:blip r:embed="rId3"/>
          <a:stretch>
            <a:fillRect/>
          </a:stretch>
        </p:blipFill>
        <p:spPr>
          <a:xfrm>
            <a:off x="4567016" y="1837060"/>
            <a:ext cx="4442062" cy="3096344"/>
          </a:xfrm>
          <a:prstGeom prst="rect">
            <a:avLst/>
          </a:prstGeom>
        </p:spPr>
      </p:pic>
      <p:sp>
        <p:nvSpPr>
          <p:cNvPr id="9" name="TextBox 8"/>
          <p:cNvSpPr txBox="1"/>
          <p:nvPr/>
        </p:nvSpPr>
        <p:spPr>
          <a:xfrm>
            <a:off x="3641614" y="4293096"/>
            <a:ext cx="727069" cy="461665"/>
          </a:xfrm>
          <a:prstGeom prst="rect">
            <a:avLst/>
          </a:prstGeom>
          <a:noFill/>
        </p:spPr>
        <p:txBody>
          <a:bodyPr wrap="square" rtlCol="0">
            <a:spAutoFit/>
          </a:bodyPr>
          <a:lstStyle/>
          <a:p>
            <a:r>
              <a:rPr lang="en-GB" dirty="0" smtClean="0"/>
              <a:t>18</a:t>
            </a:r>
            <a:endParaRPr lang="en-GB" dirty="0"/>
          </a:p>
        </p:txBody>
      </p:sp>
      <p:sp>
        <p:nvSpPr>
          <p:cNvPr id="10" name="TextBox 9"/>
          <p:cNvSpPr txBox="1"/>
          <p:nvPr/>
        </p:nvSpPr>
        <p:spPr>
          <a:xfrm>
            <a:off x="8453636" y="4293095"/>
            <a:ext cx="576064" cy="461665"/>
          </a:xfrm>
          <a:prstGeom prst="rect">
            <a:avLst/>
          </a:prstGeom>
          <a:noFill/>
        </p:spPr>
        <p:txBody>
          <a:bodyPr wrap="square" rtlCol="0">
            <a:spAutoFit/>
          </a:bodyPr>
          <a:lstStyle/>
          <a:p>
            <a:r>
              <a:rPr lang="en-GB" dirty="0" smtClean="0"/>
              <a:t>19</a:t>
            </a:r>
            <a:endParaRPr lang="en-GB" dirty="0"/>
          </a:p>
        </p:txBody>
      </p:sp>
    </p:spTree>
    <p:extLst>
      <p:ext uri="{BB962C8B-B14F-4D97-AF65-F5344CB8AC3E}">
        <p14:creationId xmlns:p14="http://schemas.microsoft.com/office/powerpoint/2010/main" val="25709878"/>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64782" y="1677381"/>
            <a:ext cx="3113079" cy="2334809"/>
          </a:xfrm>
          <a:prstGeom prst="rect">
            <a:avLst/>
          </a:prstGeom>
          <a:ln w="12700">
            <a:solidFill>
              <a:schemeClr val="accent3">
                <a:lumMod val="50000"/>
              </a:schemeClr>
            </a:solidFill>
          </a:ln>
        </p:spPr>
      </p:pic>
      <p:sp>
        <p:nvSpPr>
          <p:cNvPr id="2" name="Title 1"/>
          <p:cNvSpPr>
            <a:spLocks noGrp="1"/>
          </p:cNvSpPr>
          <p:nvPr>
            <p:ph type="title"/>
          </p:nvPr>
        </p:nvSpPr>
        <p:spPr/>
        <p:txBody>
          <a:bodyPr/>
          <a:lstStyle/>
          <a:p>
            <a:r>
              <a:rPr lang="en-GB" b="1" dirty="0"/>
              <a:t>Section 2: Our Church Context (slides </a:t>
            </a:r>
            <a:r>
              <a:rPr lang="en-GB" b="1" dirty="0" smtClean="0"/>
              <a:t>10–24, </a:t>
            </a:r>
            <a:r>
              <a:rPr lang="en-GB" b="1" dirty="0"/>
              <a:t>25 minutes)</a:t>
            </a:r>
            <a:br>
              <a:rPr lang="en-GB" b="1" dirty="0"/>
            </a:br>
            <a:endParaRPr lang="en-GB" dirty="0"/>
          </a:p>
        </p:txBody>
      </p:sp>
      <p:sp>
        <p:nvSpPr>
          <p:cNvPr id="17" name="TextBox 16"/>
          <p:cNvSpPr txBox="1"/>
          <p:nvPr/>
        </p:nvSpPr>
        <p:spPr>
          <a:xfrm>
            <a:off x="3366914" y="6423719"/>
            <a:ext cx="5777086" cy="461665"/>
          </a:xfrm>
          <a:prstGeom prst="rect">
            <a:avLst/>
          </a:prstGeom>
          <a:noFill/>
        </p:spPr>
        <p:txBody>
          <a:bodyPr wrap="square" rtlCol="0">
            <a:spAutoFit/>
          </a:bodyPr>
          <a:lstStyle/>
          <a:p>
            <a:r>
              <a:rPr lang="en-GB" b="1" i="1" dirty="0" smtClean="0"/>
              <a:t>Church leaders, staff and volunteers</a:t>
            </a:r>
            <a:endParaRPr lang="en-GB" b="1" i="1" dirty="0"/>
          </a:p>
        </p:txBody>
      </p:sp>
      <p:pic>
        <p:nvPicPr>
          <p:cNvPr id="3" name="Picture 2"/>
          <p:cNvPicPr>
            <a:picLocks noChangeAspect="1"/>
          </p:cNvPicPr>
          <p:nvPr/>
        </p:nvPicPr>
        <p:blipFill>
          <a:blip r:embed="rId4"/>
          <a:stretch>
            <a:fillRect/>
          </a:stretch>
        </p:blipFill>
        <p:spPr>
          <a:xfrm>
            <a:off x="1115616" y="1620091"/>
            <a:ext cx="3219765" cy="2449391"/>
          </a:xfrm>
          <a:prstGeom prst="rect">
            <a:avLst/>
          </a:prstGeom>
        </p:spPr>
      </p:pic>
      <p:sp>
        <p:nvSpPr>
          <p:cNvPr id="8" name="TextBox 7"/>
          <p:cNvSpPr txBox="1"/>
          <p:nvPr/>
        </p:nvSpPr>
        <p:spPr>
          <a:xfrm>
            <a:off x="1156995" y="3580298"/>
            <a:ext cx="648072" cy="461665"/>
          </a:xfrm>
          <a:prstGeom prst="rect">
            <a:avLst/>
          </a:prstGeom>
          <a:noFill/>
        </p:spPr>
        <p:txBody>
          <a:bodyPr wrap="square" rtlCol="0">
            <a:spAutoFit/>
          </a:bodyPr>
          <a:lstStyle/>
          <a:p>
            <a:r>
              <a:rPr lang="en-GB" dirty="0" smtClean="0"/>
              <a:t>20</a:t>
            </a:r>
            <a:endParaRPr lang="en-GB" dirty="0"/>
          </a:p>
        </p:txBody>
      </p:sp>
      <p:sp>
        <p:nvSpPr>
          <p:cNvPr id="11" name="TextBox 10"/>
          <p:cNvSpPr txBox="1"/>
          <p:nvPr/>
        </p:nvSpPr>
        <p:spPr>
          <a:xfrm>
            <a:off x="7220644" y="3550525"/>
            <a:ext cx="700430" cy="461665"/>
          </a:xfrm>
          <a:prstGeom prst="rect">
            <a:avLst/>
          </a:prstGeom>
          <a:noFill/>
        </p:spPr>
        <p:txBody>
          <a:bodyPr wrap="square" rtlCol="0">
            <a:spAutoFit/>
          </a:bodyPr>
          <a:lstStyle/>
          <a:p>
            <a:r>
              <a:rPr lang="en-GB" dirty="0" smtClean="0"/>
              <a:t>21</a:t>
            </a:r>
            <a:endParaRPr lang="en-GB" dirty="0"/>
          </a:p>
        </p:txBody>
      </p:sp>
      <p:pic>
        <p:nvPicPr>
          <p:cNvPr id="13" name="Picture 12"/>
          <p:cNvPicPr>
            <a:picLocks noChangeAspect="1"/>
          </p:cNvPicPr>
          <p:nvPr/>
        </p:nvPicPr>
        <p:blipFill>
          <a:blip r:embed="rId5"/>
          <a:stretch>
            <a:fillRect/>
          </a:stretch>
        </p:blipFill>
        <p:spPr>
          <a:xfrm>
            <a:off x="4664782" y="4101441"/>
            <a:ext cx="3199936" cy="2423903"/>
          </a:xfrm>
          <a:prstGeom prst="rect">
            <a:avLst/>
          </a:prstGeom>
        </p:spPr>
      </p:pic>
      <p:sp>
        <p:nvSpPr>
          <p:cNvPr id="15" name="TextBox 14"/>
          <p:cNvSpPr txBox="1"/>
          <p:nvPr/>
        </p:nvSpPr>
        <p:spPr>
          <a:xfrm>
            <a:off x="7316227" y="6012867"/>
            <a:ext cx="792088" cy="461665"/>
          </a:xfrm>
          <a:prstGeom prst="rect">
            <a:avLst/>
          </a:prstGeom>
          <a:noFill/>
        </p:spPr>
        <p:txBody>
          <a:bodyPr wrap="square" rtlCol="0">
            <a:spAutoFit/>
          </a:bodyPr>
          <a:lstStyle/>
          <a:p>
            <a:r>
              <a:rPr lang="en-GB" dirty="0" smtClean="0"/>
              <a:t>23</a:t>
            </a:r>
            <a:endParaRPr lang="en-GB" dirty="0"/>
          </a:p>
        </p:txBody>
      </p:sp>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56995" y="4128369"/>
            <a:ext cx="3133851" cy="2350388"/>
          </a:xfrm>
          <a:prstGeom prst="rect">
            <a:avLst/>
          </a:prstGeom>
          <a:ln w="12700">
            <a:solidFill>
              <a:schemeClr val="accent3">
                <a:lumMod val="75000"/>
              </a:schemeClr>
            </a:solidFill>
          </a:ln>
        </p:spPr>
      </p:pic>
      <p:sp>
        <p:nvSpPr>
          <p:cNvPr id="12" name="TextBox 11"/>
          <p:cNvSpPr txBox="1"/>
          <p:nvPr/>
        </p:nvSpPr>
        <p:spPr>
          <a:xfrm>
            <a:off x="1107907" y="6075979"/>
            <a:ext cx="755609" cy="461665"/>
          </a:xfrm>
          <a:prstGeom prst="rect">
            <a:avLst/>
          </a:prstGeom>
          <a:noFill/>
        </p:spPr>
        <p:txBody>
          <a:bodyPr wrap="square" rtlCol="0">
            <a:spAutoFit/>
          </a:bodyPr>
          <a:lstStyle/>
          <a:p>
            <a:r>
              <a:rPr lang="en-GB" dirty="0" smtClean="0"/>
              <a:t>22</a:t>
            </a:r>
            <a:endParaRPr lang="en-GB" dirty="0"/>
          </a:p>
        </p:txBody>
      </p:sp>
    </p:spTree>
    <p:extLst>
      <p:ext uri="{BB962C8B-B14F-4D97-AF65-F5344CB8AC3E}">
        <p14:creationId xmlns:p14="http://schemas.microsoft.com/office/powerpoint/2010/main" val="2179321809"/>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Section 2: Our Church Context (slides </a:t>
            </a:r>
            <a:r>
              <a:rPr lang="en-GB" b="1" dirty="0" smtClean="0"/>
              <a:t>10–24, </a:t>
            </a:r>
            <a:r>
              <a:rPr lang="en-GB" b="1" dirty="0"/>
              <a:t>25 minutes)</a:t>
            </a:r>
            <a:br>
              <a:rPr lang="en-GB" b="1" dirty="0"/>
            </a:br>
            <a:endParaRPr lang="en-GB" dirty="0"/>
          </a:p>
        </p:txBody>
      </p:sp>
      <p:sp>
        <p:nvSpPr>
          <p:cNvPr id="17" name="TextBox 16"/>
          <p:cNvSpPr txBox="1"/>
          <p:nvPr/>
        </p:nvSpPr>
        <p:spPr>
          <a:xfrm>
            <a:off x="7092280" y="6255274"/>
            <a:ext cx="2051720" cy="461665"/>
          </a:xfrm>
          <a:prstGeom prst="rect">
            <a:avLst/>
          </a:prstGeom>
          <a:noFill/>
        </p:spPr>
        <p:txBody>
          <a:bodyPr wrap="square" rtlCol="0">
            <a:spAutoFit/>
          </a:bodyPr>
          <a:lstStyle/>
          <a:p>
            <a:r>
              <a:rPr lang="en-GB" b="1" i="1" dirty="0" smtClean="0"/>
              <a:t>Summary</a:t>
            </a:r>
            <a:endParaRPr lang="en-GB" b="1" i="1" dirty="0"/>
          </a:p>
        </p:txBody>
      </p:sp>
      <p:sp>
        <p:nvSpPr>
          <p:cNvPr id="5" name="TextBox 4"/>
          <p:cNvSpPr txBox="1"/>
          <p:nvPr/>
        </p:nvSpPr>
        <p:spPr>
          <a:xfrm>
            <a:off x="6798231" y="5527392"/>
            <a:ext cx="714501" cy="461665"/>
          </a:xfrm>
          <a:prstGeom prst="rect">
            <a:avLst/>
          </a:prstGeom>
          <a:noFill/>
        </p:spPr>
        <p:txBody>
          <a:bodyPr wrap="square" rtlCol="0">
            <a:spAutoFit/>
          </a:bodyPr>
          <a:lstStyle/>
          <a:p>
            <a:r>
              <a:rPr lang="en-GB" dirty="0" smtClean="0"/>
              <a:t>24</a:t>
            </a:r>
            <a:endParaRPr lang="en-GB"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2384" y="1859400"/>
            <a:ext cx="5850348" cy="4387761"/>
          </a:xfrm>
          <a:prstGeom prst="rect">
            <a:avLst/>
          </a:prstGeom>
          <a:ln w="12700">
            <a:solidFill>
              <a:schemeClr val="accent3">
                <a:lumMod val="75000"/>
              </a:schemeClr>
            </a:solidFill>
          </a:ln>
        </p:spPr>
      </p:pic>
    </p:spTree>
    <p:extLst>
      <p:ext uri="{BB962C8B-B14F-4D97-AF65-F5344CB8AC3E}">
        <p14:creationId xmlns:p14="http://schemas.microsoft.com/office/powerpoint/2010/main" val="1351798009"/>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6016" y="1989584"/>
            <a:ext cx="4055458" cy="3041593"/>
          </a:xfrm>
          <a:prstGeom prst="rect">
            <a:avLst/>
          </a:prstGeom>
          <a:ln w="12700">
            <a:solidFill>
              <a:schemeClr val="accent3">
                <a:lumMod val="75000"/>
              </a:schemeClr>
            </a:solidFill>
          </a:ln>
        </p:spPr>
      </p:pic>
      <p:sp>
        <p:nvSpPr>
          <p:cNvPr id="2" name="Title 1"/>
          <p:cNvSpPr>
            <a:spLocks noGrp="1"/>
          </p:cNvSpPr>
          <p:nvPr>
            <p:ph type="title"/>
          </p:nvPr>
        </p:nvSpPr>
        <p:spPr/>
        <p:txBody>
          <a:bodyPr/>
          <a:lstStyle/>
          <a:p>
            <a:r>
              <a:rPr lang="en-GB" b="1" u="sng" dirty="0"/>
              <a:t>Section 3: Good Practice </a:t>
            </a:r>
            <a:r>
              <a:rPr lang="en-GB" b="1" u="sng" dirty="0" smtClean="0"/>
              <a:t/>
            </a:r>
            <a:br>
              <a:rPr lang="en-GB" b="1" u="sng" dirty="0" smtClean="0"/>
            </a:br>
            <a:r>
              <a:rPr lang="en-GB" b="1" u="sng" dirty="0" smtClean="0"/>
              <a:t>(</a:t>
            </a:r>
            <a:r>
              <a:rPr lang="en-GB" b="1" u="sng" dirty="0"/>
              <a:t>Slides 25 – 27, 23 or 28 minutes*)  </a:t>
            </a:r>
            <a:r>
              <a:rPr lang="en-GB" b="1" dirty="0"/>
              <a:t/>
            </a:r>
            <a:br>
              <a:rPr lang="en-GB" b="1" dirty="0"/>
            </a:br>
            <a:endParaRPr lang="en-GB" dirty="0"/>
          </a:p>
        </p:txBody>
      </p:sp>
      <p:pic>
        <p:nvPicPr>
          <p:cNvPr id="6" name="Picture 5"/>
          <p:cNvPicPr>
            <a:picLocks noChangeAspect="1"/>
          </p:cNvPicPr>
          <p:nvPr/>
        </p:nvPicPr>
        <p:blipFill>
          <a:blip r:embed="rId3"/>
          <a:stretch>
            <a:fillRect/>
          </a:stretch>
        </p:blipFill>
        <p:spPr>
          <a:xfrm>
            <a:off x="422125" y="1989584"/>
            <a:ext cx="4107858" cy="3024336"/>
          </a:xfrm>
          <a:prstGeom prst="rect">
            <a:avLst/>
          </a:prstGeom>
        </p:spPr>
      </p:pic>
      <p:sp>
        <p:nvSpPr>
          <p:cNvPr id="8" name="TextBox 7"/>
          <p:cNvSpPr txBox="1"/>
          <p:nvPr/>
        </p:nvSpPr>
        <p:spPr>
          <a:xfrm>
            <a:off x="457200" y="4509120"/>
            <a:ext cx="730424" cy="461665"/>
          </a:xfrm>
          <a:prstGeom prst="rect">
            <a:avLst/>
          </a:prstGeom>
          <a:noFill/>
        </p:spPr>
        <p:txBody>
          <a:bodyPr wrap="square" rtlCol="0">
            <a:spAutoFit/>
          </a:bodyPr>
          <a:lstStyle/>
          <a:p>
            <a:r>
              <a:rPr lang="en-GB" dirty="0" smtClean="0"/>
              <a:t>25</a:t>
            </a:r>
            <a:endParaRPr lang="en-GB" dirty="0"/>
          </a:p>
        </p:txBody>
      </p:sp>
      <p:sp>
        <p:nvSpPr>
          <p:cNvPr id="9" name="TextBox 8"/>
          <p:cNvSpPr txBox="1"/>
          <p:nvPr/>
        </p:nvSpPr>
        <p:spPr>
          <a:xfrm>
            <a:off x="4644008" y="4569512"/>
            <a:ext cx="576064" cy="461665"/>
          </a:xfrm>
          <a:prstGeom prst="rect">
            <a:avLst/>
          </a:prstGeom>
          <a:noFill/>
        </p:spPr>
        <p:txBody>
          <a:bodyPr wrap="square" rtlCol="0">
            <a:spAutoFit/>
          </a:bodyPr>
          <a:lstStyle/>
          <a:p>
            <a:r>
              <a:rPr lang="en-GB" dirty="0" smtClean="0"/>
              <a:t>26</a:t>
            </a:r>
            <a:endParaRPr lang="en-GB" dirty="0"/>
          </a:p>
        </p:txBody>
      </p:sp>
    </p:spTree>
    <p:extLst>
      <p:ext uri="{BB962C8B-B14F-4D97-AF65-F5344CB8AC3E}">
        <p14:creationId xmlns:p14="http://schemas.microsoft.com/office/powerpoint/2010/main" val="462107239"/>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a:t>Section 3: Good Practice </a:t>
            </a:r>
            <a:r>
              <a:rPr lang="en-GB" b="1" u="sng" dirty="0" smtClean="0"/>
              <a:t/>
            </a:r>
            <a:br>
              <a:rPr lang="en-GB" b="1" u="sng" dirty="0" smtClean="0"/>
            </a:br>
            <a:r>
              <a:rPr lang="en-GB" b="1" u="sng" dirty="0" smtClean="0"/>
              <a:t>(</a:t>
            </a:r>
            <a:r>
              <a:rPr lang="en-GB" b="1" u="sng" dirty="0"/>
              <a:t>Slides 25 – 27, 23 or 28 minutes*)  </a:t>
            </a:r>
            <a:r>
              <a:rPr lang="en-GB" b="1" dirty="0"/>
              <a:t/>
            </a:r>
            <a:br>
              <a:rPr lang="en-GB" b="1" dirty="0"/>
            </a:br>
            <a:endParaRPr lang="en-GB" dirty="0"/>
          </a:p>
        </p:txBody>
      </p:sp>
      <p:pic>
        <p:nvPicPr>
          <p:cNvPr id="3" name="Picture 2"/>
          <p:cNvPicPr>
            <a:picLocks noChangeAspect="1"/>
          </p:cNvPicPr>
          <p:nvPr/>
        </p:nvPicPr>
        <p:blipFill>
          <a:blip r:embed="rId2"/>
          <a:stretch>
            <a:fillRect/>
          </a:stretch>
        </p:blipFill>
        <p:spPr>
          <a:xfrm>
            <a:off x="1552049" y="1916833"/>
            <a:ext cx="5684248" cy="4302880"/>
          </a:xfrm>
          <a:prstGeom prst="rect">
            <a:avLst/>
          </a:prstGeom>
        </p:spPr>
      </p:pic>
      <p:sp>
        <p:nvSpPr>
          <p:cNvPr id="4" name="TextBox 3"/>
          <p:cNvSpPr txBox="1"/>
          <p:nvPr/>
        </p:nvSpPr>
        <p:spPr>
          <a:xfrm>
            <a:off x="1763688" y="5589240"/>
            <a:ext cx="864096" cy="461665"/>
          </a:xfrm>
          <a:prstGeom prst="rect">
            <a:avLst/>
          </a:prstGeom>
          <a:noFill/>
        </p:spPr>
        <p:txBody>
          <a:bodyPr wrap="square" rtlCol="0">
            <a:spAutoFit/>
          </a:bodyPr>
          <a:lstStyle/>
          <a:p>
            <a:r>
              <a:rPr lang="en-GB" dirty="0" smtClean="0"/>
              <a:t>27</a:t>
            </a:r>
            <a:endParaRPr lang="en-GB" dirty="0"/>
          </a:p>
        </p:txBody>
      </p:sp>
    </p:spTree>
    <p:extLst>
      <p:ext uri="{BB962C8B-B14F-4D97-AF65-F5344CB8AC3E}">
        <p14:creationId xmlns:p14="http://schemas.microsoft.com/office/powerpoint/2010/main" val="2092562183"/>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a:t>Comfort Break (Slide 28; 	5 or 10 minutes)</a:t>
            </a:r>
            <a:r>
              <a:rPr lang="en-GB" dirty="0"/>
              <a:t/>
            </a:r>
            <a:br>
              <a:rPr lang="en-GB" dirty="0"/>
            </a:br>
            <a:endParaRPr lang="en-GB" dirty="0"/>
          </a:p>
        </p:txBody>
      </p:sp>
      <p:pic>
        <p:nvPicPr>
          <p:cNvPr id="6" name="Content Placeholder 5"/>
          <p:cNvPicPr>
            <a:picLocks noGrp="1" noChangeAspect="1"/>
          </p:cNvPicPr>
          <p:nvPr>
            <p:ph idx="1"/>
          </p:nvPr>
        </p:nvPicPr>
        <p:blipFill rotWithShape="1">
          <a:blip r:embed="rId3"/>
          <a:srcRect b="1211"/>
          <a:stretch/>
        </p:blipFill>
        <p:spPr>
          <a:xfrm>
            <a:off x="1835696" y="1844824"/>
            <a:ext cx="5184576" cy="3888432"/>
          </a:xfrm>
          <a:prstGeom prst="rect">
            <a:avLst/>
          </a:prstGeom>
        </p:spPr>
      </p:pic>
      <p:sp>
        <p:nvSpPr>
          <p:cNvPr id="4" name="Footer Placeholder 3"/>
          <p:cNvSpPr>
            <a:spLocks noGrp="1"/>
          </p:cNvSpPr>
          <p:nvPr>
            <p:ph type="ftr" sz="quarter" idx="11"/>
          </p:nvPr>
        </p:nvSpPr>
        <p:spPr/>
        <p:txBody>
          <a:bodyPr/>
          <a:lstStyle/>
          <a:p>
            <a:r>
              <a:rPr lang="en-GB" dirty="0" smtClean="0"/>
              <a:t>Creating Safer Space –Foundation Module</a:t>
            </a:r>
            <a:endParaRPr lang="en-GB" dirty="0"/>
          </a:p>
        </p:txBody>
      </p:sp>
      <p:sp>
        <p:nvSpPr>
          <p:cNvPr id="7" name="TextBox 6"/>
          <p:cNvSpPr txBox="1"/>
          <p:nvPr/>
        </p:nvSpPr>
        <p:spPr>
          <a:xfrm>
            <a:off x="2123728" y="5085184"/>
            <a:ext cx="792088" cy="461665"/>
          </a:xfrm>
          <a:prstGeom prst="rect">
            <a:avLst/>
          </a:prstGeom>
          <a:noFill/>
        </p:spPr>
        <p:txBody>
          <a:bodyPr wrap="square" rtlCol="0">
            <a:spAutoFit/>
          </a:bodyPr>
          <a:lstStyle/>
          <a:p>
            <a:r>
              <a:rPr lang="en-GB" dirty="0" smtClean="0"/>
              <a:t>28</a:t>
            </a:r>
            <a:endParaRPr lang="en-GB" dirty="0"/>
          </a:p>
        </p:txBody>
      </p:sp>
    </p:spTree>
    <p:extLst>
      <p:ext uri="{BB962C8B-B14F-4D97-AF65-F5344CB8AC3E}">
        <p14:creationId xmlns:p14="http://schemas.microsoft.com/office/powerpoint/2010/main" val="3038260311"/>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Section 4: </a:t>
            </a:r>
            <a:r>
              <a:rPr lang="en-GB" dirty="0" smtClean="0"/>
              <a:t>4Steps </a:t>
            </a:r>
            <a:r>
              <a:rPr lang="en-GB" dirty="0"/>
              <a:t>to Good Practice (slides 29–37; 42 or 48 minutes)</a:t>
            </a:r>
            <a:r>
              <a:rPr lang="en-GB" b="1" dirty="0"/>
              <a:t/>
            </a:r>
            <a:br>
              <a:rPr lang="en-GB" b="1" dirty="0"/>
            </a:br>
            <a:endParaRPr lang="en-GB" dirty="0"/>
          </a:p>
        </p:txBody>
      </p:sp>
      <p:pic>
        <p:nvPicPr>
          <p:cNvPr id="6" name="Picture 5"/>
          <p:cNvPicPr>
            <a:picLocks noChangeAspect="1"/>
          </p:cNvPicPr>
          <p:nvPr/>
        </p:nvPicPr>
        <p:blipFill>
          <a:blip r:embed="rId3"/>
          <a:stretch>
            <a:fillRect/>
          </a:stretch>
        </p:blipFill>
        <p:spPr>
          <a:xfrm>
            <a:off x="2093302" y="2132856"/>
            <a:ext cx="4957396" cy="3744416"/>
          </a:xfrm>
          <a:prstGeom prst="rect">
            <a:avLst/>
          </a:prstGeom>
        </p:spPr>
      </p:pic>
      <p:sp>
        <p:nvSpPr>
          <p:cNvPr id="8" name="TextBox 7"/>
          <p:cNvSpPr txBox="1"/>
          <p:nvPr/>
        </p:nvSpPr>
        <p:spPr>
          <a:xfrm>
            <a:off x="2267744" y="5157192"/>
            <a:ext cx="720080" cy="461665"/>
          </a:xfrm>
          <a:prstGeom prst="rect">
            <a:avLst/>
          </a:prstGeom>
          <a:noFill/>
        </p:spPr>
        <p:txBody>
          <a:bodyPr wrap="square" rtlCol="0">
            <a:spAutoFit/>
          </a:bodyPr>
          <a:lstStyle/>
          <a:p>
            <a:r>
              <a:rPr lang="en-GB" dirty="0" smtClean="0"/>
              <a:t>29</a:t>
            </a:r>
            <a:endParaRPr lang="en-GB" dirty="0"/>
          </a:p>
        </p:txBody>
      </p:sp>
    </p:spTree>
    <p:extLst>
      <p:ext uri="{BB962C8B-B14F-4D97-AF65-F5344CB8AC3E}">
        <p14:creationId xmlns:p14="http://schemas.microsoft.com/office/powerpoint/2010/main" val="445710602"/>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Section 4: </a:t>
            </a:r>
            <a:r>
              <a:rPr lang="en-GB" dirty="0" smtClean="0"/>
              <a:t>4 Steps </a:t>
            </a:r>
            <a:r>
              <a:rPr lang="en-GB" dirty="0"/>
              <a:t>to Good Practice (slides 29–37; 42 or 48 minutes)</a:t>
            </a:r>
            <a:r>
              <a:rPr lang="en-GB" b="1" dirty="0"/>
              <a:t/>
            </a:r>
            <a:br>
              <a:rPr lang="en-GB" b="1" dirty="0"/>
            </a:br>
            <a:endParaRPr lang="en-GB" dirty="0"/>
          </a:p>
        </p:txBody>
      </p:sp>
      <p:pic>
        <p:nvPicPr>
          <p:cNvPr id="4" name="Picture 3"/>
          <p:cNvPicPr>
            <a:picLocks noChangeAspect="1"/>
          </p:cNvPicPr>
          <p:nvPr/>
        </p:nvPicPr>
        <p:blipFill>
          <a:blip r:embed="rId3"/>
          <a:stretch>
            <a:fillRect/>
          </a:stretch>
        </p:blipFill>
        <p:spPr>
          <a:xfrm>
            <a:off x="403016" y="1805458"/>
            <a:ext cx="3863970" cy="2919685"/>
          </a:xfrm>
          <a:prstGeom prst="rect">
            <a:avLst/>
          </a:prstGeom>
        </p:spPr>
      </p:pic>
      <p:pic>
        <p:nvPicPr>
          <p:cNvPr id="5" name="Picture 4"/>
          <p:cNvPicPr>
            <a:picLocks noChangeAspect="1"/>
          </p:cNvPicPr>
          <p:nvPr/>
        </p:nvPicPr>
        <p:blipFill>
          <a:blip r:embed="rId4"/>
          <a:stretch>
            <a:fillRect/>
          </a:stretch>
        </p:blipFill>
        <p:spPr>
          <a:xfrm>
            <a:off x="4774031" y="1780291"/>
            <a:ext cx="3892147" cy="2944852"/>
          </a:xfrm>
          <a:prstGeom prst="rect">
            <a:avLst/>
          </a:prstGeom>
        </p:spPr>
      </p:pic>
      <p:pic>
        <p:nvPicPr>
          <p:cNvPr id="3" name="Picture 2"/>
          <p:cNvPicPr>
            <a:picLocks noChangeAspect="1"/>
          </p:cNvPicPr>
          <p:nvPr/>
        </p:nvPicPr>
        <p:blipFill>
          <a:blip r:embed="rId5"/>
          <a:stretch>
            <a:fillRect/>
          </a:stretch>
        </p:blipFill>
        <p:spPr>
          <a:xfrm>
            <a:off x="2663788" y="4005064"/>
            <a:ext cx="3710313" cy="2800622"/>
          </a:xfrm>
          <a:prstGeom prst="rect">
            <a:avLst/>
          </a:prstGeom>
        </p:spPr>
      </p:pic>
      <p:sp>
        <p:nvSpPr>
          <p:cNvPr id="7" name="TextBox 6"/>
          <p:cNvSpPr txBox="1"/>
          <p:nvPr/>
        </p:nvSpPr>
        <p:spPr>
          <a:xfrm>
            <a:off x="8028384" y="4149080"/>
            <a:ext cx="658416" cy="461665"/>
          </a:xfrm>
          <a:prstGeom prst="rect">
            <a:avLst/>
          </a:prstGeom>
          <a:noFill/>
        </p:spPr>
        <p:txBody>
          <a:bodyPr wrap="square" rtlCol="0">
            <a:spAutoFit/>
          </a:bodyPr>
          <a:lstStyle/>
          <a:p>
            <a:r>
              <a:rPr lang="en-GB" dirty="0" smtClean="0"/>
              <a:t>32</a:t>
            </a:r>
            <a:endParaRPr lang="en-GB" dirty="0"/>
          </a:p>
        </p:txBody>
      </p:sp>
      <p:sp>
        <p:nvSpPr>
          <p:cNvPr id="8" name="TextBox 7"/>
          <p:cNvSpPr txBox="1"/>
          <p:nvPr/>
        </p:nvSpPr>
        <p:spPr>
          <a:xfrm>
            <a:off x="2762490" y="6237312"/>
            <a:ext cx="873406" cy="461665"/>
          </a:xfrm>
          <a:prstGeom prst="rect">
            <a:avLst/>
          </a:prstGeom>
          <a:noFill/>
        </p:spPr>
        <p:txBody>
          <a:bodyPr wrap="square" rtlCol="0">
            <a:spAutoFit/>
          </a:bodyPr>
          <a:lstStyle/>
          <a:p>
            <a:r>
              <a:rPr lang="en-GB" dirty="0" smtClean="0"/>
              <a:t>31</a:t>
            </a:r>
            <a:endParaRPr lang="en-GB" dirty="0"/>
          </a:p>
        </p:txBody>
      </p:sp>
      <p:sp>
        <p:nvSpPr>
          <p:cNvPr id="9" name="TextBox 8"/>
          <p:cNvSpPr txBox="1"/>
          <p:nvPr/>
        </p:nvSpPr>
        <p:spPr>
          <a:xfrm>
            <a:off x="3635896" y="1906886"/>
            <a:ext cx="773467" cy="461665"/>
          </a:xfrm>
          <a:prstGeom prst="rect">
            <a:avLst/>
          </a:prstGeom>
          <a:noFill/>
        </p:spPr>
        <p:txBody>
          <a:bodyPr wrap="square" rtlCol="0">
            <a:spAutoFit/>
          </a:bodyPr>
          <a:lstStyle/>
          <a:p>
            <a:r>
              <a:rPr lang="en-GB" dirty="0" smtClean="0"/>
              <a:t>30</a:t>
            </a:r>
            <a:endParaRPr lang="en-GB" dirty="0"/>
          </a:p>
        </p:txBody>
      </p:sp>
    </p:spTree>
    <p:extLst>
      <p:ext uri="{BB962C8B-B14F-4D97-AF65-F5344CB8AC3E}">
        <p14:creationId xmlns:p14="http://schemas.microsoft.com/office/powerpoint/2010/main" val="2775045547"/>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Section 4: </a:t>
            </a:r>
            <a:r>
              <a:rPr lang="en-GB" dirty="0" smtClean="0"/>
              <a:t> 4 Steps </a:t>
            </a:r>
            <a:r>
              <a:rPr lang="en-GB" dirty="0"/>
              <a:t>to Good Practice (slides 29–37; 42 or 48 minutes)</a:t>
            </a:r>
            <a:r>
              <a:rPr lang="en-GB" b="1" dirty="0"/>
              <a:t/>
            </a:r>
            <a:br>
              <a:rPr lang="en-GB" b="1" dirty="0"/>
            </a:br>
            <a:endParaRPr lang="en-GB" dirty="0"/>
          </a:p>
        </p:txBody>
      </p:sp>
      <p:pic>
        <p:nvPicPr>
          <p:cNvPr id="10" name="Picture 9"/>
          <p:cNvPicPr/>
          <p:nvPr/>
        </p:nvPicPr>
        <p:blipFill>
          <a:blip r:embed="rId3"/>
          <a:stretch>
            <a:fillRect/>
          </a:stretch>
        </p:blipFill>
        <p:spPr>
          <a:xfrm>
            <a:off x="2015716" y="1916832"/>
            <a:ext cx="5112567" cy="3993540"/>
          </a:xfrm>
          <a:prstGeom prst="rect">
            <a:avLst/>
          </a:prstGeom>
          <a:ln>
            <a:solidFill>
              <a:schemeClr val="accent1"/>
            </a:solidFill>
          </a:ln>
        </p:spPr>
      </p:pic>
      <p:sp>
        <p:nvSpPr>
          <p:cNvPr id="6" name="TextBox 5"/>
          <p:cNvSpPr txBox="1"/>
          <p:nvPr/>
        </p:nvSpPr>
        <p:spPr>
          <a:xfrm>
            <a:off x="2123728" y="5517232"/>
            <a:ext cx="864096" cy="461665"/>
          </a:xfrm>
          <a:prstGeom prst="rect">
            <a:avLst/>
          </a:prstGeom>
          <a:noFill/>
        </p:spPr>
        <p:txBody>
          <a:bodyPr wrap="square" rtlCol="0">
            <a:spAutoFit/>
          </a:bodyPr>
          <a:lstStyle/>
          <a:p>
            <a:r>
              <a:rPr lang="en-GB" dirty="0" smtClean="0"/>
              <a:t>33</a:t>
            </a:r>
            <a:endParaRPr lang="en-GB" dirty="0"/>
          </a:p>
        </p:txBody>
      </p:sp>
    </p:spTree>
    <p:extLst>
      <p:ext uri="{BB962C8B-B14F-4D97-AF65-F5344CB8AC3E}">
        <p14:creationId xmlns:p14="http://schemas.microsoft.com/office/powerpoint/2010/main" val="4051042334"/>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Section 4: </a:t>
            </a:r>
            <a:r>
              <a:rPr lang="en-GB" dirty="0" smtClean="0"/>
              <a:t> 4 Steps </a:t>
            </a:r>
            <a:r>
              <a:rPr lang="en-GB" dirty="0"/>
              <a:t>to Good Practice (slides 29–37; 42 or 48 minutes)</a:t>
            </a:r>
            <a:r>
              <a:rPr lang="en-GB" b="1" dirty="0"/>
              <a:t/>
            </a:r>
            <a:br>
              <a:rPr lang="en-GB" b="1" dirty="0"/>
            </a:br>
            <a:endParaRPr lang="en-GB" dirty="0"/>
          </a:p>
        </p:txBody>
      </p:sp>
      <p:pic>
        <p:nvPicPr>
          <p:cNvPr id="3" name="Picture 2"/>
          <p:cNvPicPr>
            <a:picLocks noChangeAspect="1"/>
          </p:cNvPicPr>
          <p:nvPr/>
        </p:nvPicPr>
        <p:blipFill>
          <a:blip r:embed="rId3"/>
          <a:stretch>
            <a:fillRect/>
          </a:stretch>
        </p:blipFill>
        <p:spPr>
          <a:xfrm>
            <a:off x="323528" y="2060848"/>
            <a:ext cx="4307308" cy="3240360"/>
          </a:xfrm>
          <a:prstGeom prst="rect">
            <a:avLst/>
          </a:prstGeom>
        </p:spPr>
      </p:pic>
      <p:pic>
        <p:nvPicPr>
          <p:cNvPr id="4" name="Picture 3"/>
          <p:cNvPicPr>
            <a:picLocks noChangeAspect="1"/>
          </p:cNvPicPr>
          <p:nvPr/>
        </p:nvPicPr>
        <p:blipFill>
          <a:blip r:embed="rId4"/>
          <a:stretch>
            <a:fillRect/>
          </a:stretch>
        </p:blipFill>
        <p:spPr>
          <a:xfrm>
            <a:off x="4654823" y="2060536"/>
            <a:ext cx="4237658" cy="3212865"/>
          </a:xfrm>
          <a:prstGeom prst="rect">
            <a:avLst/>
          </a:prstGeom>
        </p:spPr>
      </p:pic>
      <p:sp>
        <p:nvSpPr>
          <p:cNvPr id="5" name="TextBox 4"/>
          <p:cNvSpPr txBox="1"/>
          <p:nvPr/>
        </p:nvSpPr>
        <p:spPr>
          <a:xfrm>
            <a:off x="457200" y="4797152"/>
            <a:ext cx="730424" cy="461665"/>
          </a:xfrm>
          <a:prstGeom prst="rect">
            <a:avLst/>
          </a:prstGeom>
          <a:noFill/>
        </p:spPr>
        <p:txBody>
          <a:bodyPr wrap="square" rtlCol="0">
            <a:spAutoFit/>
          </a:bodyPr>
          <a:lstStyle/>
          <a:p>
            <a:r>
              <a:rPr lang="en-GB" dirty="0" smtClean="0"/>
              <a:t>34</a:t>
            </a:r>
            <a:endParaRPr lang="en-GB" dirty="0"/>
          </a:p>
        </p:txBody>
      </p:sp>
      <p:sp>
        <p:nvSpPr>
          <p:cNvPr id="7" name="TextBox 6"/>
          <p:cNvSpPr txBox="1"/>
          <p:nvPr/>
        </p:nvSpPr>
        <p:spPr>
          <a:xfrm>
            <a:off x="4654823" y="4797152"/>
            <a:ext cx="637257" cy="461665"/>
          </a:xfrm>
          <a:prstGeom prst="rect">
            <a:avLst/>
          </a:prstGeom>
          <a:noFill/>
        </p:spPr>
        <p:txBody>
          <a:bodyPr wrap="square" rtlCol="0">
            <a:spAutoFit/>
          </a:bodyPr>
          <a:lstStyle/>
          <a:p>
            <a:r>
              <a:rPr lang="en-GB" dirty="0" smtClean="0"/>
              <a:t>35</a:t>
            </a:r>
            <a:endParaRPr lang="en-GB" dirty="0"/>
          </a:p>
        </p:txBody>
      </p:sp>
    </p:spTree>
    <p:extLst>
      <p:ext uri="{BB962C8B-B14F-4D97-AF65-F5344CB8AC3E}">
        <p14:creationId xmlns:p14="http://schemas.microsoft.com/office/powerpoint/2010/main" val="4201368445"/>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9552" y="547336"/>
            <a:ext cx="8311826" cy="5656485"/>
          </a:xfrm>
          <a:prstGeom prst="rect">
            <a:avLst/>
          </a:prstGeom>
        </p:spPr>
        <p:txBody>
          <a:bodyPr wrap="square">
            <a:noAutofit/>
          </a:bodyPr>
          <a:lstStyle/>
          <a:p>
            <a:pPr marL="685800" indent="-685800" algn="ctr">
              <a:lnSpc>
                <a:spcPct val="115000"/>
              </a:lnSpc>
              <a:spcAft>
                <a:spcPts val="1000"/>
              </a:spcAft>
              <a:buFont typeface="Wingdings" panose="05000000000000000000" pitchFamily="2" charset="2"/>
              <a:buChar char="§"/>
            </a:pPr>
            <a:endParaRPr lang="en-GB" b="1" dirty="0">
              <a:latin typeface="+mj-lt"/>
              <a:ea typeface="Calibri" panose="020F0502020204030204" pitchFamily="34" charset="0"/>
              <a:cs typeface="Times New Roman" panose="02020603050405020304" pitchFamily="18" charset="0"/>
            </a:endParaRPr>
          </a:p>
          <a:p>
            <a:pPr marL="342900" lvl="0" indent="-342900">
              <a:buFont typeface="Arial" panose="020B0604020202020204" pitchFamily="34" charset="0"/>
              <a:buChar char="•"/>
            </a:pPr>
            <a:r>
              <a:rPr lang="en-GB" sz="2800" dirty="0" smtClean="0"/>
              <a:t>Familiarisation with FM training content</a:t>
            </a:r>
          </a:p>
          <a:p>
            <a:pPr marL="342900" lvl="0" indent="-342900">
              <a:buFont typeface="Arial" panose="020B0604020202020204" pitchFamily="34" charset="0"/>
              <a:buChar char="•"/>
            </a:pPr>
            <a:r>
              <a:rPr lang="en-GB" sz="2800" dirty="0" smtClean="0"/>
              <a:t>Consideration of learning styles used in FM training</a:t>
            </a:r>
          </a:p>
          <a:p>
            <a:pPr marL="342900" lvl="0" indent="-342900">
              <a:buFont typeface="Arial" panose="020B0604020202020204" pitchFamily="34" charset="0"/>
              <a:buChar char="•"/>
            </a:pPr>
            <a:r>
              <a:rPr lang="en-GB" sz="2800" dirty="0" smtClean="0"/>
              <a:t>Opportunity to explore new case studies</a:t>
            </a:r>
          </a:p>
          <a:p>
            <a:pPr marL="342900" lvl="0" indent="-342900">
              <a:buFont typeface="Arial" panose="020B0604020202020204" pitchFamily="34" charset="0"/>
              <a:buChar char="•"/>
            </a:pPr>
            <a:r>
              <a:rPr lang="en-GB" sz="2800" dirty="0" smtClean="0"/>
              <a:t>Additional resources for development of trainers</a:t>
            </a:r>
          </a:p>
          <a:p>
            <a:pPr marL="342900" lvl="0" indent="-342900">
              <a:buFont typeface="Arial" panose="020B0604020202020204" pitchFamily="34" charset="0"/>
              <a:buChar char="•"/>
            </a:pPr>
            <a:endParaRPr lang="en-GB" sz="2800" dirty="0" smtClean="0"/>
          </a:p>
          <a:p>
            <a:pPr marL="457200" lvl="0" indent="-457200">
              <a:lnSpc>
                <a:spcPct val="105000"/>
              </a:lnSpc>
              <a:spcAft>
                <a:spcPts val="800"/>
              </a:spcAft>
              <a:buFont typeface="Wingdings" panose="05000000000000000000" pitchFamily="2" charset="2"/>
              <a:buChar char="§"/>
            </a:pPr>
            <a:endParaRPr lang="en-GB" sz="2600" dirty="0"/>
          </a:p>
        </p:txBody>
      </p:sp>
      <p:sp>
        <p:nvSpPr>
          <p:cNvPr id="3" name="Rectangle 2">
            <a:extLst>
              <a:ext uri="{FF2B5EF4-FFF2-40B4-BE49-F238E27FC236}">
                <a16:creationId xmlns="" xmlns:a16="http://schemas.microsoft.com/office/drawing/2014/main" id="{FBCDBFD7-3C5C-478E-BC69-61AE75F7E89C}"/>
              </a:ext>
            </a:extLst>
          </p:cNvPr>
          <p:cNvSpPr/>
          <p:nvPr/>
        </p:nvSpPr>
        <p:spPr>
          <a:xfrm>
            <a:off x="2699792" y="5229200"/>
            <a:ext cx="8757901" cy="5656485"/>
          </a:xfrm>
          <a:prstGeom prst="rect">
            <a:avLst/>
          </a:prstGeom>
        </p:spPr>
        <p:txBody>
          <a:bodyPr wrap="square">
            <a:noAutofit/>
          </a:bodyPr>
          <a:lstStyle/>
          <a:p>
            <a:pPr marL="457200" lvl="0" indent="-457200">
              <a:lnSpc>
                <a:spcPct val="105000"/>
              </a:lnSpc>
              <a:spcAft>
                <a:spcPts val="800"/>
              </a:spcAft>
              <a:buFont typeface="Wingdings" panose="05000000000000000000" pitchFamily="2" charset="2"/>
              <a:buChar char="§"/>
            </a:pPr>
            <a:endParaRPr lang="en-GB" sz="2600" dirty="0"/>
          </a:p>
        </p:txBody>
      </p:sp>
      <p:sp>
        <p:nvSpPr>
          <p:cNvPr id="4" name="TextBox 3">
            <a:extLst>
              <a:ext uri="{FF2B5EF4-FFF2-40B4-BE49-F238E27FC236}">
                <a16:creationId xmlns="" xmlns:a16="http://schemas.microsoft.com/office/drawing/2014/main" id="{8E0A719A-FCDF-4DE0-8498-91902892305B}"/>
              </a:ext>
            </a:extLst>
          </p:cNvPr>
          <p:cNvSpPr txBox="1"/>
          <p:nvPr/>
        </p:nvSpPr>
        <p:spPr>
          <a:xfrm>
            <a:off x="395536" y="147226"/>
            <a:ext cx="8181292" cy="646331"/>
          </a:xfrm>
          <a:prstGeom prst="rect">
            <a:avLst/>
          </a:prstGeom>
          <a:noFill/>
        </p:spPr>
        <p:txBody>
          <a:bodyPr wrap="square" rtlCol="0">
            <a:spAutoFit/>
          </a:bodyPr>
          <a:lstStyle/>
          <a:p>
            <a:r>
              <a:rPr lang="en-GB" sz="3600" b="1" dirty="0" smtClean="0">
                <a:latin typeface="+mj-lt"/>
              </a:rPr>
              <a:t>Trainers session</a:t>
            </a:r>
            <a:endParaRPr lang="en-GB" sz="3600" dirty="0">
              <a:latin typeface="+mj-lt"/>
            </a:endParaRPr>
          </a:p>
        </p:txBody>
      </p:sp>
    </p:spTree>
    <p:extLst>
      <p:ext uri="{BB962C8B-B14F-4D97-AF65-F5344CB8AC3E}">
        <p14:creationId xmlns:p14="http://schemas.microsoft.com/office/powerpoint/2010/main" val="26065781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Section 4: </a:t>
            </a:r>
            <a:r>
              <a:rPr lang="en-GB" dirty="0" smtClean="0"/>
              <a:t> 4 Steps </a:t>
            </a:r>
            <a:r>
              <a:rPr lang="en-GB" dirty="0"/>
              <a:t>to Good Practice (slides 29–37; 42 or 48 minutes)</a:t>
            </a:r>
            <a:r>
              <a:rPr lang="en-GB" b="1" dirty="0"/>
              <a:t/>
            </a:r>
            <a:br>
              <a:rPr lang="en-GB" b="1" dirty="0"/>
            </a:br>
            <a:endParaRPr lang="en-GB" dirty="0"/>
          </a:p>
        </p:txBody>
      </p:sp>
      <p:pic>
        <p:nvPicPr>
          <p:cNvPr id="6" name="Picture 5"/>
          <p:cNvPicPr>
            <a:picLocks noChangeAspect="1"/>
          </p:cNvPicPr>
          <p:nvPr/>
        </p:nvPicPr>
        <p:blipFill>
          <a:blip r:embed="rId3"/>
          <a:stretch>
            <a:fillRect/>
          </a:stretch>
        </p:blipFill>
        <p:spPr>
          <a:xfrm>
            <a:off x="1603993" y="1916832"/>
            <a:ext cx="5936013" cy="4485283"/>
          </a:xfrm>
          <a:prstGeom prst="rect">
            <a:avLst/>
          </a:prstGeom>
        </p:spPr>
      </p:pic>
      <p:sp>
        <p:nvSpPr>
          <p:cNvPr id="8" name="TextBox 7"/>
          <p:cNvSpPr txBox="1"/>
          <p:nvPr/>
        </p:nvSpPr>
        <p:spPr>
          <a:xfrm>
            <a:off x="1835696" y="5589240"/>
            <a:ext cx="720080" cy="461665"/>
          </a:xfrm>
          <a:prstGeom prst="rect">
            <a:avLst/>
          </a:prstGeom>
          <a:noFill/>
        </p:spPr>
        <p:txBody>
          <a:bodyPr wrap="square" rtlCol="0">
            <a:spAutoFit/>
          </a:bodyPr>
          <a:lstStyle/>
          <a:p>
            <a:r>
              <a:rPr lang="en-GB" dirty="0" smtClean="0"/>
              <a:t>36</a:t>
            </a:r>
            <a:endParaRPr lang="en-GB" dirty="0"/>
          </a:p>
        </p:txBody>
      </p:sp>
    </p:spTree>
    <p:extLst>
      <p:ext uri="{BB962C8B-B14F-4D97-AF65-F5344CB8AC3E}">
        <p14:creationId xmlns:p14="http://schemas.microsoft.com/office/powerpoint/2010/main" val="3005206660"/>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Section 4: </a:t>
            </a:r>
            <a:r>
              <a:rPr lang="en-GB" dirty="0" smtClean="0"/>
              <a:t> 4 Steps </a:t>
            </a:r>
            <a:r>
              <a:rPr lang="en-GB" dirty="0"/>
              <a:t>to Good Practice (slides 29–37; 42 or 48 minutes)</a:t>
            </a:r>
            <a:r>
              <a:rPr lang="en-GB" b="1" dirty="0"/>
              <a:t/>
            </a:r>
            <a:br>
              <a:rPr lang="en-GB" b="1" dirty="0"/>
            </a:br>
            <a:endParaRPr lang="en-GB" dirty="0"/>
          </a:p>
        </p:txBody>
      </p:sp>
      <p:sp>
        <p:nvSpPr>
          <p:cNvPr id="4" name="TextBox 3"/>
          <p:cNvSpPr txBox="1"/>
          <p:nvPr/>
        </p:nvSpPr>
        <p:spPr>
          <a:xfrm>
            <a:off x="1979712" y="5661248"/>
            <a:ext cx="720080" cy="461665"/>
          </a:xfrm>
          <a:prstGeom prst="rect">
            <a:avLst/>
          </a:prstGeom>
          <a:noFill/>
        </p:spPr>
        <p:txBody>
          <a:bodyPr wrap="square" rtlCol="0">
            <a:spAutoFit/>
          </a:bodyPr>
          <a:lstStyle/>
          <a:p>
            <a:r>
              <a:rPr lang="en-GB" dirty="0" smtClean="0"/>
              <a:t>37</a:t>
            </a:r>
            <a:endParaRPr lang="en-GB" dirty="0"/>
          </a:p>
        </p:txBody>
      </p:sp>
      <p:pic>
        <p:nvPicPr>
          <p:cNvPr id="5" name="Picture 4"/>
          <p:cNvPicPr>
            <a:picLocks noChangeAspect="1"/>
          </p:cNvPicPr>
          <p:nvPr/>
        </p:nvPicPr>
        <p:blipFill>
          <a:blip r:embed="rId3"/>
          <a:stretch>
            <a:fillRect/>
          </a:stretch>
        </p:blipFill>
        <p:spPr>
          <a:xfrm>
            <a:off x="2001004" y="1772816"/>
            <a:ext cx="5141992" cy="3888432"/>
          </a:xfrm>
          <a:prstGeom prst="rect">
            <a:avLst/>
          </a:prstGeom>
        </p:spPr>
      </p:pic>
    </p:spTree>
    <p:extLst>
      <p:ext uri="{BB962C8B-B14F-4D97-AF65-F5344CB8AC3E}">
        <p14:creationId xmlns:p14="http://schemas.microsoft.com/office/powerpoint/2010/main" val="1373608665"/>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Section 5: Case Studies </a:t>
            </a:r>
            <a:r>
              <a:rPr lang="en-GB" b="1" dirty="0" smtClean="0"/>
              <a:t/>
            </a:r>
            <a:br>
              <a:rPr lang="en-GB" b="1" dirty="0" smtClean="0"/>
            </a:br>
            <a:r>
              <a:rPr lang="en-GB" b="1" dirty="0" smtClean="0"/>
              <a:t>(</a:t>
            </a:r>
            <a:r>
              <a:rPr lang="en-GB" b="1" dirty="0"/>
              <a:t>slide 38, 35/49 minutes)</a:t>
            </a:r>
            <a:br>
              <a:rPr lang="en-GB" b="1" dirty="0"/>
            </a:br>
            <a:endParaRPr lang="en-GB" dirty="0"/>
          </a:p>
        </p:txBody>
      </p:sp>
      <p:sp>
        <p:nvSpPr>
          <p:cNvPr id="4" name="Footer Placeholder 3"/>
          <p:cNvSpPr>
            <a:spLocks noGrp="1"/>
          </p:cNvSpPr>
          <p:nvPr>
            <p:ph type="ftr" sz="quarter" idx="11"/>
          </p:nvPr>
        </p:nvSpPr>
        <p:spPr/>
        <p:txBody>
          <a:bodyPr/>
          <a:lstStyle/>
          <a:p>
            <a:r>
              <a:rPr lang="en-GB" dirty="0" smtClean="0"/>
              <a:t>Creating Safer Space – Foundation</a:t>
            </a:r>
            <a:endParaRPr lang="en-GB" dirty="0"/>
          </a:p>
        </p:txBody>
      </p:sp>
      <p:pic>
        <p:nvPicPr>
          <p:cNvPr id="6" name="Picture 5"/>
          <p:cNvPicPr>
            <a:picLocks noChangeAspect="1"/>
          </p:cNvPicPr>
          <p:nvPr/>
        </p:nvPicPr>
        <p:blipFill>
          <a:blip r:embed="rId3"/>
          <a:stretch>
            <a:fillRect/>
          </a:stretch>
        </p:blipFill>
        <p:spPr>
          <a:xfrm>
            <a:off x="1907704" y="1916832"/>
            <a:ext cx="5516821" cy="4184675"/>
          </a:xfrm>
          <a:prstGeom prst="rect">
            <a:avLst/>
          </a:prstGeom>
        </p:spPr>
      </p:pic>
      <p:sp>
        <p:nvSpPr>
          <p:cNvPr id="7" name="TextBox 6"/>
          <p:cNvSpPr txBox="1"/>
          <p:nvPr/>
        </p:nvSpPr>
        <p:spPr>
          <a:xfrm>
            <a:off x="2123728" y="5301208"/>
            <a:ext cx="576064" cy="461665"/>
          </a:xfrm>
          <a:prstGeom prst="rect">
            <a:avLst/>
          </a:prstGeom>
          <a:noFill/>
        </p:spPr>
        <p:txBody>
          <a:bodyPr wrap="square" rtlCol="0">
            <a:spAutoFit/>
          </a:bodyPr>
          <a:lstStyle/>
          <a:p>
            <a:r>
              <a:rPr lang="en-GB" dirty="0" smtClean="0"/>
              <a:t>38</a:t>
            </a:r>
            <a:endParaRPr lang="en-GB" dirty="0"/>
          </a:p>
        </p:txBody>
      </p:sp>
    </p:spTree>
    <p:extLst>
      <p:ext uri="{BB962C8B-B14F-4D97-AF65-F5344CB8AC3E}">
        <p14:creationId xmlns:p14="http://schemas.microsoft.com/office/powerpoint/2010/main" val="1971696018"/>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Have a go… </a:t>
            </a:r>
            <a:endParaRPr lang="en-GB" dirty="0"/>
          </a:p>
        </p:txBody>
      </p:sp>
      <p:sp>
        <p:nvSpPr>
          <p:cNvPr id="3" name="Content Placeholder 2"/>
          <p:cNvSpPr>
            <a:spLocks noGrp="1"/>
          </p:cNvSpPr>
          <p:nvPr>
            <p:ph idx="1"/>
          </p:nvPr>
        </p:nvSpPr>
        <p:spPr>
          <a:xfrm>
            <a:off x="457200" y="1268760"/>
            <a:ext cx="8229600" cy="3960439"/>
          </a:xfrm>
        </p:spPr>
        <p:txBody>
          <a:bodyPr/>
          <a:lstStyle/>
          <a:p>
            <a:pPr marL="514350" indent="-514350">
              <a:buAutoNum type="arabicPeriod"/>
            </a:pPr>
            <a:r>
              <a:rPr lang="en-GB" sz="4400" dirty="0" smtClean="0"/>
              <a:t>Anna</a:t>
            </a:r>
          </a:p>
          <a:p>
            <a:pPr marL="514350" indent="-514350">
              <a:buAutoNum type="arabicPeriod"/>
            </a:pPr>
            <a:r>
              <a:rPr lang="en-GB" sz="4400" dirty="0" smtClean="0"/>
              <a:t>June and Sally</a:t>
            </a:r>
          </a:p>
          <a:p>
            <a:pPr marL="514350" indent="-514350">
              <a:buAutoNum type="arabicPeriod"/>
            </a:pPr>
            <a:r>
              <a:rPr lang="en-GB" sz="4400" dirty="0" smtClean="0"/>
              <a:t>Doris</a:t>
            </a:r>
          </a:p>
          <a:p>
            <a:pPr marL="514350" indent="-514350">
              <a:buAutoNum type="arabicPeriod"/>
            </a:pPr>
            <a:r>
              <a:rPr lang="en-GB" sz="4400" dirty="0" smtClean="0"/>
              <a:t>Abdul</a:t>
            </a:r>
          </a:p>
          <a:p>
            <a:pPr marL="514350" indent="-514350">
              <a:buAutoNum type="arabicPeriod"/>
            </a:pPr>
            <a:r>
              <a:rPr lang="en-GB" sz="4400" dirty="0" smtClean="0"/>
              <a:t>Desmond</a:t>
            </a:r>
          </a:p>
          <a:p>
            <a:pPr marL="0" indent="0">
              <a:buNone/>
            </a:pPr>
            <a:endParaRPr lang="en-GB" dirty="0"/>
          </a:p>
        </p:txBody>
      </p:sp>
      <p:sp>
        <p:nvSpPr>
          <p:cNvPr id="4" name="Footer Placeholder 3"/>
          <p:cNvSpPr>
            <a:spLocks noGrp="1"/>
          </p:cNvSpPr>
          <p:nvPr>
            <p:ph type="ftr" sz="quarter" idx="11"/>
          </p:nvPr>
        </p:nvSpPr>
        <p:spPr/>
        <p:txBody>
          <a:bodyPr/>
          <a:lstStyle/>
          <a:p>
            <a:r>
              <a:rPr lang="en-GB" dirty="0" smtClean="0"/>
              <a:t>Creating Safer Space – Foundation Module</a:t>
            </a:r>
            <a:endParaRPr lang="en-GB" dirty="0"/>
          </a:p>
        </p:txBody>
      </p:sp>
    </p:spTree>
    <p:extLst>
      <p:ext uri="{BB962C8B-B14F-4D97-AF65-F5344CB8AC3E}">
        <p14:creationId xmlns:p14="http://schemas.microsoft.com/office/powerpoint/2010/main" val="2606690228"/>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Case Studies</a:t>
            </a:r>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1788800277"/>
              </p:ext>
            </p:extLst>
          </p:nvPr>
        </p:nvGraphicFramePr>
        <p:xfrm>
          <a:off x="-1016" y="1118643"/>
          <a:ext cx="9145016" cy="5739357"/>
        </p:xfrm>
        <a:graphic>
          <a:graphicData uri="http://schemas.openxmlformats.org/drawingml/2006/table">
            <a:tbl>
              <a:tblPr firstRow="1" bandRow="1">
                <a:tableStyleId>{5C22544A-7EE6-4342-B048-85BDC9FD1C3A}</a:tableStyleId>
              </a:tblPr>
              <a:tblGrid>
                <a:gridCol w="572169">
                  <a:extLst>
                    <a:ext uri="{9D8B030D-6E8A-4147-A177-3AD203B41FA5}">
                      <a16:colId xmlns="" xmlns:a16="http://schemas.microsoft.com/office/drawing/2014/main" val="598980107"/>
                    </a:ext>
                  </a:extLst>
                </a:gridCol>
                <a:gridCol w="1337742">
                  <a:extLst>
                    <a:ext uri="{9D8B030D-6E8A-4147-A177-3AD203B41FA5}">
                      <a16:colId xmlns="" xmlns:a16="http://schemas.microsoft.com/office/drawing/2014/main" val="2917354125"/>
                    </a:ext>
                  </a:extLst>
                </a:gridCol>
                <a:gridCol w="3599447">
                  <a:extLst>
                    <a:ext uri="{9D8B030D-6E8A-4147-A177-3AD203B41FA5}">
                      <a16:colId xmlns="" xmlns:a16="http://schemas.microsoft.com/office/drawing/2014/main" val="2470543482"/>
                    </a:ext>
                  </a:extLst>
                </a:gridCol>
                <a:gridCol w="2644492">
                  <a:extLst>
                    <a:ext uri="{9D8B030D-6E8A-4147-A177-3AD203B41FA5}">
                      <a16:colId xmlns="" xmlns:a16="http://schemas.microsoft.com/office/drawing/2014/main" val="1562285060"/>
                    </a:ext>
                  </a:extLst>
                </a:gridCol>
                <a:gridCol w="991166">
                  <a:extLst>
                    <a:ext uri="{9D8B030D-6E8A-4147-A177-3AD203B41FA5}">
                      <a16:colId xmlns="" xmlns:a16="http://schemas.microsoft.com/office/drawing/2014/main" val="2824087826"/>
                    </a:ext>
                  </a:extLst>
                </a:gridCol>
              </a:tblGrid>
              <a:tr h="588237">
                <a:tc>
                  <a:txBody>
                    <a:bodyPr/>
                    <a:lstStyle/>
                    <a:p>
                      <a:pPr algn="ctr"/>
                      <a:endParaRPr lang="en-GB" sz="2800" dirty="0"/>
                    </a:p>
                  </a:txBody>
                  <a:tcPr anchor="ctr"/>
                </a:tc>
                <a:tc>
                  <a:txBody>
                    <a:bodyPr/>
                    <a:lstStyle/>
                    <a:p>
                      <a:pPr algn="ctr"/>
                      <a:r>
                        <a:rPr lang="en-GB" sz="2800" dirty="0" smtClean="0"/>
                        <a:t>Name</a:t>
                      </a:r>
                      <a:endParaRPr lang="en-GB" sz="2800" dirty="0"/>
                    </a:p>
                  </a:txBody>
                  <a:tcPr anchor="ctr"/>
                </a:tc>
                <a:tc>
                  <a:txBody>
                    <a:bodyPr/>
                    <a:lstStyle/>
                    <a:p>
                      <a:pPr algn="ctr"/>
                      <a:r>
                        <a:rPr lang="en-GB" sz="2800" dirty="0" smtClean="0"/>
                        <a:t>Issue</a:t>
                      </a:r>
                      <a:endParaRPr lang="en-GB" sz="2800" dirty="0"/>
                    </a:p>
                  </a:txBody>
                  <a:tcPr anchor="ctr"/>
                </a:tc>
                <a:tc>
                  <a:txBody>
                    <a:bodyPr/>
                    <a:lstStyle/>
                    <a:p>
                      <a:pPr algn="ctr"/>
                      <a:endParaRPr lang="en-GB" sz="2800" dirty="0"/>
                    </a:p>
                  </a:txBody>
                  <a:tcPr anchor="ctr"/>
                </a:tc>
                <a:tc>
                  <a:txBody>
                    <a:bodyPr/>
                    <a:lstStyle/>
                    <a:p>
                      <a:pPr algn="ctr"/>
                      <a:r>
                        <a:rPr lang="en-GB" sz="2800" dirty="0" smtClean="0"/>
                        <a:t>New</a:t>
                      </a:r>
                      <a:endParaRPr lang="en-GB" sz="2800" dirty="0"/>
                    </a:p>
                  </a:txBody>
                  <a:tcPr anchor="ctr"/>
                </a:tc>
                <a:extLst>
                  <a:ext uri="{0D108BD9-81ED-4DB2-BD59-A6C34878D82A}">
                    <a16:rowId xmlns="" xmlns:a16="http://schemas.microsoft.com/office/drawing/2014/main" val="2857788280"/>
                  </a:ext>
                </a:extLst>
              </a:tr>
              <a:tr h="862504">
                <a:tc>
                  <a:txBody>
                    <a:bodyPr/>
                    <a:lstStyle/>
                    <a:p>
                      <a:pPr algn="ctr"/>
                      <a:r>
                        <a:rPr lang="en-GB" sz="2800" dirty="0" smtClean="0"/>
                        <a:t>1</a:t>
                      </a:r>
                      <a:endParaRPr lang="en-GB" sz="2800" dirty="0"/>
                    </a:p>
                  </a:txBody>
                  <a:tcPr anchor="ctr"/>
                </a:tc>
                <a:tc>
                  <a:txBody>
                    <a:bodyPr/>
                    <a:lstStyle/>
                    <a:p>
                      <a:pPr algn="ctr"/>
                      <a:r>
                        <a:rPr lang="en-GB" sz="2800" dirty="0" smtClean="0"/>
                        <a:t>Anna</a:t>
                      </a:r>
                      <a:endParaRPr lang="en-GB" sz="2800" dirty="0"/>
                    </a:p>
                  </a:txBody>
                  <a:tcPr anchor="ctr"/>
                </a:tc>
                <a:tc>
                  <a:txBody>
                    <a:bodyPr/>
                    <a:lstStyle/>
                    <a:p>
                      <a:pPr algn="ctr"/>
                      <a:r>
                        <a:rPr lang="en-GB" sz="2800" dirty="0" smtClean="0"/>
                        <a:t>Non-recent Child</a:t>
                      </a:r>
                      <a:r>
                        <a:rPr lang="en-GB" sz="2800" baseline="0" dirty="0" smtClean="0"/>
                        <a:t> Sexual abuse</a:t>
                      </a:r>
                      <a:endParaRPr lang="en-GB" sz="2800" dirty="0"/>
                    </a:p>
                  </a:txBody>
                  <a:tcPr anchor="ctr"/>
                </a:tc>
                <a:tc>
                  <a:txBody>
                    <a:bodyPr/>
                    <a:lstStyle/>
                    <a:p>
                      <a:pPr algn="ctr"/>
                      <a:r>
                        <a:rPr lang="en-GB" sz="2800" dirty="0" smtClean="0"/>
                        <a:t>Pastoral Visiting</a:t>
                      </a:r>
                      <a:endParaRPr lang="en-GB" sz="2800" dirty="0"/>
                    </a:p>
                  </a:txBody>
                  <a:tcPr anchor="ctr"/>
                </a:tc>
                <a:tc>
                  <a:txBody>
                    <a:bodyPr/>
                    <a:lstStyle/>
                    <a:p>
                      <a:pPr algn="ctr"/>
                      <a:r>
                        <a:rPr lang="en-GB" sz="2800" dirty="0" smtClean="0"/>
                        <a:t>New</a:t>
                      </a:r>
                      <a:endParaRPr lang="en-GB" sz="2800" dirty="0"/>
                    </a:p>
                  </a:txBody>
                  <a:tcPr anchor="ctr"/>
                </a:tc>
                <a:extLst>
                  <a:ext uri="{0D108BD9-81ED-4DB2-BD59-A6C34878D82A}">
                    <a16:rowId xmlns="" xmlns:a16="http://schemas.microsoft.com/office/drawing/2014/main" val="3141332325"/>
                  </a:ext>
                </a:extLst>
              </a:tr>
              <a:tr h="1252022">
                <a:tc>
                  <a:txBody>
                    <a:bodyPr/>
                    <a:lstStyle/>
                    <a:p>
                      <a:pPr algn="ctr"/>
                      <a:r>
                        <a:rPr lang="en-GB" sz="2800" dirty="0" smtClean="0"/>
                        <a:t>2</a:t>
                      </a:r>
                      <a:endParaRPr lang="en-GB" sz="2800" dirty="0"/>
                    </a:p>
                  </a:txBody>
                  <a:tcPr anchor="ctr"/>
                </a:tc>
                <a:tc>
                  <a:txBody>
                    <a:bodyPr/>
                    <a:lstStyle/>
                    <a:p>
                      <a:pPr algn="ctr"/>
                      <a:r>
                        <a:rPr lang="en-GB" sz="2800" dirty="0" smtClean="0"/>
                        <a:t>Tasha</a:t>
                      </a:r>
                      <a:endParaRPr lang="en-GB" sz="2800" dirty="0"/>
                    </a:p>
                  </a:txBody>
                  <a:tcPr anchor="ctr"/>
                </a:tc>
                <a:tc>
                  <a:txBody>
                    <a:bodyPr/>
                    <a:lstStyle/>
                    <a:p>
                      <a:pPr algn="ctr"/>
                      <a:r>
                        <a:rPr lang="en-GB" sz="2800" dirty="0" smtClean="0"/>
                        <a:t>Boundaries, confidentiality,</a:t>
                      </a:r>
                      <a:r>
                        <a:rPr lang="en-GB" sz="2800" baseline="0" dirty="0" smtClean="0"/>
                        <a:t> disclosure</a:t>
                      </a:r>
                      <a:endParaRPr lang="en-GB" sz="2800" dirty="0"/>
                    </a:p>
                  </a:txBody>
                  <a:tcPr anchor="ctr"/>
                </a:tc>
                <a:tc>
                  <a:txBody>
                    <a:bodyPr/>
                    <a:lstStyle/>
                    <a:p>
                      <a:pPr algn="ctr"/>
                      <a:r>
                        <a:rPr lang="en-GB" sz="2800" dirty="0" smtClean="0"/>
                        <a:t>Youth</a:t>
                      </a:r>
                      <a:r>
                        <a:rPr lang="en-GB" sz="2800" baseline="0" dirty="0" smtClean="0"/>
                        <a:t> Work</a:t>
                      </a:r>
                      <a:endParaRPr lang="en-GB" sz="2800" dirty="0"/>
                    </a:p>
                  </a:txBody>
                  <a:tcPr anchor="ctr"/>
                </a:tc>
                <a:tc>
                  <a:txBody>
                    <a:bodyPr/>
                    <a:lstStyle/>
                    <a:p>
                      <a:pPr algn="ctr"/>
                      <a:r>
                        <a:rPr lang="en-GB" sz="2800" dirty="0" smtClean="0"/>
                        <a:t>part</a:t>
                      </a:r>
                      <a:endParaRPr lang="en-GB" sz="2800" dirty="0"/>
                    </a:p>
                  </a:txBody>
                  <a:tcPr anchor="ctr"/>
                </a:tc>
                <a:extLst>
                  <a:ext uri="{0D108BD9-81ED-4DB2-BD59-A6C34878D82A}">
                    <a16:rowId xmlns="" xmlns:a16="http://schemas.microsoft.com/office/drawing/2014/main" val="4195590713"/>
                  </a:ext>
                </a:extLst>
              </a:tr>
              <a:tr h="862504">
                <a:tc>
                  <a:txBody>
                    <a:bodyPr/>
                    <a:lstStyle/>
                    <a:p>
                      <a:pPr algn="ctr"/>
                      <a:r>
                        <a:rPr lang="en-GB" sz="2800" dirty="0" smtClean="0"/>
                        <a:t>3</a:t>
                      </a:r>
                      <a:endParaRPr lang="en-GB" sz="2800" dirty="0"/>
                    </a:p>
                  </a:txBody>
                  <a:tcPr anchor="ctr"/>
                </a:tc>
                <a:tc>
                  <a:txBody>
                    <a:bodyPr/>
                    <a:lstStyle/>
                    <a:p>
                      <a:pPr algn="ctr"/>
                      <a:r>
                        <a:rPr lang="en-GB" sz="2800" dirty="0" smtClean="0"/>
                        <a:t>June</a:t>
                      </a:r>
                      <a:r>
                        <a:rPr lang="en-GB" sz="2800" baseline="0" dirty="0" smtClean="0"/>
                        <a:t> &amp; Sally</a:t>
                      </a:r>
                      <a:endParaRPr lang="en-GB" sz="2800" dirty="0"/>
                    </a:p>
                  </a:txBody>
                  <a:tcPr anchor="ctr"/>
                </a:tc>
                <a:tc>
                  <a:txBody>
                    <a:bodyPr/>
                    <a:lstStyle/>
                    <a:p>
                      <a:pPr algn="ctr"/>
                      <a:r>
                        <a:rPr lang="en-GB" sz="2800" dirty="0" smtClean="0"/>
                        <a:t>Domestic</a:t>
                      </a:r>
                      <a:r>
                        <a:rPr lang="en-GB" sz="2800" baseline="0" dirty="0" smtClean="0"/>
                        <a:t> Abuse, Suicide, confidentiality</a:t>
                      </a:r>
                      <a:endParaRPr lang="en-GB" sz="2800" dirty="0"/>
                    </a:p>
                  </a:txBody>
                  <a:tcPr anchor="ctr"/>
                </a:tc>
                <a:tc>
                  <a:txBody>
                    <a:bodyPr/>
                    <a:lstStyle/>
                    <a:p>
                      <a:pPr algn="ctr"/>
                      <a:r>
                        <a:rPr lang="en-GB" sz="2800" dirty="0" smtClean="0"/>
                        <a:t>Pastoral Visiting - Minister</a:t>
                      </a:r>
                      <a:endParaRPr lang="en-GB" sz="2800" dirty="0"/>
                    </a:p>
                  </a:txBody>
                  <a:tcPr anchor="ctr"/>
                </a:tc>
                <a:tc>
                  <a:txBody>
                    <a:bodyPr/>
                    <a:lstStyle/>
                    <a:p>
                      <a:pPr algn="ctr"/>
                      <a:r>
                        <a:rPr lang="en-GB" sz="2800" dirty="0" smtClean="0"/>
                        <a:t>New</a:t>
                      </a:r>
                      <a:endParaRPr lang="en-GB" sz="2800" dirty="0"/>
                    </a:p>
                  </a:txBody>
                  <a:tcPr anchor="ctr"/>
                </a:tc>
                <a:extLst>
                  <a:ext uri="{0D108BD9-81ED-4DB2-BD59-A6C34878D82A}">
                    <a16:rowId xmlns="" xmlns:a16="http://schemas.microsoft.com/office/drawing/2014/main" val="3053885990"/>
                  </a:ext>
                </a:extLst>
              </a:tr>
              <a:tr h="862504">
                <a:tc>
                  <a:txBody>
                    <a:bodyPr/>
                    <a:lstStyle/>
                    <a:p>
                      <a:pPr algn="ctr"/>
                      <a:r>
                        <a:rPr lang="en-GB" sz="2800" dirty="0" smtClean="0"/>
                        <a:t>4</a:t>
                      </a:r>
                      <a:endParaRPr lang="en-GB" sz="2800" dirty="0"/>
                    </a:p>
                  </a:txBody>
                  <a:tcPr anchor="ctr"/>
                </a:tc>
                <a:tc>
                  <a:txBody>
                    <a:bodyPr/>
                    <a:lstStyle/>
                    <a:p>
                      <a:pPr algn="ctr"/>
                      <a:r>
                        <a:rPr lang="en-GB" sz="2800" dirty="0" smtClean="0"/>
                        <a:t>Edward</a:t>
                      </a:r>
                      <a:endParaRPr lang="en-GB" sz="2800" dirty="0"/>
                    </a:p>
                  </a:txBody>
                  <a:tcPr anchor="ctr"/>
                </a:tc>
                <a:tc>
                  <a:txBody>
                    <a:bodyPr/>
                    <a:lstStyle/>
                    <a:p>
                      <a:pPr algn="ctr"/>
                      <a:r>
                        <a:rPr lang="en-GB" sz="2800" dirty="0" smtClean="0"/>
                        <a:t>Indecent</a:t>
                      </a:r>
                      <a:r>
                        <a:rPr lang="en-GB" sz="2800" baseline="0" dirty="0" smtClean="0"/>
                        <a:t> images of children</a:t>
                      </a:r>
                      <a:endParaRPr lang="en-GB" sz="2800" dirty="0"/>
                    </a:p>
                  </a:txBody>
                  <a:tcPr anchor="ctr"/>
                </a:tc>
                <a:tc>
                  <a:txBody>
                    <a:bodyPr/>
                    <a:lstStyle/>
                    <a:p>
                      <a:pPr algn="ctr"/>
                      <a:r>
                        <a:rPr lang="en-GB" sz="2800" dirty="0" smtClean="0"/>
                        <a:t>Local Preacher</a:t>
                      </a:r>
                      <a:endParaRPr lang="en-GB" sz="2800" dirty="0"/>
                    </a:p>
                  </a:txBody>
                  <a:tcPr anchor="ctr"/>
                </a:tc>
                <a:tc>
                  <a:txBody>
                    <a:bodyPr/>
                    <a:lstStyle/>
                    <a:p>
                      <a:pPr algn="ctr"/>
                      <a:r>
                        <a:rPr lang="en-GB" sz="2800" dirty="0" smtClean="0"/>
                        <a:t>part</a:t>
                      </a:r>
                      <a:endParaRPr lang="en-GB" sz="2800" dirty="0"/>
                    </a:p>
                  </a:txBody>
                  <a:tcPr anchor="ctr"/>
                </a:tc>
                <a:extLst>
                  <a:ext uri="{0D108BD9-81ED-4DB2-BD59-A6C34878D82A}">
                    <a16:rowId xmlns="" xmlns:a16="http://schemas.microsoft.com/office/drawing/2014/main" val="1965920352"/>
                  </a:ext>
                </a:extLst>
              </a:tr>
              <a:tr h="799718">
                <a:tc>
                  <a:txBody>
                    <a:bodyPr/>
                    <a:lstStyle/>
                    <a:p>
                      <a:pPr algn="ctr"/>
                      <a:r>
                        <a:rPr lang="en-GB" sz="2800" dirty="0" smtClean="0"/>
                        <a:t>5</a:t>
                      </a:r>
                      <a:endParaRPr lang="en-GB" sz="2800" dirty="0"/>
                    </a:p>
                  </a:txBody>
                  <a:tcPr anchor="ctr"/>
                </a:tc>
                <a:tc>
                  <a:txBody>
                    <a:bodyPr/>
                    <a:lstStyle/>
                    <a:p>
                      <a:pPr algn="ctr"/>
                      <a:r>
                        <a:rPr lang="en-GB" sz="2800" dirty="0" smtClean="0"/>
                        <a:t>James</a:t>
                      </a:r>
                      <a:endParaRPr lang="en-GB" sz="2800" dirty="0"/>
                    </a:p>
                  </a:txBody>
                  <a:tcPr anchor="ctr"/>
                </a:tc>
                <a:tc>
                  <a:txBody>
                    <a:bodyPr/>
                    <a:lstStyle/>
                    <a:p>
                      <a:pPr algn="ctr"/>
                      <a:r>
                        <a:rPr lang="en-GB" sz="2800" dirty="0" smtClean="0"/>
                        <a:t>Those</a:t>
                      </a:r>
                      <a:r>
                        <a:rPr lang="en-GB" sz="2800" baseline="0" dirty="0" smtClean="0"/>
                        <a:t> who may pose a risk</a:t>
                      </a:r>
                      <a:endParaRPr lang="en-GB" sz="2800" dirty="0"/>
                    </a:p>
                  </a:txBody>
                  <a:tcPr anchor="ctr"/>
                </a:tc>
                <a:tc>
                  <a:txBody>
                    <a:bodyPr/>
                    <a:lstStyle/>
                    <a:p>
                      <a:pPr algn="ctr"/>
                      <a:r>
                        <a:rPr lang="en-GB" sz="2800" dirty="0" smtClean="0"/>
                        <a:t>Monitoring and</a:t>
                      </a:r>
                      <a:r>
                        <a:rPr lang="en-GB" sz="2800" baseline="0" dirty="0" smtClean="0"/>
                        <a:t> Support Group</a:t>
                      </a:r>
                      <a:endParaRPr lang="en-GB" sz="2800" dirty="0"/>
                    </a:p>
                  </a:txBody>
                  <a:tcPr anchor="ctr"/>
                </a:tc>
                <a:tc>
                  <a:txBody>
                    <a:bodyPr/>
                    <a:lstStyle/>
                    <a:p>
                      <a:pPr algn="ctr"/>
                      <a:r>
                        <a:rPr lang="en-GB" sz="2800" dirty="0" smtClean="0"/>
                        <a:t>Same</a:t>
                      </a:r>
                      <a:endParaRPr lang="en-GB" sz="2800" dirty="0"/>
                    </a:p>
                  </a:txBody>
                  <a:tcPr anchor="ctr"/>
                </a:tc>
                <a:extLst>
                  <a:ext uri="{0D108BD9-81ED-4DB2-BD59-A6C34878D82A}">
                    <a16:rowId xmlns="" xmlns:a16="http://schemas.microsoft.com/office/drawing/2014/main" val="3196685335"/>
                  </a:ext>
                </a:extLst>
              </a:tr>
            </a:tbl>
          </a:graphicData>
        </a:graphic>
      </p:graphicFrame>
    </p:spTree>
    <p:extLst>
      <p:ext uri="{BB962C8B-B14F-4D97-AF65-F5344CB8AC3E}">
        <p14:creationId xmlns:p14="http://schemas.microsoft.com/office/powerpoint/2010/main" val="2519890802"/>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Case Studies</a:t>
            </a:r>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435563361"/>
              </p:ext>
            </p:extLst>
          </p:nvPr>
        </p:nvGraphicFramePr>
        <p:xfrm>
          <a:off x="179512" y="968555"/>
          <a:ext cx="9145016" cy="5739357"/>
        </p:xfrm>
        <a:graphic>
          <a:graphicData uri="http://schemas.openxmlformats.org/drawingml/2006/table">
            <a:tbl>
              <a:tblPr firstRow="1" bandRow="1">
                <a:tableStyleId>{5C22544A-7EE6-4342-B048-85BDC9FD1C3A}</a:tableStyleId>
              </a:tblPr>
              <a:tblGrid>
                <a:gridCol w="572169">
                  <a:extLst>
                    <a:ext uri="{9D8B030D-6E8A-4147-A177-3AD203B41FA5}">
                      <a16:colId xmlns="" xmlns:a16="http://schemas.microsoft.com/office/drawing/2014/main" val="598980107"/>
                    </a:ext>
                  </a:extLst>
                </a:gridCol>
                <a:gridCol w="1444055">
                  <a:extLst>
                    <a:ext uri="{9D8B030D-6E8A-4147-A177-3AD203B41FA5}">
                      <a16:colId xmlns="" xmlns:a16="http://schemas.microsoft.com/office/drawing/2014/main" val="2917354125"/>
                    </a:ext>
                  </a:extLst>
                </a:gridCol>
                <a:gridCol w="3493134">
                  <a:extLst>
                    <a:ext uri="{9D8B030D-6E8A-4147-A177-3AD203B41FA5}">
                      <a16:colId xmlns="" xmlns:a16="http://schemas.microsoft.com/office/drawing/2014/main" val="2470543482"/>
                    </a:ext>
                  </a:extLst>
                </a:gridCol>
                <a:gridCol w="2644492">
                  <a:extLst>
                    <a:ext uri="{9D8B030D-6E8A-4147-A177-3AD203B41FA5}">
                      <a16:colId xmlns="" xmlns:a16="http://schemas.microsoft.com/office/drawing/2014/main" val="1562285060"/>
                    </a:ext>
                  </a:extLst>
                </a:gridCol>
                <a:gridCol w="991166">
                  <a:extLst>
                    <a:ext uri="{9D8B030D-6E8A-4147-A177-3AD203B41FA5}">
                      <a16:colId xmlns="" xmlns:a16="http://schemas.microsoft.com/office/drawing/2014/main" val="2824087826"/>
                    </a:ext>
                  </a:extLst>
                </a:gridCol>
              </a:tblGrid>
              <a:tr h="588237">
                <a:tc>
                  <a:txBody>
                    <a:bodyPr/>
                    <a:lstStyle/>
                    <a:p>
                      <a:pPr algn="ctr"/>
                      <a:endParaRPr lang="en-GB" sz="2800" dirty="0"/>
                    </a:p>
                  </a:txBody>
                  <a:tcPr anchor="ctr"/>
                </a:tc>
                <a:tc>
                  <a:txBody>
                    <a:bodyPr/>
                    <a:lstStyle/>
                    <a:p>
                      <a:pPr algn="ctr"/>
                      <a:r>
                        <a:rPr lang="en-GB" sz="2800" dirty="0" smtClean="0"/>
                        <a:t>Name</a:t>
                      </a:r>
                      <a:endParaRPr lang="en-GB" sz="2800" dirty="0"/>
                    </a:p>
                  </a:txBody>
                  <a:tcPr anchor="ctr"/>
                </a:tc>
                <a:tc>
                  <a:txBody>
                    <a:bodyPr/>
                    <a:lstStyle/>
                    <a:p>
                      <a:pPr algn="ctr"/>
                      <a:r>
                        <a:rPr lang="en-GB" sz="2800" dirty="0" smtClean="0"/>
                        <a:t>Issue</a:t>
                      </a:r>
                      <a:endParaRPr lang="en-GB" sz="2800" dirty="0"/>
                    </a:p>
                  </a:txBody>
                  <a:tcPr anchor="ctr"/>
                </a:tc>
                <a:tc>
                  <a:txBody>
                    <a:bodyPr/>
                    <a:lstStyle/>
                    <a:p>
                      <a:pPr algn="ctr"/>
                      <a:endParaRPr lang="en-GB" sz="2800" dirty="0"/>
                    </a:p>
                  </a:txBody>
                  <a:tcPr anchor="ctr"/>
                </a:tc>
                <a:tc>
                  <a:txBody>
                    <a:bodyPr/>
                    <a:lstStyle/>
                    <a:p>
                      <a:pPr algn="ctr"/>
                      <a:r>
                        <a:rPr lang="en-GB" sz="2800" dirty="0" smtClean="0"/>
                        <a:t>New</a:t>
                      </a:r>
                      <a:endParaRPr lang="en-GB" sz="2800" dirty="0"/>
                    </a:p>
                  </a:txBody>
                  <a:tcPr anchor="ctr"/>
                </a:tc>
                <a:extLst>
                  <a:ext uri="{0D108BD9-81ED-4DB2-BD59-A6C34878D82A}">
                    <a16:rowId xmlns="" xmlns:a16="http://schemas.microsoft.com/office/drawing/2014/main" val="2857788280"/>
                  </a:ext>
                </a:extLst>
              </a:tr>
              <a:tr h="862504">
                <a:tc>
                  <a:txBody>
                    <a:bodyPr/>
                    <a:lstStyle/>
                    <a:p>
                      <a:pPr algn="ctr"/>
                      <a:r>
                        <a:rPr lang="en-GB" sz="2800" dirty="0" smtClean="0"/>
                        <a:t>6</a:t>
                      </a:r>
                      <a:endParaRPr lang="en-GB" sz="2800" dirty="0"/>
                    </a:p>
                  </a:txBody>
                  <a:tcPr anchor="ctr"/>
                </a:tc>
                <a:tc>
                  <a:txBody>
                    <a:bodyPr/>
                    <a:lstStyle/>
                    <a:p>
                      <a:r>
                        <a:rPr lang="en-GB" sz="2800" dirty="0" smtClean="0"/>
                        <a:t>Rebecca</a:t>
                      </a:r>
                      <a:endParaRPr lang="en-GB" sz="2800" dirty="0"/>
                    </a:p>
                  </a:txBody>
                  <a:tcPr anchor="ctr"/>
                </a:tc>
                <a:tc>
                  <a:txBody>
                    <a:bodyPr/>
                    <a:lstStyle/>
                    <a:p>
                      <a:r>
                        <a:rPr lang="en-GB" sz="2800" dirty="0" smtClean="0"/>
                        <a:t>Domestic</a:t>
                      </a:r>
                      <a:r>
                        <a:rPr lang="en-GB" sz="2800" baseline="0" dirty="0" smtClean="0"/>
                        <a:t> Abuse &amp; children</a:t>
                      </a:r>
                      <a:endParaRPr lang="en-GB" sz="2800" dirty="0"/>
                    </a:p>
                  </a:txBody>
                  <a:tcPr anchor="ctr"/>
                </a:tc>
                <a:tc>
                  <a:txBody>
                    <a:bodyPr/>
                    <a:lstStyle/>
                    <a:p>
                      <a:r>
                        <a:rPr lang="en-GB" sz="2800" dirty="0" smtClean="0"/>
                        <a:t>Local Preacher, Pastoral visitor</a:t>
                      </a:r>
                      <a:endParaRPr lang="en-GB" sz="2800" dirty="0"/>
                    </a:p>
                  </a:txBody>
                  <a:tcPr anchor="ctr"/>
                </a:tc>
                <a:tc>
                  <a:txBody>
                    <a:bodyPr/>
                    <a:lstStyle/>
                    <a:p>
                      <a:r>
                        <a:rPr lang="en-GB" sz="2800" dirty="0" smtClean="0"/>
                        <a:t>Same</a:t>
                      </a:r>
                      <a:endParaRPr lang="en-GB" sz="2800" dirty="0"/>
                    </a:p>
                  </a:txBody>
                  <a:tcPr anchor="ctr"/>
                </a:tc>
                <a:extLst>
                  <a:ext uri="{0D108BD9-81ED-4DB2-BD59-A6C34878D82A}">
                    <a16:rowId xmlns="" xmlns:a16="http://schemas.microsoft.com/office/drawing/2014/main" val="3141332325"/>
                  </a:ext>
                </a:extLst>
              </a:tr>
              <a:tr h="865688">
                <a:tc>
                  <a:txBody>
                    <a:bodyPr/>
                    <a:lstStyle/>
                    <a:p>
                      <a:pPr algn="ctr"/>
                      <a:r>
                        <a:rPr lang="en-GB" sz="2800" dirty="0" smtClean="0"/>
                        <a:t>7</a:t>
                      </a:r>
                      <a:endParaRPr lang="en-GB" sz="2800" dirty="0"/>
                    </a:p>
                  </a:txBody>
                  <a:tcPr anchor="ctr"/>
                </a:tc>
                <a:tc>
                  <a:txBody>
                    <a:bodyPr/>
                    <a:lstStyle/>
                    <a:p>
                      <a:r>
                        <a:rPr lang="en-GB" sz="2800" dirty="0" smtClean="0"/>
                        <a:t>Doris</a:t>
                      </a:r>
                      <a:endParaRPr lang="en-GB" sz="2800" dirty="0"/>
                    </a:p>
                  </a:txBody>
                  <a:tcPr anchor="ctr"/>
                </a:tc>
                <a:tc>
                  <a:txBody>
                    <a:bodyPr/>
                    <a:lstStyle/>
                    <a:p>
                      <a:r>
                        <a:rPr lang="en-GB" sz="2800" dirty="0" smtClean="0"/>
                        <a:t>Key holders,</a:t>
                      </a:r>
                      <a:r>
                        <a:rPr lang="en-GB" sz="2800" baseline="0" dirty="0" smtClean="0"/>
                        <a:t> external lettings, lone working</a:t>
                      </a:r>
                      <a:endParaRPr lang="en-GB" sz="2800" dirty="0"/>
                    </a:p>
                  </a:txBody>
                  <a:tcPr anchor="ctr"/>
                </a:tc>
                <a:tc>
                  <a:txBody>
                    <a:bodyPr/>
                    <a:lstStyle/>
                    <a:p>
                      <a:r>
                        <a:rPr lang="en-GB" sz="2800" dirty="0" smtClean="0"/>
                        <a:t>Key</a:t>
                      </a:r>
                      <a:r>
                        <a:rPr lang="en-GB" sz="2800" baseline="0" dirty="0" smtClean="0"/>
                        <a:t> holder, lettings</a:t>
                      </a:r>
                      <a:endParaRPr lang="en-GB" sz="2800" dirty="0"/>
                    </a:p>
                  </a:txBody>
                  <a:tcPr anchor="ctr"/>
                </a:tc>
                <a:tc>
                  <a:txBody>
                    <a:bodyPr/>
                    <a:lstStyle/>
                    <a:p>
                      <a:r>
                        <a:rPr lang="en-GB" sz="2800" dirty="0" smtClean="0"/>
                        <a:t>New</a:t>
                      </a:r>
                      <a:endParaRPr lang="en-GB" sz="2800" dirty="0"/>
                    </a:p>
                  </a:txBody>
                  <a:tcPr anchor="ctr"/>
                </a:tc>
                <a:extLst>
                  <a:ext uri="{0D108BD9-81ED-4DB2-BD59-A6C34878D82A}">
                    <a16:rowId xmlns="" xmlns:a16="http://schemas.microsoft.com/office/drawing/2014/main" val="4195590713"/>
                  </a:ext>
                </a:extLst>
              </a:tr>
              <a:tr h="862504">
                <a:tc>
                  <a:txBody>
                    <a:bodyPr/>
                    <a:lstStyle/>
                    <a:p>
                      <a:pPr algn="ctr"/>
                      <a:r>
                        <a:rPr lang="en-GB" sz="2800" dirty="0" smtClean="0"/>
                        <a:t>8</a:t>
                      </a:r>
                      <a:endParaRPr lang="en-GB" sz="2800" dirty="0"/>
                    </a:p>
                  </a:txBody>
                  <a:tcPr anchor="ctr"/>
                </a:tc>
                <a:tc>
                  <a:txBody>
                    <a:bodyPr/>
                    <a:lstStyle/>
                    <a:p>
                      <a:r>
                        <a:rPr lang="en-GB" sz="2800" dirty="0" smtClean="0"/>
                        <a:t>Dawn</a:t>
                      </a:r>
                      <a:endParaRPr lang="en-GB" sz="2800" dirty="0"/>
                    </a:p>
                  </a:txBody>
                  <a:tcPr anchor="ctr"/>
                </a:tc>
                <a:tc>
                  <a:txBody>
                    <a:bodyPr/>
                    <a:lstStyle/>
                    <a:p>
                      <a:r>
                        <a:rPr lang="en-GB" sz="2800" dirty="0" smtClean="0"/>
                        <a:t>Grooming, Risk assessments, ratio’s</a:t>
                      </a:r>
                      <a:endParaRPr lang="en-GB" sz="2800" dirty="0"/>
                    </a:p>
                  </a:txBody>
                  <a:tcPr anchor="ctr"/>
                </a:tc>
                <a:tc>
                  <a:txBody>
                    <a:bodyPr/>
                    <a:lstStyle/>
                    <a:p>
                      <a:r>
                        <a:rPr lang="en-GB" sz="2800" dirty="0" smtClean="0"/>
                        <a:t>Youth work</a:t>
                      </a:r>
                      <a:endParaRPr lang="en-GB" sz="2800" dirty="0"/>
                    </a:p>
                  </a:txBody>
                  <a:tcPr anchor="ctr"/>
                </a:tc>
                <a:tc>
                  <a:txBody>
                    <a:bodyPr/>
                    <a:lstStyle/>
                    <a:p>
                      <a:r>
                        <a:rPr lang="en-GB" sz="2800" dirty="0" smtClean="0"/>
                        <a:t>Same</a:t>
                      </a:r>
                      <a:endParaRPr lang="en-GB" sz="2800" dirty="0"/>
                    </a:p>
                  </a:txBody>
                  <a:tcPr anchor="ctr"/>
                </a:tc>
                <a:extLst>
                  <a:ext uri="{0D108BD9-81ED-4DB2-BD59-A6C34878D82A}">
                    <a16:rowId xmlns="" xmlns:a16="http://schemas.microsoft.com/office/drawing/2014/main" val="3053885990"/>
                  </a:ext>
                </a:extLst>
              </a:tr>
              <a:tr h="862504">
                <a:tc>
                  <a:txBody>
                    <a:bodyPr/>
                    <a:lstStyle/>
                    <a:p>
                      <a:pPr algn="ctr"/>
                      <a:r>
                        <a:rPr lang="en-GB" sz="2800" dirty="0" smtClean="0"/>
                        <a:t>9</a:t>
                      </a:r>
                      <a:endParaRPr lang="en-GB" sz="2800" dirty="0"/>
                    </a:p>
                  </a:txBody>
                  <a:tcPr anchor="ctr"/>
                </a:tc>
                <a:tc>
                  <a:txBody>
                    <a:bodyPr/>
                    <a:lstStyle/>
                    <a:p>
                      <a:r>
                        <a:rPr lang="en-GB" sz="2800" dirty="0" smtClean="0"/>
                        <a:t>Rita</a:t>
                      </a:r>
                      <a:endParaRPr lang="en-GB" sz="2800" dirty="0"/>
                    </a:p>
                  </a:txBody>
                  <a:tcPr anchor="ctr"/>
                </a:tc>
                <a:tc>
                  <a:txBody>
                    <a:bodyPr/>
                    <a:lstStyle/>
                    <a:p>
                      <a:r>
                        <a:rPr lang="en-GB" sz="2800" dirty="0" smtClean="0"/>
                        <a:t>Financial</a:t>
                      </a:r>
                      <a:r>
                        <a:rPr lang="en-GB" sz="2800" baseline="0" dirty="0" smtClean="0"/>
                        <a:t> abuse, domestic abuse</a:t>
                      </a:r>
                      <a:endParaRPr lang="en-GB" sz="2800" dirty="0"/>
                    </a:p>
                  </a:txBody>
                  <a:tcPr anchor="ctr"/>
                </a:tc>
                <a:tc>
                  <a:txBody>
                    <a:bodyPr/>
                    <a:lstStyle/>
                    <a:p>
                      <a:r>
                        <a:rPr lang="en-GB" sz="2800" dirty="0" smtClean="0"/>
                        <a:t>Pastoral visitor</a:t>
                      </a:r>
                      <a:endParaRPr lang="en-GB" sz="2800" dirty="0"/>
                    </a:p>
                  </a:txBody>
                  <a:tcPr anchor="ctr"/>
                </a:tc>
                <a:tc>
                  <a:txBody>
                    <a:bodyPr/>
                    <a:lstStyle/>
                    <a:p>
                      <a:r>
                        <a:rPr lang="en-GB" sz="2800" dirty="0" smtClean="0"/>
                        <a:t>Part</a:t>
                      </a:r>
                      <a:endParaRPr lang="en-GB" sz="2800" dirty="0"/>
                    </a:p>
                  </a:txBody>
                  <a:tcPr anchor="ctr"/>
                </a:tc>
                <a:extLst>
                  <a:ext uri="{0D108BD9-81ED-4DB2-BD59-A6C34878D82A}">
                    <a16:rowId xmlns="" xmlns:a16="http://schemas.microsoft.com/office/drawing/2014/main" val="1965920352"/>
                  </a:ext>
                </a:extLst>
              </a:tr>
              <a:tr h="799718">
                <a:tc>
                  <a:txBody>
                    <a:bodyPr/>
                    <a:lstStyle/>
                    <a:p>
                      <a:pPr algn="ctr"/>
                      <a:r>
                        <a:rPr lang="en-GB" sz="2800" dirty="0" smtClean="0"/>
                        <a:t>10</a:t>
                      </a:r>
                      <a:endParaRPr lang="en-GB" sz="2800" dirty="0"/>
                    </a:p>
                  </a:txBody>
                  <a:tcPr anchor="ctr"/>
                </a:tc>
                <a:tc>
                  <a:txBody>
                    <a:bodyPr/>
                    <a:lstStyle/>
                    <a:p>
                      <a:r>
                        <a:rPr lang="en-GB" sz="2800" dirty="0" smtClean="0"/>
                        <a:t>Abdul</a:t>
                      </a:r>
                      <a:endParaRPr lang="en-GB" sz="2800" dirty="0"/>
                    </a:p>
                  </a:txBody>
                  <a:tcPr anchor="ctr"/>
                </a:tc>
                <a:tc>
                  <a:txBody>
                    <a:bodyPr/>
                    <a:lstStyle/>
                    <a:p>
                      <a:r>
                        <a:rPr lang="en-GB" sz="2800" dirty="0" smtClean="0"/>
                        <a:t>Spiritual</a:t>
                      </a:r>
                      <a:r>
                        <a:rPr lang="en-GB" sz="2800" baseline="0" dirty="0" smtClean="0"/>
                        <a:t> abuse, sexual abuse, abuse of power</a:t>
                      </a:r>
                      <a:endParaRPr lang="en-GB" sz="2800" dirty="0"/>
                    </a:p>
                  </a:txBody>
                  <a:tcPr anchor="ctr"/>
                </a:tc>
                <a:tc>
                  <a:txBody>
                    <a:bodyPr/>
                    <a:lstStyle/>
                    <a:p>
                      <a:r>
                        <a:rPr lang="en-GB" sz="2800" dirty="0" smtClean="0"/>
                        <a:t>Church Steward, Youth worker, Minister</a:t>
                      </a:r>
                      <a:endParaRPr lang="en-GB" sz="2800" dirty="0"/>
                    </a:p>
                  </a:txBody>
                  <a:tcPr anchor="ctr"/>
                </a:tc>
                <a:tc>
                  <a:txBody>
                    <a:bodyPr/>
                    <a:lstStyle/>
                    <a:p>
                      <a:r>
                        <a:rPr lang="en-GB" sz="2800" dirty="0" smtClean="0"/>
                        <a:t>New</a:t>
                      </a:r>
                      <a:endParaRPr lang="en-GB" sz="2800" dirty="0"/>
                    </a:p>
                  </a:txBody>
                  <a:tcPr anchor="ctr"/>
                </a:tc>
                <a:extLst>
                  <a:ext uri="{0D108BD9-81ED-4DB2-BD59-A6C34878D82A}">
                    <a16:rowId xmlns="" xmlns:a16="http://schemas.microsoft.com/office/drawing/2014/main" val="3196685335"/>
                  </a:ext>
                </a:extLst>
              </a:tr>
            </a:tbl>
          </a:graphicData>
        </a:graphic>
      </p:graphicFrame>
    </p:spTree>
    <p:extLst>
      <p:ext uri="{BB962C8B-B14F-4D97-AF65-F5344CB8AC3E}">
        <p14:creationId xmlns:p14="http://schemas.microsoft.com/office/powerpoint/2010/main" val="3307820095"/>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Case Studies</a:t>
            </a:r>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2909967560"/>
              </p:ext>
            </p:extLst>
          </p:nvPr>
        </p:nvGraphicFramePr>
        <p:xfrm>
          <a:off x="179512" y="968555"/>
          <a:ext cx="8856984" cy="5474617"/>
        </p:xfrm>
        <a:graphic>
          <a:graphicData uri="http://schemas.openxmlformats.org/drawingml/2006/table">
            <a:tbl>
              <a:tblPr firstRow="1" bandRow="1">
                <a:tableStyleId>{5C22544A-7EE6-4342-B048-85BDC9FD1C3A}</a:tableStyleId>
              </a:tblPr>
              <a:tblGrid>
                <a:gridCol w="554148">
                  <a:extLst>
                    <a:ext uri="{9D8B030D-6E8A-4147-A177-3AD203B41FA5}">
                      <a16:colId xmlns="" xmlns:a16="http://schemas.microsoft.com/office/drawing/2014/main" val="598980107"/>
                    </a:ext>
                  </a:extLst>
                </a:gridCol>
                <a:gridCol w="1677533">
                  <a:extLst>
                    <a:ext uri="{9D8B030D-6E8A-4147-A177-3AD203B41FA5}">
                      <a16:colId xmlns="" xmlns:a16="http://schemas.microsoft.com/office/drawing/2014/main" val="2917354125"/>
                    </a:ext>
                  </a:extLst>
                </a:gridCol>
                <a:gridCol w="2859341">
                  <a:extLst>
                    <a:ext uri="{9D8B030D-6E8A-4147-A177-3AD203B41FA5}">
                      <a16:colId xmlns="" xmlns:a16="http://schemas.microsoft.com/office/drawing/2014/main" val="2470543482"/>
                    </a:ext>
                  </a:extLst>
                </a:gridCol>
                <a:gridCol w="2806014">
                  <a:extLst>
                    <a:ext uri="{9D8B030D-6E8A-4147-A177-3AD203B41FA5}">
                      <a16:colId xmlns="" xmlns:a16="http://schemas.microsoft.com/office/drawing/2014/main" val="1562285060"/>
                    </a:ext>
                  </a:extLst>
                </a:gridCol>
                <a:gridCol w="959948">
                  <a:extLst>
                    <a:ext uri="{9D8B030D-6E8A-4147-A177-3AD203B41FA5}">
                      <a16:colId xmlns="" xmlns:a16="http://schemas.microsoft.com/office/drawing/2014/main" val="2824087826"/>
                    </a:ext>
                  </a:extLst>
                </a:gridCol>
              </a:tblGrid>
              <a:tr h="588237">
                <a:tc>
                  <a:txBody>
                    <a:bodyPr/>
                    <a:lstStyle/>
                    <a:p>
                      <a:pPr algn="ctr"/>
                      <a:endParaRPr lang="en-GB" sz="2800" dirty="0"/>
                    </a:p>
                  </a:txBody>
                  <a:tcPr anchor="ctr"/>
                </a:tc>
                <a:tc>
                  <a:txBody>
                    <a:bodyPr/>
                    <a:lstStyle/>
                    <a:p>
                      <a:pPr algn="ctr"/>
                      <a:r>
                        <a:rPr lang="en-GB" sz="2800" dirty="0" smtClean="0"/>
                        <a:t>Name</a:t>
                      </a:r>
                      <a:endParaRPr lang="en-GB" sz="2800" dirty="0"/>
                    </a:p>
                  </a:txBody>
                  <a:tcPr anchor="ctr"/>
                </a:tc>
                <a:tc>
                  <a:txBody>
                    <a:bodyPr/>
                    <a:lstStyle/>
                    <a:p>
                      <a:pPr algn="ctr"/>
                      <a:r>
                        <a:rPr lang="en-GB" sz="2800" dirty="0" smtClean="0"/>
                        <a:t>Issue</a:t>
                      </a:r>
                      <a:endParaRPr lang="en-GB" sz="2800" dirty="0"/>
                    </a:p>
                  </a:txBody>
                  <a:tcPr anchor="ctr"/>
                </a:tc>
                <a:tc>
                  <a:txBody>
                    <a:bodyPr/>
                    <a:lstStyle/>
                    <a:p>
                      <a:pPr algn="ctr"/>
                      <a:endParaRPr lang="en-GB" sz="2800" dirty="0"/>
                    </a:p>
                  </a:txBody>
                  <a:tcPr anchor="ctr"/>
                </a:tc>
                <a:tc>
                  <a:txBody>
                    <a:bodyPr/>
                    <a:lstStyle/>
                    <a:p>
                      <a:pPr algn="ctr"/>
                      <a:r>
                        <a:rPr lang="en-GB" sz="2800" dirty="0" smtClean="0"/>
                        <a:t>New</a:t>
                      </a:r>
                      <a:endParaRPr lang="en-GB" sz="2800" dirty="0"/>
                    </a:p>
                  </a:txBody>
                  <a:tcPr anchor="ctr"/>
                </a:tc>
                <a:extLst>
                  <a:ext uri="{0D108BD9-81ED-4DB2-BD59-A6C34878D82A}">
                    <a16:rowId xmlns="" xmlns:a16="http://schemas.microsoft.com/office/drawing/2014/main" val="2857788280"/>
                  </a:ext>
                </a:extLst>
              </a:tr>
              <a:tr h="862504">
                <a:tc>
                  <a:txBody>
                    <a:bodyPr/>
                    <a:lstStyle/>
                    <a:p>
                      <a:pPr algn="ctr"/>
                      <a:r>
                        <a:rPr lang="en-GB" sz="2800" dirty="0" smtClean="0"/>
                        <a:t>11</a:t>
                      </a:r>
                      <a:endParaRPr lang="en-GB" sz="2800" dirty="0"/>
                    </a:p>
                  </a:txBody>
                  <a:tcPr anchor="ctr"/>
                </a:tc>
                <a:tc>
                  <a:txBody>
                    <a:bodyPr/>
                    <a:lstStyle/>
                    <a:p>
                      <a:pPr algn="ctr"/>
                      <a:r>
                        <a:rPr lang="en-GB" sz="2800" dirty="0" smtClean="0"/>
                        <a:t>Grace</a:t>
                      </a:r>
                      <a:endParaRPr lang="en-GB" sz="2800" dirty="0"/>
                    </a:p>
                  </a:txBody>
                  <a:tcPr anchor="ctr"/>
                </a:tc>
                <a:tc>
                  <a:txBody>
                    <a:bodyPr/>
                    <a:lstStyle/>
                    <a:p>
                      <a:pPr algn="ctr"/>
                      <a:r>
                        <a:rPr lang="en-GB" sz="2800" dirty="0" smtClean="0"/>
                        <a:t>Institutional Abuse</a:t>
                      </a:r>
                      <a:endParaRPr lang="en-GB" sz="2800" dirty="0"/>
                    </a:p>
                  </a:txBody>
                  <a:tcPr anchor="ctr"/>
                </a:tc>
                <a:tc>
                  <a:txBody>
                    <a:bodyPr/>
                    <a:lstStyle/>
                    <a:p>
                      <a:pPr algn="ctr"/>
                      <a:r>
                        <a:rPr lang="en-GB" sz="2800" dirty="0" smtClean="0"/>
                        <a:t>Pastoral Visiting</a:t>
                      </a:r>
                      <a:endParaRPr lang="en-GB" sz="2800" dirty="0"/>
                    </a:p>
                  </a:txBody>
                  <a:tcPr anchor="ctr"/>
                </a:tc>
                <a:tc>
                  <a:txBody>
                    <a:bodyPr/>
                    <a:lstStyle/>
                    <a:p>
                      <a:pPr algn="ctr"/>
                      <a:r>
                        <a:rPr lang="en-GB" sz="2800" dirty="0" smtClean="0"/>
                        <a:t>New</a:t>
                      </a:r>
                      <a:endParaRPr lang="en-GB" sz="2800" dirty="0"/>
                    </a:p>
                  </a:txBody>
                  <a:tcPr anchor="ctr"/>
                </a:tc>
                <a:extLst>
                  <a:ext uri="{0D108BD9-81ED-4DB2-BD59-A6C34878D82A}">
                    <a16:rowId xmlns="" xmlns:a16="http://schemas.microsoft.com/office/drawing/2014/main" val="3141332325"/>
                  </a:ext>
                </a:extLst>
              </a:tr>
              <a:tr h="1252022">
                <a:tc>
                  <a:txBody>
                    <a:bodyPr/>
                    <a:lstStyle/>
                    <a:p>
                      <a:pPr algn="ctr"/>
                      <a:r>
                        <a:rPr lang="en-GB" sz="2800" dirty="0" smtClean="0"/>
                        <a:t>12</a:t>
                      </a:r>
                      <a:endParaRPr lang="en-GB" sz="2800" dirty="0"/>
                    </a:p>
                  </a:txBody>
                  <a:tcPr anchor="ctr"/>
                </a:tc>
                <a:tc>
                  <a:txBody>
                    <a:bodyPr/>
                    <a:lstStyle/>
                    <a:p>
                      <a:pPr algn="ctr"/>
                      <a:r>
                        <a:rPr lang="en-GB" sz="2800" dirty="0" smtClean="0"/>
                        <a:t>Josh &amp; Ben</a:t>
                      </a:r>
                      <a:endParaRPr lang="en-GB" sz="2800" dirty="0"/>
                    </a:p>
                  </a:txBody>
                  <a:tcPr anchor="ctr"/>
                </a:tc>
                <a:tc>
                  <a:txBody>
                    <a:bodyPr/>
                    <a:lstStyle/>
                    <a:p>
                      <a:pPr algn="ctr"/>
                      <a:r>
                        <a:rPr lang="en-GB" sz="2800" dirty="0" smtClean="0"/>
                        <a:t>Online</a:t>
                      </a:r>
                      <a:r>
                        <a:rPr lang="en-GB" sz="2800" baseline="0" dirty="0" smtClean="0"/>
                        <a:t> Grooming</a:t>
                      </a:r>
                      <a:endParaRPr lang="en-GB" sz="2800" dirty="0"/>
                    </a:p>
                  </a:txBody>
                  <a:tcPr anchor="ctr"/>
                </a:tc>
                <a:tc>
                  <a:txBody>
                    <a:bodyPr/>
                    <a:lstStyle/>
                    <a:p>
                      <a:pPr algn="ctr"/>
                      <a:r>
                        <a:rPr lang="en-GB" sz="2800" dirty="0" smtClean="0"/>
                        <a:t>Youth</a:t>
                      </a:r>
                      <a:r>
                        <a:rPr lang="en-GB" sz="2800" baseline="0" dirty="0" smtClean="0"/>
                        <a:t> Work</a:t>
                      </a:r>
                      <a:endParaRPr lang="en-GB" sz="2800" dirty="0"/>
                    </a:p>
                  </a:txBody>
                  <a:tcPr anchor="ctr"/>
                </a:tc>
                <a:tc>
                  <a:txBody>
                    <a:bodyPr/>
                    <a:lstStyle/>
                    <a:p>
                      <a:pPr algn="ctr"/>
                      <a:r>
                        <a:rPr lang="en-GB" sz="2800" dirty="0" smtClean="0"/>
                        <a:t>part</a:t>
                      </a:r>
                      <a:endParaRPr lang="en-GB" sz="2800" dirty="0"/>
                    </a:p>
                  </a:txBody>
                  <a:tcPr anchor="ctr"/>
                </a:tc>
                <a:extLst>
                  <a:ext uri="{0D108BD9-81ED-4DB2-BD59-A6C34878D82A}">
                    <a16:rowId xmlns="" xmlns:a16="http://schemas.microsoft.com/office/drawing/2014/main" val="4195590713"/>
                  </a:ext>
                </a:extLst>
              </a:tr>
              <a:tr h="862504">
                <a:tc>
                  <a:txBody>
                    <a:bodyPr/>
                    <a:lstStyle/>
                    <a:p>
                      <a:pPr algn="ctr"/>
                      <a:r>
                        <a:rPr lang="en-GB" sz="2800" dirty="0" smtClean="0"/>
                        <a:t>13</a:t>
                      </a:r>
                      <a:endParaRPr lang="en-GB" sz="2800" dirty="0"/>
                    </a:p>
                  </a:txBody>
                  <a:tcPr anchor="ctr"/>
                </a:tc>
                <a:tc>
                  <a:txBody>
                    <a:bodyPr/>
                    <a:lstStyle/>
                    <a:p>
                      <a:pPr algn="ctr"/>
                      <a:r>
                        <a:rPr lang="en-GB" sz="2800" dirty="0" smtClean="0"/>
                        <a:t>Kyle &amp; Asher</a:t>
                      </a:r>
                      <a:endParaRPr lang="en-GB" sz="2800" dirty="0"/>
                    </a:p>
                  </a:txBody>
                  <a:tcPr anchor="ctr"/>
                </a:tc>
                <a:tc>
                  <a:txBody>
                    <a:bodyPr/>
                    <a:lstStyle/>
                    <a:p>
                      <a:pPr algn="ctr"/>
                      <a:r>
                        <a:rPr lang="en-GB" sz="2800" dirty="0" smtClean="0"/>
                        <a:t>Neglect</a:t>
                      </a:r>
                      <a:endParaRPr lang="en-GB" sz="2800" dirty="0"/>
                    </a:p>
                  </a:txBody>
                  <a:tcPr anchor="ctr"/>
                </a:tc>
                <a:tc>
                  <a:txBody>
                    <a:bodyPr/>
                    <a:lstStyle/>
                    <a:p>
                      <a:pPr algn="ctr"/>
                      <a:r>
                        <a:rPr lang="en-GB" sz="2800" dirty="0" smtClean="0"/>
                        <a:t>Steward, Minister</a:t>
                      </a:r>
                    </a:p>
                    <a:p>
                      <a:pPr algn="ctr"/>
                      <a:r>
                        <a:rPr lang="en-GB" sz="2800" dirty="0" smtClean="0"/>
                        <a:t>Youth work</a:t>
                      </a:r>
                      <a:endParaRPr lang="en-GB" sz="2800" dirty="0"/>
                    </a:p>
                  </a:txBody>
                  <a:tcPr anchor="ctr"/>
                </a:tc>
                <a:tc>
                  <a:txBody>
                    <a:bodyPr/>
                    <a:lstStyle/>
                    <a:p>
                      <a:pPr algn="ctr"/>
                      <a:r>
                        <a:rPr lang="en-GB" sz="2800" dirty="0" smtClean="0"/>
                        <a:t>New</a:t>
                      </a:r>
                      <a:endParaRPr lang="en-GB" sz="2800" dirty="0"/>
                    </a:p>
                  </a:txBody>
                  <a:tcPr anchor="ctr"/>
                </a:tc>
                <a:extLst>
                  <a:ext uri="{0D108BD9-81ED-4DB2-BD59-A6C34878D82A}">
                    <a16:rowId xmlns="" xmlns:a16="http://schemas.microsoft.com/office/drawing/2014/main" val="3053885990"/>
                  </a:ext>
                </a:extLst>
              </a:tr>
              <a:tr h="862504">
                <a:tc>
                  <a:txBody>
                    <a:bodyPr/>
                    <a:lstStyle/>
                    <a:p>
                      <a:pPr algn="ctr"/>
                      <a:r>
                        <a:rPr lang="en-GB" sz="2800" dirty="0" smtClean="0"/>
                        <a:t>14</a:t>
                      </a:r>
                      <a:endParaRPr lang="en-GB" sz="2800" dirty="0"/>
                    </a:p>
                  </a:txBody>
                  <a:tcPr anchor="ctr"/>
                </a:tc>
                <a:tc>
                  <a:txBody>
                    <a:bodyPr/>
                    <a:lstStyle/>
                    <a:p>
                      <a:pPr algn="ctr"/>
                      <a:r>
                        <a:rPr lang="en-GB" sz="2800" dirty="0" smtClean="0"/>
                        <a:t>Desmond</a:t>
                      </a:r>
                      <a:endParaRPr lang="en-GB" sz="2800" dirty="0"/>
                    </a:p>
                  </a:txBody>
                  <a:tcPr anchor="ctr"/>
                </a:tc>
                <a:tc>
                  <a:txBody>
                    <a:bodyPr/>
                    <a:lstStyle/>
                    <a:p>
                      <a:pPr algn="ctr"/>
                      <a:r>
                        <a:rPr lang="en-GB" sz="2800" dirty="0" smtClean="0"/>
                        <a:t>Financial</a:t>
                      </a:r>
                      <a:r>
                        <a:rPr lang="en-GB" sz="2800" baseline="0" dirty="0" smtClean="0"/>
                        <a:t> and online abuse</a:t>
                      </a:r>
                      <a:endParaRPr lang="en-GB" sz="2800" dirty="0"/>
                    </a:p>
                  </a:txBody>
                  <a:tcPr anchor="ctr"/>
                </a:tc>
                <a:tc>
                  <a:txBody>
                    <a:bodyPr/>
                    <a:lstStyle/>
                    <a:p>
                      <a:pPr algn="ctr"/>
                      <a:r>
                        <a:rPr lang="en-GB" sz="2800" dirty="0" smtClean="0"/>
                        <a:t>Congregant,</a:t>
                      </a:r>
                      <a:r>
                        <a:rPr lang="en-GB" sz="2800" baseline="0" dirty="0" smtClean="0"/>
                        <a:t> pastoral visitor</a:t>
                      </a:r>
                      <a:endParaRPr lang="en-GB" sz="2800" dirty="0"/>
                    </a:p>
                  </a:txBody>
                  <a:tcPr anchor="ctr"/>
                </a:tc>
                <a:tc>
                  <a:txBody>
                    <a:bodyPr/>
                    <a:lstStyle/>
                    <a:p>
                      <a:pPr algn="ctr"/>
                      <a:r>
                        <a:rPr lang="en-GB" sz="2800" dirty="0" smtClean="0"/>
                        <a:t>New</a:t>
                      </a:r>
                      <a:endParaRPr lang="en-GB" sz="2800" dirty="0"/>
                    </a:p>
                  </a:txBody>
                  <a:tcPr anchor="ctr"/>
                </a:tc>
                <a:extLst>
                  <a:ext uri="{0D108BD9-81ED-4DB2-BD59-A6C34878D82A}">
                    <a16:rowId xmlns="" xmlns:a16="http://schemas.microsoft.com/office/drawing/2014/main" val="1965920352"/>
                  </a:ext>
                </a:extLst>
              </a:tr>
              <a:tr h="799718">
                <a:tc>
                  <a:txBody>
                    <a:bodyPr/>
                    <a:lstStyle/>
                    <a:p>
                      <a:pPr algn="ctr"/>
                      <a:r>
                        <a:rPr lang="en-GB" sz="2800" dirty="0" smtClean="0"/>
                        <a:t>15</a:t>
                      </a:r>
                      <a:endParaRPr lang="en-GB" sz="2800" dirty="0"/>
                    </a:p>
                  </a:txBody>
                  <a:tcPr anchor="ctr"/>
                </a:tc>
                <a:tc>
                  <a:txBody>
                    <a:bodyPr/>
                    <a:lstStyle/>
                    <a:p>
                      <a:pPr algn="ctr"/>
                      <a:r>
                        <a:rPr lang="en-GB" sz="2800" dirty="0" smtClean="0"/>
                        <a:t>Kim</a:t>
                      </a:r>
                      <a:endParaRPr lang="en-GB" sz="2800" dirty="0"/>
                    </a:p>
                  </a:txBody>
                  <a:tcPr anchor="ctr"/>
                </a:tc>
                <a:tc>
                  <a:txBody>
                    <a:bodyPr/>
                    <a:lstStyle/>
                    <a:p>
                      <a:pPr algn="ctr"/>
                      <a:r>
                        <a:rPr lang="en-GB" sz="2800" dirty="0" smtClean="0"/>
                        <a:t>Modern</a:t>
                      </a:r>
                      <a:r>
                        <a:rPr lang="en-GB" sz="2800" baseline="0" dirty="0" smtClean="0"/>
                        <a:t> Slavery</a:t>
                      </a:r>
                      <a:endParaRPr lang="en-GB" sz="2800" dirty="0"/>
                    </a:p>
                  </a:txBody>
                  <a:tcPr anchor="ctr"/>
                </a:tc>
                <a:tc>
                  <a:txBody>
                    <a:bodyPr/>
                    <a:lstStyle/>
                    <a:p>
                      <a:pPr algn="ctr"/>
                      <a:r>
                        <a:rPr lang="en-GB" sz="2800" dirty="0" smtClean="0"/>
                        <a:t>Steward</a:t>
                      </a:r>
                      <a:endParaRPr lang="en-GB" sz="2800" dirty="0"/>
                    </a:p>
                  </a:txBody>
                  <a:tcPr anchor="ctr"/>
                </a:tc>
                <a:tc>
                  <a:txBody>
                    <a:bodyPr/>
                    <a:lstStyle/>
                    <a:p>
                      <a:pPr algn="ctr"/>
                      <a:r>
                        <a:rPr lang="en-GB" sz="2800" dirty="0" smtClean="0"/>
                        <a:t>New</a:t>
                      </a:r>
                      <a:endParaRPr lang="en-GB" sz="2800" dirty="0"/>
                    </a:p>
                  </a:txBody>
                  <a:tcPr anchor="ctr"/>
                </a:tc>
                <a:extLst>
                  <a:ext uri="{0D108BD9-81ED-4DB2-BD59-A6C34878D82A}">
                    <a16:rowId xmlns="" xmlns:a16="http://schemas.microsoft.com/office/drawing/2014/main" val="3196685335"/>
                  </a:ext>
                </a:extLst>
              </a:tr>
            </a:tbl>
          </a:graphicData>
        </a:graphic>
      </p:graphicFrame>
    </p:spTree>
    <p:extLst>
      <p:ext uri="{BB962C8B-B14F-4D97-AF65-F5344CB8AC3E}">
        <p14:creationId xmlns:p14="http://schemas.microsoft.com/office/powerpoint/2010/main" val="1424176988"/>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a:t>Section 6: Reflection, Evaluation and Close (slides 39-44, 10 </a:t>
            </a:r>
            <a:r>
              <a:rPr lang="en-GB" b="1" dirty="0" err="1" smtClean="0"/>
              <a:t>mins</a:t>
            </a:r>
            <a:r>
              <a:rPr lang="en-GB" b="1" dirty="0" smtClean="0"/>
              <a:t>)</a:t>
            </a:r>
            <a:r>
              <a:rPr lang="en-GB" dirty="0"/>
              <a:t/>
            </a:r>
            <a:br>
              <a:rPr lang="en-GB" dirty="0"/>
            </a:br>
            <a:endParaRPr lang="en-GB" dirty="0"/>
          </a:p>
        </p:txBody>
      </p:sp>
      <p:pic>
        <p:nvPicPr>
          <p:cNvPr id="3" name="Picture 2"/>
          <p:cNvPicPr>
            <a:picLocks noChangeAspect="1"/>
          </p:cNvPicPr>
          <p:nvPr/>
        </p:nvPicPr>
        <p:blipFill>
          <a:blip r:embed="rId2"/>
          <a:stretch>
            <a:fillRect/>
          </a:stretch>
        </p:blipFill>
        <p:spPr>
          <a:xfrm>
            <a:off x="866775" y="2028998"/>
            <a:ext cx="3705225" cy="2809875"/>
          </a:xfrm>
          <a:prstGeom prst="rect">
            <a:avLst/>
          </a:prstGeom>
        </p:spPr>
      </p:pic>
      <p:sp>
        <p:nvSpPr>
          <p:cNvPr id="6" name="TextBox 5"/>
          <p:cNvSpPr txBox="1"/>
          <p:nvPr/>
        </p:nvSpPr>
        <p:spPr>
          <a:xfrm>
            <a:off x="4067944" y="2042318"/>
            <a:ext cx="700485" cy="461665"/>
          </a:xfrm>
          <a:prstGeom prst="rect">
            <a:avLst/>
          </a:prstGeom>
          <a:noFill/>
        </p:spPr>
        <p:txBody>
          <a:bodyPr wrap="square" rtlCol="0">
            <a:spAutoFit/>
          </a:bodyPr>
          <a:lstStyle/>
          <a:p>
            <a:r>
              <a:rPr lang="en-GB" dirty="0" smtClean="0"/>
              <a:t>37</a:t>
            </a:r>
            <a:endParaRPr lang="en-GB" dirty="0"/>
          </a:p>
        </p:txBody>
      </p:sp>
      <p:pic>
        <p:nvPicPr>
          <p:cNvPr id="7" name="Picture 6"/>
          <p:cNvPicPr>
            <a:picLocks noChangeAspect="1"/>
          </p:cNvPicPr>
          <p:nvPr/>
        </p:nvPicPr>
        <p:blipFill>
          <a:blip r:embed="rId3"/>
          <a:stretch>
            <a:fillRect/>
          </a:stretch>
        </p:blipFill>
        <p:spPr>
          <a:xfrm>
            <a:off x="5220072" y="3505373"/>
            <a:ext cx="2790825" cy="2667000"/>
          </a:xfrm>
          <a:prstGeom prst="rect">
            <a:avLst/>
          </a:prstGeom>
        </p:spPr>
      </p:pic>
    </p:spTree>
    <p:extLst>
      <p:ext uri="{BB962C8B-B14F-4D97-AF65-F5344CB8AC3E}">
        <p14:creationId xmlns:p14="http://schemas.microsoft.com/office/powerpoint/2010/main" val="1812415585"/>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bwMode="auto">
          <a:xfrm>
            <a:off x="2267744" y="369987"/>
            <a:ext cx="4608512" cy="764381"/>
          </a:xfrm>
          <a:prstGeom prst="rect">
            <a:avLst/>
          </a:prstGeom>
          <a:ln>
            <a:miter lim="800000"/>
            <a:headEnd/>
            <a:tailEnd/>
          </a:ln>
        </p:spPr>
        <p:txBody>
          <a:bodyPr/>
          <a:lstStyle/>
          <a:p>
            <a:pPr algn="l" eaLnBrk="1" hangingPunct="1">
              <a:defRPr/>
            </a:pPr>
            <a:r>
              <a:rPr lang="en-GB" sz="3200" b="1" dirty="0" smtClean="0">
                <a:cs typeface="Arial" panose="020B0604020202020204" pitchFamily="34" charset="0"/>
              </a:rPr>
              <a:t>How does it fit together?</a:t>
            </a:r>
            <a:endParaRPr lang="en-US" sz="3200" b="1" dirty="0">
              <a:cs typeface="Arial" panose="020B0604020202020204" pitchFamily="34" charset="0"/>
            </a:endParaRPr>
          </a:p>
        </p:txBody>
      </p:sp>
      <p:sp>
        <p:nvSpPr>
          <p:cNvPr id="38" name="Puzzle3">
            <a:extLst>
              <a:ext uri="{FF2B5EF4-FFF2-40B4-BE49-F238E27FC236}">
                <a16:creationId xmlns="" xmlns:a16="http://schemas.microsoft.com/office/drawing/2014/main" id="{A4E3FBAC-6B42-438A-B133-0F851021AA8B}"/>
              </a:ext>
            </a:extLst>
          </p:cNvPr>
          <p:cNvSpPr>
            <a:spLocks noEditPoints="1" noChangeArrowheads="1"/>
          </p:cNvSpPr>
          <p:nvPr/>
        </p:nvSpPr>
        <p:spPr bwMode="auto">
          <a:xfrm>
            <a:off x="7184530" y="486569"/>
            <a:ext cx="1273592" cy="1649717"/>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FF00"/>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1" name="Puzzle1">
            <a:extLst>
              <a:ext uri="{FF2B5EF4-FFF2-40B4-BE49-F238E27FC236}">
                <a16:creationId xmlns="" xmlns:a16="http://schemas.microsoft.com/office/drawing/2014/main" id="{B1269657-36CD-445B-A327-C8F9EFE44831}"/>
              </a:ext>
            </a:extLst>
          </p:cNvPr>
          <p:cNvSpPr>
            <a:spLocks noEditPoints="1" noChangeArrowheads="1"/>
          </p:cNvSpPr>
          <p:nvPr/>
        </p:nvSpPr>
        <p:spPr bwMode="auto">
          <a:xfrm>
            <a:off x="6995214" y="3933056"/>
            <a:ext cx="2057869" cy="1145213"/>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FF9933"/>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5" name="Puzzle2">
            <a:extLst>
              <a:ext uri="{FF2B5EF4-FFF2-40B4-BE49-F238E27FC236}">
                <a16:creationId xmlns="" xmlns:a16="http://schemas.microsoft.com/office/drawing/2014/main" id="{2DD2DC69-7661-4C75-B1BB-2716D126B812}"/>
              </a:ext>
            </a:extLst>
          </p:cNvPr>
          <p:cNvSpPr>
            <a:spLocks noEditPoints="1" noChangeArrowheads="1"/>
          </p:cNvSpPr>
          <p:nvPr/>
        </p:nvSpPr>
        <p:spPr bwMode="auto">
          <a:xfrm>
            <a:off x="7051912" y="2263970"/>
            <a:ext cx="2032716" cy="1502615"/>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9900CC"/>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2" name="Puzzle1">
            <a:extLst>
              <a:ext uri="{FF2B5EF4-FFF2-40B4-BE49-F238E27FC236}">
                <a16:creationId xmlns="" xmlns:a16="http://schemas.microsoft.com/office/drawing/2014/main" id="{33F475BA-6DD9-4255-BD42-0868B71C1367}"/>
              </a:ext>
            </a:extLst>
          </p:cNvPr>
          <p:cNvSpPr>
            <a:spLocks noEditPoints="1" noChangeArrowheads="1"/>
          </p:cNvSpPr>
          <p:nvPr/>
        </p:nvSpPr>
        <p:spPr bwMode="auto">
          <a:xfrm>
            <a:off x="6941523" y="5473253"/>
            <a:ext cx="2057869" cy="1145213"/>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3" name="Puzzle4">
            <a:extLst>
              <a:ext uri="{FF2B5EF4-FFF2-40B4-BE49-F238E27FC236}">
                <a16:creationId xmlns="" xmlns:a16="http://schemas.microsoft.com/office/drawing/2014/main" id="{CBA70D20-5A82-41C1-AC98-CBC920E417EC}"/>
              </a:ext>
            </a:extLst>
          </p:cNvPr>
          <p:cNvSpPr>
            <a:spLocks noEditPoints="1" noChangeArrowheads="1"/>
          </p:cNvSpPr>
          <p:nvPr/>
        </p:nvSpPr>
        <p:spPr bwMode="auto">
          <a:xfrm>
            <a:off x="5557124" y="4713149"/>
            <a:ext cx="1225575" cy="1921038"/>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4" name="Puzzle2">
            <a:extLst>
              <a:ext uri="{FF2B5EF4-FFF2-40B4-BE49-F238E27FC236}">
                <a16:creationId xmlns="" xmlns:a16="http://schemas.microsoft.com/office/drawing/2014/main" id="{700E1228-6047-468F-9FD8-81E862AA65DB}"/>
              </a:ext>
            </a:extLst>
          </p:cNvPr>
          <p:cNvSpPr>
            <a:spLocks noEditPoints="1" noChangeArrowheads="1"/>
          </p:cNvSpPr>
          <p:nvPr/>
        </p:nvSpPr>
        <p:spPr bwMode="auto">
          <a:xfrm>
            <a:off x="777924" y="1832919"/>
            <a:ext cx="2032717" cy="1502616"/>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99FF66"/>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5" name="Puzzle3">
            <a:extLst>
              <a:ext uri="{FF2B5EF4-FFF2-40B4-BE49-F238E27FC236}">
                <a16:creationId xmlns="" xmlns:a16="http://schemas.microsoft.com/office/drawing/2014/main" id="{10FF714A-96D6-4D6A-BCDC-A844F681FE92}"/>
              </a:ext>
            </a:extLst>
          </p:cNvPr>
          <p:cNvSpPr>
            <a:spLocks noEditPoints="1" noChangeArrowheads="1"/>
          </p:cNvSpPr>
          <p:nvPr/>
        </p:nvSpPr>
        <p:spPr bwMode="auto">
          <a:xfrm>
            <a:off x="358061" y="442321"/>
            <a:ext cx="1273592" cy="1649717"/>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6" name="Puzzle1">
            <a:extLst>
              <a:ext uri="{FF2B5EF4-FFF2-40B4-BE49-F238E27FC236}">
                <a16:creationId xmlns="" xmlns:a16="http://schemas.microsoft.com/office/drawing/2014/main" id="{C97FF883-F68A-41BB-A7DF-D0CE5D48B575}"/>
              </a:ext>
            </a:extLst>
          </p:cNvPr>
          <p:cNvSpPr>
            <a:spLocks noEditPoints="1" noChangeArrowheads="1"/>
          </p:cNvSpPr>
          <p:nvPr/>
        </p:nvSpPr>
        <p:spPr bwMode="auto">
          <a:xfrm>
            <a:off x="209875" y="5343299"/>
            <a:ext cx="2057869" cy="1145213"/>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0000"/>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7" name="Puzzle1">
            <a:extLst>
              <a:ext uri="{FF2B5EF4-FFF2-40B4-BE49-F238E27FC236}">
                <a16:creationId xmlns="" xmlns:a16="http://schemas.microsoft.com/office/drawing/2014/main" id="{B0E2E0C4-13D5-4277-9E48-8CBAF9EAEDD7}"/>
              </a:ext>
            </a:extLst>
          </p:cNvPr>
          <p:cNvSpPr>
            <a:spLocks noEditPoints="1" noChangeArrowheads="1"/>
          </p:cNvSpPr>
          <p:nvPr/>
        </p:nvSpPr>
        <p:spPr bwMode="auto">
          <a:xfrm>
            <a:off x="4313167" y="3830735"/>
            <a:ext cx="2057869" cy="1145213"/>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660066"/>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28" name="Puzzle4">
            <a:extLst>
              <a:ext uri="{FF2B5EF4-FFF2-40B4-BE49-F238E27FC236}">
                <a16:creationId xmlns="" xmlns:a16="http://schemas.microsoft.com/office/drawing/2014/main" id="{AC293A57-009B-4D59-9BAB-5C7F85F62727}"/>
              </a:ext>
            </a:extLst>
          </p:cNvPr>
          <p:cNvSpPr>
            <a:spLocks noEditPoints="1" noChangeArrowheads="1"/>
          </p:cNvSpPr>
          <p:nvPr/>
        </p:nvSpPr>
        <p:spPr bwMode="auto">
          <a:xfrm>
            <a:off x="3032114" y="3270167"/>
            <a:ext cx="1225575" cy="1921038"/>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60093"/>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9" name="Puzzle4">
            <a:extLst>
              <a:ext uri="{FF2B5EF4-FFF2-40B4-BE49-F238E27FC236}">
                <a16:creationId xmlns="" xmlns:a16="http://schemas.microsoft.com/office/drawing/2014/main" id="{56271260-0E2D-4B24-9365-93773D12243C}"/>
              </a:ext>
            </a:extLst>
          </p:cNvPr>
          <p:cNvSpPr>
            <a:spLocks noEditPoints="1" noChangeArrowheads="1"/>
          </p:cNvSpPr>
          <p:nvPr/>
        </p:nvSpPr>
        <p:spPr bwMode="auto">
          <a:xfrm>
            <a:off x="275430" y="3243981"/>
            <a:ext cx="1225575" cy="1921038"/>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CC99FF"/>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6" name="Puzzle2">
            <a:extLst>
              <a:ext uri="{FF2B5EF4-FFF2-40B4-BE49-F238E27FC236}">
                <a16:creationId xmlns="" xmlns:a16="http://schemas.microsoft.com/office/drawing/2014/main" id="{CAD33C63-AEB3-47D0-827B-EA34587218BE}"/>
              </a:ext>
            </a:extLst>
          </p:cNvPr>
          <p:cNvSpPr>
            <a:spLocks noEditPoints="1" noChangeArrowheads="1"/>
          </p:cNvSpPr>
          <p:nvPr/>
        </p:nvSpPr>
        <p:spPr bwMode="auto">
          <a:xfrm>
            <a:off x="4313167" y="953338"/>
            <a:ext cx="2032717" cy="1502616"/>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00FFFF"/>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7" name="Puzzle3">
            <a:extLst>
              <a:ext uri="{FF2B5EF4-FFF2-40B4-BE49-F238E27FC236}">
                <a16:creationId xmlns="" xmlns:a16="http://schemas.microsoft.com/office/drawing/2014/main" id="{6367FEE6-F048-491C-8F8B-18D30DB255E9}"/>
              </a:ext>
            </a:extLst>
          </p:cNvPr>
          <p:cNvSpPr>
            <a:spLocks noEditPoints="1" noChangeArrowheads="1"/>
          </p:cNvSpPr>
          <p:nvPr/>
        </p:nvSpPr>
        <p:spPr bwMode="auto">
          <a:xfrm>
            <a:off x="1692583" y="3526191"/>
            <a:ext cx="1273592" cy="1649717"/>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003366"/>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8" name="Puzzle2">
            <a:extLst>
              <a:ext uri="{FF2B5EF4-FFF2-40B4-BE49-F238E27FC236}">
                <a16:creationId xmlns="" xmlns:a16="http://schemas.microsoft.com/office/drawing/2014/main" id="{6947553B-A69B-4982-9D8F-3422592FE79C}"/>
              </a:ext>
            </a:extLst>
          </p:cNvPr>
          <p:cNvSpPr>
            <a:spLocks noEditPoints="1" noChangeArrowheads="1"/>
          </p:cNvSpPr>
          <p:nvPr/>
        </p:nvSpPr>
        <p:spPr bwMode="auto">
          <a:xfrm>
            <a:off x="2317858" y="5095831"/>
            <a:ext cx="2032716" cy="1502615"/>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4B0082"/>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0" name="Puzzle4">
            <a:extLst>
              <a:ext uri="{FF2B5EF4-FFF2-40B4-BE49-F238E27FC236}">
                <a16:creationId xmlns="" xmlns:a16="http://schemas.microsoft.com/office/drawing/2014/main" id="{AB039D45-690C-4519-9E57-AF301C77B6E0}"/>
              </a:ext>
            </a:extLst>
          </p:cNvPr>
          <p:cNvSpPr>
            <a:spLocks noEditPoints="1" noChangeArrowheads="1"/>
          </p:cNvSpPr>
          <p:nvPr/>
        </p:nvSpPr>
        <p:spPr bwMode="auto">
          <a:xfrm>
            <a:off x="2740042" y="1040353"/>
            <a:ext cx="1225575" cy="1921038"/>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996633"/>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53" name="Puzzle3">
            <a:extLst>
              <a:ext uri="{FF2B5EF4-FFF2-40B4-BE49-F238E27FC236}">
                <a16:creationId xmlns="" xmlns:a16="http://schemas.microsoft.com/office/drawing/2014/main" id="{7C98BB79-6175-43CD-96FD-800F0264A5CA}"/>
              </a:ext>
            </a:extLst>
          </p:cNvPr>
          <p:cNvSpPr>
            <a:spLocks noEditPoints="1" noChangeArrowheads="1"/>
          </p:cNvSpPr>
          <p:nvPr/>
        </p:nvSpPr>
        <p:spPr bwMode="auto">
          <a:xfrm>
            <a:off x="5753543" y="2136286"/>
            <a:ext cx="1273592" cy="1649717"/>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008000"/>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3620702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0122 -0.00625 L -0.16493 0.08125 " pathEditMode="relative" rAng="0" ptsTypes="AA">
                                      <p:cBhvr>
                                        <p:cTn id="6" dur="2000" fill="hold"/>
                                        <p:tgtEl>
                                          <p:spTgt spid="38"/>
                                        </p:tgtEl>
                                        <p:attrNameLst>
                                          <p:attrName>ppt_x</p:attrName>
                                          <p:attrName>ppt_y</p:attrName>
                                        </p:attrNameLst>
                                      </p:cBhvr>
                                      <p:rCtr x="-8316" y="4375"/>
                                    </p:animMotion>
                                  </p:childTnLst>
                                </p:cTn>
                              </p:par>
                            </p:childTnLst>
                          </p:cTn>
                        </p:par>
                        <p:par>
                          <p:cTn id="7" fill="hold">
                            <p:stCondLst>
                              <p:cond delay="2000"/>
                            </p:stCondLst>
                            <p:childTnLst>
                              <p:par>
                                <p:cTn id="8" presetID="0" presetClass="path" presetSubtype="0" accel="50000" decel="50000" fill="hold" grpId="0" nodeType="afterEffect">
                                  <p:stCondLst>
                                    <p:cond delay="0"/>
                                  </p:stCondLst>
                                  <p:childTnLst>
                                    <p:animMotion origin="layout" path="M 0.00226 -0.00995 L -0.31389 -0.34745 " pathEditMode="relative" rAng="0" ptsTypes="AA">
                                      <p:cBhvr>
                                        <p:cTn id="9" dur="1000" fill="hold"/>
                                        <p:tgtEl>
                                          <p:spTgt spid="41"/>
                                        </p:tgtEl>
                                        <p:attrNameLst>
                                          <p:attrName>ppt_x</p:attrName>
                                          <p:attrName>ppt_y</p:attrName>
                                        </p:attrNameLst>
                                      </p:cBhvr>
                                      <p:rCtr x="-15816" y="-16875"/>
                                    </p:animMotion>
                                  </p:childTnLst>
                                </p:cTn>
                              </p:par>
                            </p:childTnLst>
                          </p:cTn>
                        </p:par>
                        <p:par>
                          <p:cTn id="10" fill="hold">
                            <p:stCondLst>
                              <p:cond delay="3000"/>
                            </p:stCondLst>
                            <p:childTnLst>
                              <p:par>
                                <p:cTn id="11" presetID="0" presetClass="path" presetSubtype="0" accel="50000" decel="50000" fill="hold" grpId="0" nodeType="afterEffect">
                                  <p:stCondLst>
                                    <p:cond delay="0"/>
                                  </p:stCondLst>
                                  <p:childTnLst>
                                    <p:animMotion origin="layout" path="M -0.00312 -0.01041 L -0.44531 -0.00254 " pathEditMode="relative" rAng="0" ptsTypes="AA">
                                      <p:cBhvr>
                                        <p:cTn id="12" dur="1000" fill="hold"/>
                                        <p:tgtEl>
                                          <p:spTgt spid="35"/>
                                        </p:tgtEl>
                                        <p:attrNameLst>
                                          <p:attrName>ppt_x</p:attrName>
                                          <p:attrName>ppt_y</p:attrName>
                                        </p:attrNameLst>
                                      </p:cBhvr>
                                      <p:rCtr x="-22118" y="394"/>
                                    </p:animMotion>
                                  </p:childTnLst>
                                </p:cTn>
                              </p:par>
                            </p:childTnLst>
                          </p:cTn>
                        </p:par>
                        <p:par>
                          <p:cTn id="13" fill="hold">
                            <p:stCondLst>
                              <p:cond delay="4000"/>
                            </p:stCondLst>
                            <p:childTnLst>
                              <p:par>
                                <p:cTn id="14" presetID="0" presetClass="path" presetSubtype="0" accel="50000" decel="50000" fill="hold" grpId="0" nodeType="afterEffect">
                                  <p:stCondLst>
                                    <p:cond delay="0"/>
                                  </p:stCondLst>
                                  <p:childTnLst>
                                    <p:animMotion origin="layout" path="M -0.04375 -0.02454 L -0.30868 -0.25787 " pathEditMode="relative" rAng="0" ptsTypes="AA">
                                      <p:cBhvr>
                                        <p:cTn id="15" dur="1000" fill="hold"/>
                                        <p:tgtEl>
                                          <p:spTgt spid="22"/>
                                        </p:tgtEl>
                                        <p:attrNameLst>
                                          <p:attrName>ppt_x</p:attrName>
                                          <p:attrName>ppt_y</p:attrName>
                                        </p:attrNameLst>
                                      </p:cBhvr>
                                      <p:rCtr x="-13247" y="-11667"/>
                                    </p:animMotion>
                                  </p:childTnLst>
                                </p:cTn>
                              </p:par>
                            </p:childTnLst>
                          </p:cTn>
                        </p:par>
                        <p:par>
                          <p:cTn id="16" fill="hold">
                            <p:stCondLst>
                              <p:cond delay="5000"/>
                            </p:stCondLst>
                            <p:childTnLst>
                              <p:par>
                                <p:cTn id="17" presetID="0" presetClass="path" presetSubtype="0" accel="50000" decel="50000" fill="hold" grpId="0" nodeType="afterEffect">
                                  <p:stCondLst>
                                    <p:cond delay="0"/>
                                  </p:stCondLst>
                                  <p:childTnLst>
                                    <p:animMotion origin="layout" path="M 0.00468 -0.00185 L -0.36702 -0.35995 " pathEditMode="relative" rAng="0" ptsTypes="AA">
                                      <p:cBhvr>
                                        <p:cTn id="18" dur="1000" fill="hold"/>
                                        <p:tgtEl>
                                          <p:spTgt spid="23"/>
                                        </p:tgtEl>
                                        <p:attrNameLst>
                                          <p:attrName>ppt_x</p:attrName>
                                          <p:attrName>ppt_y</p:attrName>
                                        </p:attrNameLst>
                                      </p:cBhvr>
                                      <p:rCtr x="-18594" y="-17917"/>
                                    </p:animMotion>
                                  </p:childTnLst>
                                </p:cTn>
                              </p:par>
                            </p:childTnLst>
                          </p:cTn>
                        </p:par>
                        <p:par>
                          <p:cTn id="19" fill="hold">
                            <p:stCondLst>
                              <p:cond delay="6000"/>
                            </p:stCondLst>
                            <p:childTnLst>
                              <p:par>
                                <p:cTn id="20" presetID="0" presetClass="path" presetSubtype="0" accel="50000" decel="50000" fill="hold" grpId="0" nodeType="afterEffect">
                                  <p:stCondLst>
                                    <p:cond delay="0"/>
                                  </p:stCondLst>
                                  <p:childTnLst>
                                    <p:animMotion origin="layout" path="M -0.00573 -0.00116 L 0.49653 0.0581 " pathEditMode="relative" rAng="0" ptsTypes="AA">
                                      <p:cBhvr>
                                        <p:cTn id="21" dur="1000" fill="hold"/>
                                        <p:tgtEl>
                                          <p:spTgt spid="24"/>
                                        </p:tgtEl>
                                        <p:attrNameLst>
                                          <p:attrName>ppt_x</p:attrName>
                                          <p:attrName>ppt_y</p:attrName>
                                        </p:attrNameLst>
                                      </p:cBhvr>
                                      <p:rCtr x="25104" y="2963"/>
                                    </p:animMotion>
                                  </p:childTnLst>
                                </p:cTn>
                              </p:par>
                            </p:childTnLst>
                          </p:cTn>
                        </p:par>
                        <p:par>
                          <p:cTn id="22" fill="hold">
                            <p:stCondLst>
                              <p:cond delay="7000"/>
                            </p:stCondLst>
                            <p:childTnLst>
                              <p:par>
                                <p:cTn id="23" presetID="0" presetClass="path" presetSubtype="0" accel="50000" decel="50000" fill="hold" grpId="0" nodeType="afterEffect">
                                  <p:stCondLst>
                                    <p:cond delay="0"/>
                                  </p:stCondLst>
                                  <p:childTnLst>
                                    <p:animMotion origin="layout" path="M -0.00017 -0.00856 L 0.32813 0.08912 " pathEditMode="relative" rAng="0" ptsTypes="AA">
                                      <p:cBhvr>
                                        <p:cTn id="24" dur="1000" fill="hold"/>
                                        <p:tgtEl>
                                          <p:spTgt spid="25"/>
                                        </p:tgtEl>
                                        <p:attrNameLst>
                                          <p:attrName>ppt_x</p:attrName>
                                          <p:attrName>ppt_y</p:attrName>
                                        </p:attrNameLst>
                                      </p:cBhvr>
                                      <p:rCtr x="16406" y="4884"/>
                                    </p:animMotion>
                                  </p:childTnLst>
                                </p:cTn>
                              </p:par>
                            </p:childTnLst>
                          </p:cTn>
                        </p:par>
                        <p:par>
                          <p:cTn id="25" fill="hold">
                            <p:stCondLst>
                              <p:cond delay="8000"/>
                            </p:stCondLst>
                            <p:childTnLst>
                              <p:par>
                                <p:cTn id="26" presetID="0" presetClass="path" presetSubtype="0" accel="50000" decel="50000" fill="hold" grpId="0" nodeType="afterEffect">
                                  <p:stCondLst>
                                    <p:cond delay="0"/>
                                  </p:stCondLst>
                                  <p:childTnLst>
                                    <p:animMotion origin="layout" path="M -0.02066 -0.01088 L 0.17083 -0.23657 " pathEditMode="relative" rAng="0" ptsTypes="AA">
                                      <p:cBhvr>
                                        <p:cTn id="27" dur="1000" fill="hold"/>
                                        <p:tgtEl>
                                          <p:spTgt spid="26"/>
                                        </p:tgtEl>
                                        <p:attrNameLst>
                                          <p:attrName>ppt_x</p:attrName>
                                          <p:attrName>ppt_y</p:attrName>
                                        </p:attrNameLst>
                                      </p:cBhvr>
                                      <p:rCtr x="9566" y="-11296"/>
                                    </p:animMotion>
                                  </p:childTnLst>
                                </p:cTn>
                              </p:par>
                            </p:childTnLst>
                          </p:cTn>
                        </p:par>
                        <p:par>
                          <p:cTn id="28" fill="hold">
                            <p:stCondLst>
                              <p:cond delay="9000"/>
                            </p:stCondLst>
                            <p:childTnLst>
                              <p:par>
                                <p:cTn id="29" presetID="0" presetClass="path" presetSubtype="0" accel="50000" decel="50000" fill="hold" grpId="0" nodeType="afterEffect">
                                  <p:stCondLst>
                                    <p:cond delay="0"/>
                                  </p:stCondLst>
                                  <p:childTnLst>
                                    <p:animMotion origin="layout" path="M 0.00243 0.00116 L -0.27691 -0.33287 " pathEditMode="relative" rAng="0" ptsTypes="AA">
                                      <p:cBhvr>
                                        <p:cTn id="30" dur="1000" fill="hold"/>
                                        <p:tgtEl>
                                          <p:spTgt spid="27"/>
                                        </p:tgtEl>
                                        <p:attrNameLst>
                                          <p:attrName>ppt_x</p:attrName>
                                          <p:attrName>ppt_y</p:attrName>
                                        </p:attrNameLst>
                                      </p:cBhvr>
                                      <p:rCtr x="-13976" y="-16713"/>
                                    </p:animMotion>
                                  </p:childTnLst>
                                </p:cTn>
                              </p:par>
                            </p:childTnLst>
                          </p:cTn>
                        </p:par>
                        <p:par>
                          <p:cTn id="31" fill="hold">
                            <p:stCondLst>
                              <p:cond delay="10000"/>
                            </p:stCondLst>
                            <p:childTnLst>
                              <p:par>
                                <p:cTn id="32" presetID="0" presetClass="path" presetSubtype="0" accel="50000" decel="50000" fill="hold" grpId="0" nodeType="afterEffect">
                                  <p:stCondLst>
                                    <p:cond delay="0"/>
                                  </p:stCondLst>
                                  <p:childTnLst>
                                    <p:animMotion origin="layout" path="M 0.00399 0.0081 L -0.09132 0.16366 " pathEditMode="relative" rAng="0" ptsTypes="AA">
                                      <p:cBhvr>
                                        <p:cTn id="33" dur="1000" fill="hold"/>
                                        <p:tgtEl>
                                          <p:spTgt spid="28"/>
                                        </p:tgtEl>
                                        <p:attrNameLst>
                                          <p:attrName>ppt_x</p:attrName>
                                          <p:attrName>ppt_y</p:attrName>
                                        </p:attrNameLst>
                                      </p:cBhvr>
                                      <p:rCtr x="-4774" y="7778"/>
                                    </p:animMotion>
                                  </p:childTnLst>
                                </p:cTn>
                              </p:par>
                            </p:childTnLst>
                          </p:cTn>
                        </p:par>
                        <p:par>
                          <p:cTn id="34" fill="hold">
                            <p:stCondLst>
                              <p:cond delay="11000"/>
                            </p:stCondLst>
                            <p:childTnLst>
                              <p:par>
                                <p:cTn id="35" presetID="0" presetClass="path" presetSubtype="0" accel="50000" decel="50000" fill="hold" grpId="0" nodeType="afterEffect">
                                  <p:stCondLst>
                                    <p:cond delay="0"/>
                                  </p:stCondLst>
                                  <p:childTnLst>
                                    <p:animMotion origin="layout" path="M 0.00035 -0.01227 L 0.46736 0.16621 " pathEditMode="relative" rAng="0" ptsTypes="AA">
                                      <p:cBhvr>
                                        <p:cTn id="36" dur="1000" fill="hold"/>
                                        <p:tgtEl>
                                          <p:spTgt spid="29"/>
                                        </p:tgtEl>
                                        <p:attrNameLst>
                                          <p:attrName>ppt_x</p:attrName>
                                          <p:attrName>ppt_y</p:attrName>
                                        </p:attrNameLst>
                                      </p:cBhvr>
                                      <p:rCtr x="23351" y="8912"/>
                                    </p:animMotion>
                                  </p:childTnLst>
                                </p:cTn>
                              </p:par>
                            </p:childTnLst>
                          </p:cTn>
                        </p:par>
                        <p:par>
                          <p:cTn id="37" fill="hold">
                            <p:stCondLst>
                              <p:cond delay="12000"/>
                            </p:stCondLst>
                            <p:childTnLst>
                              <p:par>
                                <p:cTn id="38" presetID="0" presetClass="path" presetSubtype="0" accel="50000" decel="50000" fill="hold" grpId="0" nodeType="afterEffect">
                                  <p:stCondLst>
                                    <p:cond delay="0"/>
                                  </p:stCondLst>
                                  <p:childTnLst>
                                    <p:animMotion origin="layout" path="M 0.00591 -0.00856 L -0.14514 0.50463 " pathEditMode="relative" rAng="0" ptsTypes="AA">
                                      <p:cBhvr>
                                        <p:cTn id="39" dur="1000" fill="hold"/>
                                        <p:tgtEl>
                                          <p:spTgt spid="46"/>
                                        </p:tgtEl>
                                        <p:attrNameLst>
                                          <p:attrName>ppt_x</p:attrName>
                                          <p:attrName>ppt_y</p:attrName>
                                        </p:attrNameLst>
                                      </p:cBhvr>
                                      <p:rCtr x="-7552" y="25648"/>
                                    </p:animMotion>
                                  </p:childTnLst>
                                </p:cTn>
                              </p:par>
                            </p:childTnLst>
                          </p:cTn>
                        </p:par>
                        <p:par>
                          <p:cTn id="40" fill="hold">
                            <p:stCondLst>
                              <p:cond delay="13000"/>
                            </p:stCondLst>
                            <p:childTnLst>
                              <p:par>
                                <p:cTn id="41" presetID="0" presetClass="path" presetSubtype="0" accel="50000" decel="50000" fill="hold" grpId="0" nodeType="afterEffect">
                                  <p:stCondLst>
                                    <p:cond delay="0"/>
                                  </p:stCondLst>
                                  <p:childTnLst>
                                    <p:animMotion origin="layout" path="M -0.0033 0.00116 L 0.18246 -0.04607 " pathEditMode="relative" rAng="0" ptsTypes="AA">
                                      <p:cBhvr>
                                        <p:cTn id="42" dur="1000" fill="hold"/>
                                        <p:tgtEl>
                                          <p:spTgt spid="47"/>
                                        </p:tgtEl>
                                        <p:attrNameLst>
                                          <p:attrName>ppt_x</p:attrName>
                                          <p:attrName>ppt_y</p:attrName>
                                        </p:attrNameLst>
                                      </p:cBhvr>
                                      <p:rCtr x="9288" y="-2361"/>
                                    </p:animMotion>
                                  </p:childTnLst>
                                </p:cTn>
                              </p:par>
                            </p:childTnLst>
                          </p:cTn>
                        </p:par>
                        <p:par>
                          <p:cTn id="43" fill="hold">
                            <p:stCondLst>
                              <p:cond delay="14000"/>
                            </p:stCondLst>
                            <p:childTnLst>
                              <p:par>
                                <p:cTn id="44" presetID="0" presetClass="path" presetSubtype="0" accel="50000" decel="50000" fill="hold" grpId="0" nodeType="afterEffect">
                                  <p:stCondLst>
                                    <p:cond delay="0"/>
                                  </p:stCondLst>
                                  <p:childTnLst>
                                    <p:animMotion origin="layout" path="M -0.00573 -0.00394 L 0.32917 -0.10024 " pathEditMode="relative" rAng="0" ptsTypes="AA">
                                      <p:cBhvr>
                                        <p:cTn id="45" dur="1000" fill="hold"/>
                                        <p:tgtEl>
                                          <p:spTgt spid="48"/>
                                        </p:tgtEl>
                                        <p:attrNameLst>
                                          <p:attrName>ppt_x</p:attrName>
                                          <p:attrName>ppt_y</p:attrName>
                                        </p:attrNameLst>
                                      </p:cBhvr>
                                      <p:rCtr x="16736" y="-4815"/>
                                    </p:animMotion>
                                  </p:childTnLst>
                                </p:cTn>
                              </p:par>
                            </p:childTnLst>
                          </p:cTn>
                        </p:par>
                        <p:par>
                          <p:cTn id="46" fill="hold">
                            <p:stCondLst>
                              <p:cond delay="15000"/>
                            </p:stCondLst>
                            <p:childTnLst>
                              <p:par>
                                <p:cTn id="47" presetID="0" presetClass="path" presetSubtype="0" accel="50000" decel="50000" fill="hold" grpId="0" nodeType="afterEffect">
                                  <p:stCondLst>
                                    <p:cond delay="0"/>
                                  </p:stCondLst>
                                  <p:childTnLst>
                                    <p:animMotion origin="layout" path="M -0.00313 -0.02153 L 0.19809 0.17384 " pathEditMode="relative" rAng="0" ptsTypes="AA">
                                      <p:cBhvr>
                                        <p:cTn id="48" dur="1000" fill="hold"/>
                                        <p:tgtEl>
                                          <p:spTgt spid="50"/>
                                        </p:tgtEl>
                                        <p:attrNameLst>
                                          <p:attrName>ppt_x</p:attrName>
                                          <p:attrName>ppt_y</p:attrName>
                                        </p:attrNameLst>
                                      </p:cBhvr>
                                      <p:rCtr x="10052" y="9769"/>
                                    </p:animMotion>
                                  </p:childTnLst>
                                </p:cTn>
                              </p:par>
                            </p:childTnLst>
                          </p:cTn>
                        </p:par>
                        <p:par>
                          <p:cTn id="49" fill="hold">
                            <p:stCondLst>
                              <p:cond delay="16000"/>
                            </p:stCondLst>
                            <p:childTnLst>
                              <p:par>
                                <p:cTn id="50" presetID="0" presetClass="path" presetSubtype="0" accel="50000" decel="50000" fill="hold" grpId="0" nodeType="afterEffect">
                                  <p:stCondLst>
                                    <p:cond delay="0"/>
                                  </p:stCondLst>
                                  <p:childTnLst>
                                    <p:animMotion origin="layout" path="M -0.00607 0.15232 L -0.00763 -0.00532 " pathEditMode="relative" rAng="0" ptsTypes="AA">
                                      <p:cBhvr>
                                        <p:cTn id="51" dur="1000" spd="-100000" fill="hold"/>
                                        <p:tgtEl>
                                          <p:spTgt spid="53"/>
                                        </p:tgtEl>
                                        <p:attrNameLst>
                                          <p:attrName>ppt_x</p:attrName>
                                          <p:attrName>ppt_y</p:attrName>
                                        </p:attrNameLst>
                                      </p:cBhvr>
                                      <p:rCtr x="-87" y="-789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1" grpId="0" animBg="1"/>
      <p:bldP spid="35" grpId="0" animBg="1"/>
      <p:bldP spid="22" grpId="0" animBg="1"/>
      <p:bldP spid="23" grpId="0" animBg="1"/>
      <p:bldP spid="24" grpId="0" animBg="1"/>
      <p:bldP spid="25" grpId="0" animBg="1"/>
      <p:bldP spid="26" grpId="0" animBg="1"/>
      <p:bldP spid="27" grpId="0" animBg="1"/>
      <p:bldP spid="28" grpId="0" animBg="1"/>
      <p:bldP spid="29" grpId="0" animBg="1"/>
      <p:bldP spid="46" grpId="0" animBg="1"/>
      <p:bldP spid="47" grpId="0" animBg="1"/>
      <p:bldP spid="48" grpId="0" animBg="1"/>
      <p:bldP spid="50" grpId="0" animBg="1"/>
      <p:bldP spid="5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a:t>Section 6: Reflection, </a:t>
            </a:r>
            <a:r>
              <a:rPr lang="en-GB" b="1" u="sng" dirty="0" smtClean="0"/>
              <a:t>Feedback </a:t>
            </a:r>
            <a:r>
              <a:rPr lang="en-GB" b="1" u="sng" dirty="0"/>
              <a:t>and Close (slides 39-44, 10 </a:t>
            </a:r>
            <a:r>
              <a:rPr lang="en-GB" b="1" dirty="0" err="1" smtClean="0"/>
              <a:t>mins</a:t>
            </a:r>
            <a:r>
              <a:rPr lang="en-GB" b="1" dirty="0" smtClean="0"/>
              <a:t>)</a:t>
            </a:r>
            <a:r>
              <a:rPr lang="en-GB" dirty="0"/>
              <a:t/>
            </a:r>
            <a:br>
              <a:rPr lang="en-GB" dirty="0"/>
            </a:br>
            <a:endParaRPr lang="en-GB" dirty="0"/>
          </a:p>
        </p:txBody>
      </p:sp>
      <p:pic>
        <p:nvPicPr>
          <p:cNvPr id="6" name="Picture 5"/>
          <p:cNvPicPr>
            <a:picLocks noChangeAspect="1"/>
          </p:cNvPicPr>
          <p:nvPr/>
        </p:nvPicPr>
        <p:blipFill>
          <a:blip r:embed="rId3"/>
          <a:stretch>
            <a:fillRect/>
          </a:stretch>
        </p:blipFill>
        <p:spPr>
          <a:xfrm>
            <a:off x="271289" y="1916832"/>
            <a:ext cx="3004567" cy="2275173"/>
          </a:xfrm>
          <a:prstGeom prst="rect">
            <a:avLst/>
          </a:prstGeom>
        </p:spPr>
      </p:pic>
      <p:pic>
        <p:nvPicPr>
          <p:cNvPr id="7" name="Picture 6"/>
          <p:cNvPicPr>
            <a:picLocks noChangeAspect="1"/>
          </p:cNvPicPr>
          <p:nvPr/>
        </p:nvPicPr>
        <p:blipFill>
          <a:blip r:embed="rId4"/>
          <a:stretch>
            <a:fillRect/>
          </a:stretch>
        </p:blipFill>
        <p:spPr>
          <a:xfrm>
            <a:off x="3486373" y="1902271"/>
            <a:ext cx="2406023" cy="1814762"/>
          </a:xfrm>
          <a:prstGeom prst="rect">
            <a:avLst/>
          </a:prstGeom>
        </p:spPr>
      </p:pic>
      <p:pic>
        <p:nvPicPr>
          <p:cNvPr id="8" name="Picture 7"/>
          <p:cNvPicPr>
            <a:picLocks noChangeAspect="1"/>
          </p:cNvPicPr>
          <p:nvPr/>
        </p:nvPicPr>
        <p:blipFill>
          <a:blip r:embed="rId5"/>
          <a:stretch>
            <a:fillRect/>
          </a:stretch>
        </p:blipFill>
        <p:spPr>
          <a:xfrm>
            <a:off x="6008675" y="1898362"/>
            <a:ext cx="3033998" cy="2293644"/>
          </a:xfrm>
          <a:prstGeom prst="rect">
            <a:avLst/>
          </a:prstGeom>
        </p:spPr>
      </p:pic>
      <p:pic>
        <p:nvPicPr>
          <p:cNvPr id="9" name="Picture 8"/>
          <p:cNvPicPr>
            <a:picLocks noChangeAspect="1"/>
          </p:cNvPicPr>
          <p:nvPr/>
        </p:nvPicPr>
        <p:blipFill>
          <a:blip r:embed="rId6"/>
          <a:stretch>
            <a:fillRect/>
          </a:stretch>
        </p:blipFill>
        <p:spPr>
          <a:xfrm>
            <a:off x="1331640" y="4349806"/>
            <a:ext cx="3063284" cy="2318935"/>
          </a:xfrm>
          <a:prstGeom prst="rect">
            <a:avLst/>
          </a:prstGeom>
        </p:spPr>
      </p:pic>
      <p:pic>
        <p:nvPicPr>
          <p:cNvPr id="11" name="Picture 10"/>
          <p:cNvPicPr>
            <a:picLocks noChangeAspect="1"/>
          </p:cNvPicPr>
          <p:nvPr/>
        </p:nvPicPr>
        <p:blipFill>
          <a:blip r:embed="rId7"/>
          <a:stretch>
            <a:fillRect/>
          </a:stretch>
        </p:blipFill>
        <p:spPr>
          <a:xfrm>
            <a:off x="4644008" y="4349806"/>
            <a:ext cx="3012554" cy="2307782"/>
          </a:xfrm>
          <a:prstGeom prst="rect">
            <a:avLst/>
          </a:prstGeom>
        </p:spPr>
      </p:pic>
      <p:sp>
        <p:nvSpPr>
          <p:cNvPr id="12" name="TextBox 11"/>
          <p:cNvSpPr txBox="1"/>
          <p:nvPr/>
        </p:nvSpPr>
        <p:spPr>
          <a:xfrm>
            <a:off x="256662" y="3822673"/>
            <a:ext cx="576064" cy="369332"/>
          </a:xfrm>
          <a:prstGeom prst="rect">
            <a:avLst/>
          </a:prstGeom>
          <a:noFill/>
        </p:spPr>
        <p:txBody>
          <a:bodyPr wrap="square" rtlCol="0">
            <a:spAutoFit/>
          </a:bodyPr>
          <a:lstStyle/>
          <a:p>
            <a:r>
              <a:rPr lang="en-GB" sz="1800" dirty="0" smtClean="0"/>
              <a:t>40</a:t>
            </a:r>
            <a:endParaRPr lang="en-GB" sz="1800" dirty="0"/>
          </a:p>
        </p:txBody>
      </p:sp>
      <p:sp>
        <p:nvSpPr>
          <p:cNvPr id="13" name="TextBox 12"/>
          <p:cNvSpPr txBox="1"/>
          <p:nvPr/>
        </p:nvSpPr>
        <p:spPr>
          <a:xfrm>
            <a:off x="3535164" y="3361008"/>
            <a:ext cx="687020" cy="369332"/>
          </a:xfrm>
          <a:prstGeom prst="rect">
            <a:avLst/>
          </a:prstGeom>
          <a:noFill/>
        </p:spPr>
        <p:txBody>
          <a:bodyPr wrap="square" rtlCol="0">
            <a:spAutoFit/>
          </a:bodyPr>
          <a:lstStyle/>
          <a:p>
            <a:r>
              <a:rPr lang="en-GB" sz="1800" dirty="0" smtClean="0"/>
              <a:t>41</a:t>
            </a:r>
            <a:endParaRPr lang="en-GB" sz="1800" dirty="0"/>
          </a:p>
        </p:txBody>
      </p:sp>
      <p:sp>
        <p:nvSpPr>
          <p:cNvPr id="14" name="TextBox 13"/>
          <p:cNvSpPr txBox="1"/>
          <p:nvPr/>
        </p:nvSpPr>
        <p:spPr>
          <a:xfrm>
            <a:off x="8519102" y="2675852"/>
            <a:ext cx="512683" cy="369332"/>
          </a:xfrm>
          <a:prstGeom prst="rect">
            <a:avLst/>
          </a:prstGeom>
          <a:noFill/>
        </p:spPr>
        <p:txBody>
          <a:bodyPr wrap="square" rtlCol="0">
            <a:spAutoFit/>
          </a:bodyPr>
          <a:lstStyle/>
          <a:p>
            <a:r>
              <a:rPr lang="en-GB" sz="1800" dirty="0" smtClean="0"/>
              <a:t>42</a:t>
            </a:r>
            <a:endParaRPr lang="en-GB" sz="1800" dirty="0"/>
          </a:p>
        </p:txBody>
      </p:sp>
      <p:sp>
        <p:nvSpPr>
          <p:cNvPr id="15" name="TextBox 14"/>
          <p:cNvSpPr txBox="1"/>
          <p:nvPr/>
        </p:nvSpPr>
        <p:spPr>
          <a:xfrm>
            <a:off x="1547664" y="4509120"/>
            <a:ext cx="504056" cy="369332"/>
          </a:xfrm>
          <a:prstGeom prst="rect">
            <a:avLst/>
          </a:prstGeom>
          <a:noFill/>
        </p:spPr>
        <p:txBody>
          <a:bodyPr wrap="square" rtlCol="0">
            <a:spAutoFit/>
          </a:bodyPr>
          <a:lstStyle/>
          <a:p>
            <a:r>
              <a:rPr lang="en-GB" sz="1800" dirty="0" smtClean="0">
                <a:solidFill>
                  <a:schemeClr val="bg1">
                    <a:lumMod val="20000"/>
                    <a:lumOff val="80000"/>
                  </a:schemeClr>
                </a:solidFill>
              </a:rPr>
              <a:t>43</a:t>
            </a:r>
            <a:endParaRPr lang="en-GB" sz="1800" dirty="0">
              <a:solidFill>
                <a:schemeClr val="bg1">
                  <a:lumMod val="20000"/>
                  <a:lumOff val="80000"/>
                </a:schemeClr>
              </a:solidFill>
            </a:endParaRPr>
          </a:p>
        </p:txBody>
      </p:sp>
      <p:sp>
        <p:nvSpPr>
          <p:cNvPr id="16" name="TextBox 15"/>
          <p:cNvSpPr txBox="1"/>
          <p:nvPr/>
        </p:nvSpPr>
        <p:spPr>
          <a:xfrm>
            <a:off x="4716016" y="6309320"/>
            <a:ext cx="648072" cy="369332"/>
          </a:xfrm>
          <a:prstGeom prst="rect">
            <a:avLst/>
          </a:prstGeom>
          <a:noFill/>
        </p:spPr>
        <p:txBody>
          <a:bodyPr wrap="square" rtlCol="0">
            <a:spAutoFit/>
          </a:bodyPr>
          <a:lstStyle/>
          <a:p>
            <a:r>
              <a:rPr lang="en-GB" sz="1800" dirty="0" smtClean="0"/>
              <a:t>44</a:t>
            </a:r>
            <a:endParaRPr lang="en-GB" sz="1800" dirty="0"/>
          </a:p>
        </p:txBody>
      </p:sp>
    </p:spTree>
    <p:extLst>
      <p:ext uri="{BB962C8B-B14F-4D97-AF65-F5344CB8AC3E}">
        <p14:creationId xmlns:p14="http://schemas.microsoft.com/office/powerpoint/2010/main" val="3915842716"/>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Revised Foundation Module</a:t>
            </a:r>
            <a:endParaRPr lang="en-GB" dirty="0"/>
          </a:p>
        </p:txBody>
      </p:sp>
      <p:sp>
        <p:nvSpPr>
          <p:cNvPr id="3" name="Content Placeholder 2"/>
          <p:cNvSpPr>
            <a:spLocks noGrp="1"/>
          </p:cNvSpPr>
          <p:nvPr>
            <p:ph idx="1"/>
          </p:nvPr>
        </p:nvSpPr>
        <p:spPr>
          <a:xfrm>
            <a:off x="457200" y="1196752"/>
            <a:ext cx="8229600" cy="4929411"/>
          </a:xfrm>
        </p:spPr>
        <p:txBody>
          <a:bodyPr/>
          <a:lstStyle/>
          <a:p>
            <a:r>
              <a:rPr lang="en-GB" dirty="0" smtClean="0"/>
              <a:t>Feedback from across the connexion</a:t>
            </a:r>
          </a:p>
          <a:p>
            <a:r>
              <a:rPr lang="en-GB" dirty="0" smtClean="0"/>
              <a:t>Increasing participant engagement</a:t>
            </a:r>
          </a:p>
          <a:p>
            <a:r>
              <a:rPr lang="en-GB" dirty="0" smtClean="0"/>
              <a:t>Now in 6 Sections:</a:t>
            </a:r>
          </a:p>
          <a:p>
            <a:pPr marL="971550" lvl="1" indent="-514350">
              <a:buAutoNum type="arabicPeriod"/>
            </a:pPr>
            <a:r>
              <a:rPr lang="en-GB" dirty="0" smtClean="0"/>
              <a:t>Welcome and devotions</a:t>
            </a:r>
          </a:p>
          <a:p>
            <a:pPr marL="971550" lvl="1" indent="-514350">
              <a:buAutoNum type="arabicPeriod"/>
            </a:pPr>
            <a:r>
              <a:rPr lang="en-GB" dirty="0" smtClean="0"/>
              <a:t>Our church context</a:t>
            </a:r>
          </a:p>
          <a:p>
            <a:pPr marL="971550" lvl="1" indent="-514350">
              <a:buAutoNum type="arabicPeriod"/>
            </a:pPr>
            <a:r>
              <a:rPr lang="en-GB" dirty="0" smtClean="0"/>
              <a:t>Good practice</a:t>
            </a:r>
          </a:p>
          <a:p>
            <a:pPr marL="971550" lvl="1" indent="-514350">
              <a:buAutoNum type="arabicPeriod"/>
            </a:pPr>
            <a:r>
              <a:rPr lang="en-GB" dirty="0" smtClean="0"/>
              <a:t>4 steps to good practice</a:t>
            </a:r>
          </a:p>
          <a:p>
            <a:pPr marL="971550" lvl="1" indent="-514350">
              <a:buAutoNum type="arabicPeriod"/>
            </a:pPr>
            <a:r>
              <a:rPr lang="en-GB" dirty="0" smtClean="0"/>
              <a:t>Case studies </a:t>
            </a:r>
          </a:p>
          <a:p>
            <a:pPr marL="971550" lvl="1" indent="-514350">
              <a:buAutoNum type="arabicPeriod"/>
            </a:pPr>
            <a:r>
              <a:rPr lang="en-GB" dirty="0" smtClean="0"/>
              <a:t>close</a:t>
            </a:r>
          </a:p>
        </p:txBody>
      </p:sp>
    </p:spTree>
    <p:extLst>
      <p:ext uri="{BB962C8B-B14F-4D97-AF65-F5344CB8AC3E}">
        <p14:creationId xmlns:p14="http://schemas.microsoft.com/office/powerpoint/2010/main" val="3915940030"/>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Group 1, 2 &amp; 3 - Activity</a:t>
            </a:r>
            <a:endParaRPr lang="en-GB" dirty="0"/>
          </a:p>
        </p:txBody>
      </p:sp>
      <p:sp>
        <p:nvSpPr>
          <p:cNvPr id="3" name="Content Placeholder 2"/>
          <p:cNvSpPr>
            <a:spLocks noGrp="1"/>
          </p:cNvSpPr>
          <p:nvPr>
            <p:ph idx="1"/>
          </p:nvPr>
        </p:nvSpPr>
        <p:spPr>
          <a:xfrm>
            <a:off x="457200" y="1600201"/>
            <a:ext cx="8229600" cy="748680"/>
          </a:xfrm>
        </p:spPr>
        <p:txBody>
          <a:bodyPr/>
          <a:lstStyle/>
          <a:p>
            <a:pPr marL="0" indent="0">
              <a:buNone/>
            </a:pPr>
            <a:r>
              <a:rPr lang="en-GB" dirty="0" smtClean="0"/>
              <a:t>Reflection….</a:t>
            </a: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48881"/>
            <a:ext cx="9144000" cy="5962650"/>
          </a:xfrm>
          <a:prstGeom prst="rect">
            <a:avLst/>
          </a:prstGeom>
        </p:spPr>
      </p:pic>
    </p:spTree>
    <p:extLst>
      <p:ext uri="{BB962C8B-B14F-4D97-AF65-F5344CB8AC3E}">
        <p14:creationId xmlns:p14="http://schemas.microsoft.com/office/powerpoint/2010/main" val="3343181780"/>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Action Plans for Role Out</a:t>
            </a:r>
            <a:endParaRPr lang="en-GB" dirty="0"/>
          </a:p>
        </p:txBody>
      </p:sp>
      <p:sp>
        <p:nvSpPr>
          <p:cNvPr id="3" name="Content Placeholder 2"/>
          <p:cNvSpPr>
            <a:spLocks noGrp="1"/>
          </p:cNvSpPr>
          <p:nvPr>
            <p:ph idx="1"/>
          </p:nvPr>
        </p:nvSpPr>
        <p:spPr/>
        <p:txBody>
          <a:bodyPr/>
          <a:lstStyle/>
          <a:p>
            <a:r>
              <a:rPr lang="en-GB" dirty="0" smtClean="0"/>
              <a:t>Published material will be available ….</a:t>
            </a:r>
          </a:p>
          <a:p>
            <a:r>
              <a:rPr lang="en-GB" dirty="0" smtClean="0"/>
              <a:t>Course to be delivered from….</a:t>
            </a:r>
          </a:p>
          <a:p>
            <a:r>
              <a:rPr lang="en-GB" dirty="0" smtClean="0"/>
              <a:t>Numbers for Foundation….</a:t>
            </a:r>
          </a:p>
          <a:p>
            <a:endParaRPr lang="en-GB" dirty="0"/>
          </a:p>
        </p:txBody>
      </p:sp>
    </p:spTree>
    <p:extLst>
      <p:ext uri="{BB962C8B-B14F-4D97-AF65-F5344CB8AC3E}">
        <p14:creationId xmlns:p14="http://schemas.microsoft.com/office/powerpoint/2010/main" val="3978558845"/>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Foundation Trainers area</a:t>
            </a:r>
            <a:endParaRPr lang="en-GB" dirty="0"/>
          </a:p>
        </p:txBody>
      </p:sp>
      <p:sp>
        <p:nvSpPr>
          <p:cNvPr id="3" name="Content Placeholder 2"/>
          <p:cNvSpPr>
            <a:spLocks noGrp="1"/>
          </p:cNvSpPr>
          <p:nvPr>
            <p:ph idx="1"/>
          </p:nvPr>
        </p:nvSpPr>
        <p:spPr>
          <a:xfrm>
            <a:off x="323528" y="1411288"/>
            <a:ext cx="8712522" cy="5073427"/>
          </a:xfrm>
        </p:spPr>
        <p:txBody>
          <a:bodyPr/>
          <a:lstStyle/>
          <a:p>
            <a:pPr marL="0" indent="0">
              <a:buNone/>
            </a:pPr>
            <a:r>
              <a:rPr lang="en-GB" u="sng" dirty="0">
                <a:hlinkClick r:id="rId2"/>
              </a:rPr>
              <a:t>https://www.methodist.org.uk/for-ministers-and-office-holders/safeguarding/training/safeguarding-trainers-foundation-only/</a:t>
            </a:r>
            <a:r>
              <a:rPr lang="en-GB" dirty="0"/>
              <a:t> </a:t>
            </a:r>
            <a:r>
              <a:rPr lang="en-GB" dirty="0" smtClean="0"/>
              <a:t> </a:t>
            </a:r>
          </a:p>
          <a:p>
            <a:pPr marL="0" indent="0">
              <a:buNone/>
            </a:pPr>
            <a:endParaRPr lang="en-GB" dirty="0" smtClean="0"/>
          </a:p>
          <a:p>
            <a:pPr marL="0" indent="0">
              <a:buNone/>
            </a:pPr>
            <a:r>
              <a:rPr lang="en-GB" sz="3600" dirty="0" smtClean="0"/>
              <a:t>Username: </a:t>
            </a:r>
            <a:r>
              <a:rPr lang="en-GB" sz="3600" b="1" dirty="0" err="1" smtClean="0"/>
              <a:t>safeguardingtrainersfoundation</a:t>
            </a:r>
            <a:endParaRPr lang="en-GB" sz="3600" b="1" dirty="0"/>
          </a:p>
          <a:p>
            <a:pPr marL="0" indent="0">
              <a:buNone/>
            </a:pPr>
            <a:r>
              <a:rPr lang="en-GB" sz="3600" dirty="0" smtClean="0"/>
              <a:t>Password: </a:t>
            </a:r>
            <a:r>
              <a:rPr lang="en-GB" sz="3600" b="1" dirty="0" smtClean="0"/>
              <a:t>STraf76388</a:t>
            </a:r>
            <a:endParaRPr lang="en-GB" sz="3600" b="1" dirty="0"/>
          </a:p>
          <a:p>
            <a:pPr marL="0" indent="0">
              <a:buNone/>
            </a:pPr>
            <a:endParaRPr lang="en-GB" dirty="0"/>
          </a:p>
        </p:txBody>
      </p:sp>
      <p:sp>
        <p:nvSpPr>
          <p:cNvPr id="4" name="Footer Placeholder 3"/>
          <p:cNvSpPr>
            <a:spLocks noGrp="1"/>
          </p:cNvSpPr>
          <p:nvPr>
            <p:ph type="ftr" sz="quarter" idx="11"/>
          </p:nvPr>
        </p:nvSpPr>
        <p:spPr/>
        <p:txBody>
          <a:bodyPr/>
          <a:lstStyle/>
          <a:p>
            <a:r>
              <a:rPr lang="en-GB" dirty="0" smtClean="0"/>
              <a:t>Creating Safer Space – </a:t>
            </a:r>
            <a:endParaRPr lang="en-GB" dirty="0"/>
          </a:p>
        </p:txBody>
      </p:sp>
      <p:sp>
        <p:nvSpPr>
          <p:cNvPr id="5" name="Slide Number Placeholder 4"/>
          <p:cNvSpPr>
            <a:spLocks noGrp="1"/>
          </p:cNvSpPr>
          <p:nvPr>
            <p:ph type="sldNum" sz="quarter" idx="12"/>
          </p:nvPr>
        </p:nvSpPr>
        <p:spPr/>
        <p:txBody>
          <a:bodyPr/>
          <a:lstStyle/>
          <a:p>
            <a:fld id="{FD61111D-DC65-4F3E-A023-C281E36636EA}" type="slidenum">
              <a:rPr lang="en-GB" smtClean="0"/>
              <a:pPr/>
              <a:t>42</a:t>
            </a:fld>
            <a:endParaRPr lang="en-GB"/>
          </a:p>
        </p:txBody>
      </p:sp>
    </p:spTree>
    <p:extLst>
      <p:ext uri="{BB962C8B-B14F-4D97-AF65-F5344CB8AC3E}">
        <p14:creationId xmlns:p14="http://schemas.microsoft.com/office/powerpoint/2010/main" val="2417947190"/>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4" name="Footer Placeholder 3"/>
          <p:cNvSpPr>
            <a:spLocks noGrp="1"/>
          </p:cNvSpPr>
          <p:nvPr>
            <p:ph type="ftr" sz="quarter" idx="11"/>
          </p:nvPr>
        </p:nvSpPr>
        <p:spPr/>
        <p:txBody>
          <a:bodyPr/>
          <a:lstStyle/>
          <a:p>
            <a:r>
              <a:rPr lang="en-GB" dirty="0" smtClean="0"/>
              <a:t>Creating Safer Space</a:t>
            </a:r>
            <a:endParaRPr lang="en-GB" dirty="0"/>
          </a:p>
        </p:txBody>
      </p:sp>
      <p:sp>
        <p:nvSpPr>
          <p:cNvPr id="5" name="Slide Number Placeholder 4"/>
          <p:cNvSpPr>
            <a:spLocks noGrp="1"/>
          </p:cNvSpPr>
          <p:nvPr>
            <p:ph type="sldNum" sz="quarter" idx="12"/>
          </p:nvPr>
        </p:nvSpPr>
        <p:spPr/>
        <p:txBody>
          <a:bodyPr/>
          <a:lstStyle/>
          <a:p>
            <a:fld id="{FD61111D-DC65-4F3E-A023-C281E36636EA}" type="slidenum">
              <a:rPr lang="en-GB" smtClean="0"/>
              <a:pPr/>
              <a:t>43</a:t>
            </a:fld>
            <a:endParaRPr lang="en-GB"/>
          </a:p>
        </p:txBody>
      </p:sp>
    </p:spTree>
    <p:extLst>
      <p:ext uri="{BB962C8B-B14F-4D97-AF65-F5344CB8AC3E}">
        <p14:creationId xmlns:p14="http://schemas.microsoft.com/office/powerpoint/2010/main" val="2371344026"/>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lstStyle/>
          <a:p>
            <a:r>
              <a:rPr lang="en-GB" dirty="0" smtClean="0"/>
              <a:t>Changes:</a:t>
            </a:r>
            <a:endParaRPr lang="en-GB" dirty="0"/>
          </a:p>
        </p:txBody>
      </p:sp>
      <p:sp>
        <p:nvSpPr>
          <p:cNvPr id="3" name="Content Placeholder 2"/>
          <p:cNvSpPr>
            <a:spLocks noGrp="1"/>
          </p:cNvSpPr>
          <p:nvPr>
            <p:ph idx="1"/>
          </p:nvPr>
        </p:nvSpPr>
        <p:spPr>
          <a:xfrm>
            <a:off x="457200" y="1196752"/>
            <a:ext cx="8229600" cy="4929411"/>
          </a:xfrm>
        </p:spPr>
        <p:txBody>
          <a:bodyPr/>
          <a:lstStyle/>
          <a:p>
            <a:r>
              <a:rPr lang="en-GB" dirty="0" smtClean="0"/>
              <a:t>Addition </a:t>
            </a:r>
            <a:r>
              <a:rPr lang="en-GB" dirty="0"/>
              <a:t>of ‘Church Leaders, staff and volunteers</a:t>
            </a:r>
            <a:r>
              <a:rPr lang="en-GB" dirty="0" smtClean="0"/>
              <a:t>’</a:t>
            </a:r>
          </a:p>
          <a:p>
            <a:r>
              <a:rPr lang="en-GB" dirty="0" smtClean="0"/>
              <a:t>2 key activities to help relate material to practice:</a:t>
            </a:r>
          </a:p>
          <a:p>
            <a:pPr lvl="1"/>
            <a:r>
              <a:rPr lang="en-GB" dirty="0" smtClean="0"/>
              <a:t>Somewhere and Somewhere else Methodist Church</a:t>
            </a:r>
          </a:p>
          <a:p>
            <a:pPr lvl="1"/>
            <a:r>
              <a:rPr lang="en-GB" dirty="0" smtClean="0"/>
              <a:t>Case Studies</a:t>
            </a:r>
          </a:p>
          <a:p>
            <a:r>
              <a:rPr lang="en-GB" dirty="0"/>
              <a:t>Increased demand on facilitation skills</a:t>
            </a:r>
          </a:p>
          <a:p>
            <a:endParaRPr lang="en-GB" dirty="0"/>
          </a:p>
          <a:p>
            <a:endParaRPr lang="en-GB" dirty="0"/>
          </a:p>
        </p:txBody>
      </p:sp>
      <p:sp>
        <p:nvSpPr>
          <p:cNvPr id="4" name="Footer Placeholder 3"/>
          <p:cNvSpPr>
            <a:spLocks noGrp="1"/>
          </p:cNvSpPr>
          <p:nvPr>
            <p:ph type="ftr" sz="quarter" idx="11"/>
          </p:nvPr>
        </p:nvSpPr>
        <p:spPr/>
        <p:txBody>
          <a:bodyPr/>
          <a:lstStyle/>
          <a:p>
            <a:r>
              <a:rPr lang="en-GB" dirty="0" smtClean="0"/>
              <a:t>Creating Safer Space –</a:t>
            </a:r>
            <a:endParaRPr lang="en-GB" dirty="0"/>
          </a:p>
        </p:txBody>
      </p:sp>
      <p:sp>
        <p:nvSpPr>
          <p:cNvPr id="5" name="Slide Number Placeholder 4"/>
          <p:cNvSpPr>
            <a:spLocks noGrp="1"/>
          </p:cNvSpPr>
          <p:nvPr>
            <p:ph type="sldNum" sz="quarter" idx="12"/>
          </p:nvPr>
        </p:nvSpPr>
        <p:spPr/>
        <p:txBody>
          <a:bodyPr/>
          <a:lstStyle/>
          <a:p>
            <a:fld id="{FD61111D-DC65-4F3E-A023-C281E36636EA}" type="slidenum">
              <a:rPr lang="en-GB" smtClean="0"/>
              <a:pPr/>
              <a:t>5</a:t>
            </a:fld>
            <a:endParaRPr lang="en-GB"/>
          </a:p>
        </p:txBody>
      </p:sp>
    </p:spTree>
    <p:extLst>
      <p:ext uri="{BB962C8B-B14F-4D97-AF65-F5344CB8AC3E}">
        <p14:creationId xmlns:p14="http://schemas.microsoft.com/office/powerpoint/2010/main" val="1331581439"/>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lstStyle/>
          <a:p>
            <a:r>
              <a:rPr lang="en-GB" dirty="0" smtClean="0"/>
              <a:t>Foundation Module Resources</a:t>
            </a:r>
            <a:endParaRPr lang="en-GB"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87909115"/>
              </p:ext>
            </p:extLst>
          </p:nvPr>
        </p:nvGraphicFramePr>
        <p:xfrm>
          <a:off x="179511" y="1052737"/>
          <a:ext cx="8856540" cy="5810397"/>
        </p:xfrm>
        <a:graphic>
          <a:graphicData uri="http://schemas.openxmlformats.org/drawingml/2006/table">
            <a:tbl>
              <a:tblPr firstRow="1" bandRow="1">
                <a:tableStyleId>{5C22544A-7EE6-4342-B048-85BDC9FD1C3A}</a:tableStyleId>
              </a:tblPr>
              <a:tblGrid>
                <a:gridCol w="2952180">
                  <a:extLst>
                    <a:ext uri="{9D8B030D-6E8A-4147-A177-3AD203B41FA5}">
                      <a16:colId xmlns="" xmlns:a16="http://schemas.microsoft.com/office/drawing/2014/main" val="2387036427"/>
                    </a:ext>
                  </a:extLst>
                </a:gridCol>
                <a:gridCol w="2952180">
                  <a:extLst>
                    <a:ext uri="{9D8B030D-6E8A-4147-A177-3AD203B41FA5}">
                      <a16:colId xmlns="" xmlns:a16="http://schemas.microsoft.com/office/drawing/2014/main" val="3231741218"/>
                    </a:ext>
                  </a:extLst>
                </a:gridCol>
                <a:gridCol w="2952180">
                  <a:extLst>
                    <a:ext uri="{9D8B030D-6E8A-4147-A177-3AD203B41FA5}">
                      <a16:colId xmlns="" xmlns:a16="http://schemas.microsoft.com/office/drawing/2014/main" val="315863379"/>
                    </a:ext>
                  </a:extLst>
                </a:gridCol>
              </a:tblGrid>
              <a:tr h="1108416">
                <a:tc>
                  <a:txBody>
                    <a:bodyPr/>
                    <a:lstStyle/>
                    <a:p>
                      <a:pPr algn="ctr"/>
                      <a:r>
                        <a:rPr lang="en-GB" sz="3200" dirty="0" smtClean="0">
                          <a:solidFill>
                            <a:schemeClr val="tx1"/>
                          </a:solidFill>
                        </a:rPr>
                        <a:t>Participants</a:t>
                      </a:r>
                      <a:endParaRPr lang="en-GB" sz="3200" dirty="0">
                        <a:solidFill>
                          <a:schemeClr val="tx1"/>
                        </a:solidFill>
                      </a:endParaRPr>
                    </a:p>
                  </a:txBody>
                  <a:tcPr anchor="ctr">
                    <a:solidFill>
                      <a:schemeClr val="bg1">
                        <a:lumMod val="20000"/>
                        <a:lumOff val="80000"/>
                      </a:schemeClr>
                    </a:solidFill>
                  </a:tcPr>
                </a:tc>
                <a:tc>
                  <a:txBody>
                    <a:bodyPr/>
                    <a:lstStyle/>
                    <a:p>
                      <a:pPr algn="ctr"/>
                      <a:r>
                        <a:rPr lang="en-GB" sz="3200" dirty="0" smtClean="0">
                          <a:solidFill>
                            <a:schemeClr val="tx1"/>
                          </a:solidFill>
                        </a:rPr>
                        <a:t>Trainers</a:t>
                      </a:r>
                      <a:endParaRPr lang="en-GB" sz="3200" dirty="0">
                        <a:solidFill>
                          <a:schemeClr val="tx1"/>
                        </a:solidFill>
                      </a:endParaRPr>
                    </a:p>
                  </a:txBody>
                  <a:tcPr anchor="ctr">
                    <a:solidFill>
                      <a:schemeClr val="bg1">
                        <a:lumMod val="20000"/>
                        <a:lumOff val="80000"/>
                      </a:schemeClr>
                    </a:solidFill>
                  </a:tcPr>
                </a:tc>
                <a:tc>
                  <a:txBody>
                    <a:bodyPr/>
                    <a:lstStyle/>
                    <a:p>
                      <a:pPr algn="ctr"/>
                      <a:r>
                        <a:rPr lang="en-GB" sz="3200" dirty="0" smtClean="0">
                          <a:solidFill>
                            <a:schemeClr val="tx1"/>
                          </a:solidFill>
                        </a:rPr>
                        <a:t>Training for Trainers</a:t>
                      </a:r>
                      <a:endParaRPr lang="en-GB" sz="3200" dirty="0">
                        <a:solidFill>
                          <a:schemeClr val="tx1"/>
                        </a:solidFill>
                      </a:endParaRPr>
                    </a:p>
                  </a:txBody>
                  <a:tcPr anchor="ctr">
                    <a:solidFill>
                      <a:schemeClr val="bg1">
                        <a:lumMod val="20000"/>
                        <a:lumOff val="80000"/>
                      </a:schemeClr>
                    </a:solidFill>
                  </a:tcPr>
                </a:tc>
                <a:extLst>
                  <a:ext uri="{0D108BD9-81ED-4DB2-BD59-A6C34878D82A}">
                    <a16:rowId xmlns="" xmlns:a16="http://schemas.microsoft.com/office/drawing/2014/main" val="651378310"/>
                  </a:ext>
                </a:extLst>
              </a:tr>
              <a:tr h="1010030">
                <a:tc>
                  <a:txBody>
                    <a:bodyPr/>
                    <a:lstStyle/>
                    <a:p>
                      <a:pPr algn="ctr"/>
                      <a:r>
                        <a:rPr lang="en-GB" sz="3200" dirty="0" smtClean="0">
                          <a:solidFill>
                            <a:schemeClr val="tx1"/>
                          </a:solidFill>
                        </a:rPr>
                        <a:t>Handbook</a:t>
                      </a:r>
                      <a:endParaRPr lang="en-GB" sz="3200" dirty="0">
                        <a:solidFill>
                          <a:schemeClr val="tx1"/>
                        </a:solidFill>
                      </a:endParaRPr>
                    </a:p>
                  </a:txBody>
                  <a:tcPr anchor="ctr">
                    <a:solidFill>
                      <a:schemeClr val="bg1">
                        <a:lumMod val="20000"/>
                        <a:lumOff val="80000"/>
                      </a:schemeClr>
                    </a:solidFill>
                  </a:tcPr>
                </a:tc>
                <a:tc>
                  <a:txBody>
                    <a:bodyPr/>
                    <a:lstStyle/>
                    <a:p>
                      <a:pPr algn="ctr"/>
                      <a:r>
                        <a:rPr lang="en-GB" sz="3200" dirty="0" smtClean="0">
                          <a:solidFill>
                            <a:schemeClr val="tx1"/>
                          </a:solidFill>
                        </a:rPr>
                        <a:t>Trainer’s notes</a:t>
                      </a:r>
                      <a:endParaRPr lang="en-GB" sz="3200" dirty="0">
                        <a:solidFill>
                          <a:schemeClr val="tx1"/>
                        </a:solidFill>
                      </a:endParaRPr>
                    </a:p>
                  </a:txBody>
                  <a:tcPr anchor="ctr">
                    <a:solidFill>
                      <a:schemeClr val="bg1">
                        <a:lumMod val="20000"/>
                        <a:lumOff val="80000"/>
                      </a:schemeClr>
                    </a:solidFill>
                  </a:tcPr>
                </a:tc>
                <a:tc>
                  <a:txBody>
                    <a:bodyPr/>
                    <a:lstStyle/>
                    <a:p>
                      <a:pPr algn="ctr"/>
                      <a:r>
                        <a:rPr lang="en-GB" sz="3200" dirty="0" smtClean="0">
                          <a:solidFill>
                            <a:schemeClr val="tx1"/>
                          </a:solidFill>
                        </a:rPr>
                        <a:t>T4T PowerPoint</a:t>
                      </a:r>
                      <a:endParaRPr lang="en-GB" sz="3200" dirty="0">
                        <a:solidFill>
                          <a:schemeClr val="tx1"/>
                        </a:solidFill>
                      </a:endParaRPr>
                    </a:p>
                  </a:txBody>
                  <a:tcPr anchor="ctr">
                    <a:solidFill>
                      <a:schemeClr val="bg1">
                        <a:lumMod val="20000"/>
                        <a:lumOff val="80000"/>
                      </a:schemeClr>
                    </a:solidFill>
                  </a:tcPr>
                </a:tc>
                <a:extLst>
                  <a:ext uri="{0D108BD9-81ED-4DB2-BD59-A6C34878D82A}">
                    <a16:rowId xmlns="" xmlns:a16="http://schemas.microsoft.com/office/drawing/2014/main" val="4125248673"/>
                  </a:ext>
                </a:extLst>
              </a:tr>
              <a:tr h="1615121">
                <a:tc>
                  <a:txBody>
                    <a:bodyPr/>
                    <a:lstStyle/>
                    <a:p>
                      <a:pPr algn="ctr"/>
                      <a:r>
                        <a:rPr lang="en-GB" sz="3200" dirty="0" smtClean="0">
                          <a:solidFill>
                            <a:schemeClr val="tx1"/>
                          </a:solidFill>
                        </a:rPr>
                        <a:t>Workbook</a:t>
                      </a:r>
                      <a:endParaRPr lang="en-GB" sz="3200" dirty="0">
                        <a:solidFill>
                          <a:schemeClr val="tx1"/>
                        </a:solidFill>
                      </a:endParaRPr>
                    </a:p>
                  </a:txBody>
                  <a:tcPr anchor="ctr">
                    <a:solidFill>
                      <a:schemeClr val="bg1">
                        <a:lumMod val="20000"/>
                        <a:lumOff val="80000"/>
                      </a:schemeClr>
                    </a:solidFill>
                  </a:tcPr>
                </a:tc>
                <a:tc>
                  <a:txBody>
                    <a:bodyPr/>
                    <a:lstStyle/>
                    <a:p>
                      <a:pPr algn="ctr"/>
                      <a:r>
                        <a:rPr lang="en-GB" sz="3200" dirty="0" smtClean="0">
                          <a:solidFill>
                            <a:schemeClr val="tx1"/>
                          </a:solidFill>
                        </a:rPr>
                        <a:t>FM PowerPoint</a:t>
                      </a:r>
                      <a:endParaRPr lang="en-GB" sz="3200" dirty="0">
                        <a:solidFill>
                          <a:schemeClr val="tx1"/>
                        </a:solidFill>
                      </a:endParaRPr>
                    </a:p>
                  </a:txBody>
                  <a:tcPr anchor="ctr">
                    <a:solidFill>
                      <a:schemeClr val="bg1">
                        <a:lumMod val="20000"/>
                        <a:lumOff val="80000"/>
                      </a:schemeClr>
                    </a:solidFill>
                  </a:tcPr>
                </a:tc>
                <a:tc>
                  <a:txBody>
                    <a:bodyPr/>
                    <a:lstStyle/>
                    <a:p>
                      <a:pPr algn="ctr"/>
                      <a:r>
                        <a:rPr lang="en-GB" sz="3200" dirty="0" smtClean="0">
                          <a:solidFill>
                            <a:schemeClr val="tx1"/>
                          </a:solidFill>
                        </a:rPr>
                        <a:t>Trainers Training Resources booklet</a:t>
                      </a:r>
                      <a:endParaRPr lang="en-GB" sz="3200" dirty="0">
                        <a:solidFill>
                          <a:schemeClr val="tx1"/>
                        </a:solidFill>
                      </a:endParaRPr>
                    </a:p>
                  </a:txBody>
                  <a:tcPr anchor="ctr">
                    <a:solidFill>
                      <a:schemeClr val="bg1">
                        <a:lumMod val="20000"/>
                        <a:lumOff val="80000"/>
                      </a:schemeClr>
                    </a:solidFill>
                  </a:tcPr>
                </a:tc>
                <a:extLst>
                  <a:ext uri="{0D108BD9-81ED-4DB2-BD59-A6C34878D82A}">
                    <a16:rowId xmlns="" xmlns:a16="http://schemas.microsoft.com/office/drawing/2014/main" val="3985203424"/>
                  </a:ext>
                </a:extLst>
              </a:tr>
              <a:tr h="1010030">
                <a:tc>
                  <a:txBody>
                    <a:bodyPr/>
                    <a:lstStyle/>
                    <a:p>
                      <a:pPr algn="ctr"/>
                      <a:r>
                        <a:rPr lang="en-GB" sz="3200" dirty="0" smtClean="0">
                          <a:solidFill>
                            <a:schemeClr val="tx1"/>
                          </a:solidFill>
                        </a:rPr>
                        <a:t>Feedback form</a:t>
                      </a:r>
                      <a:endParaRPr lang="en-GB" sz="3200" dirty="0">
                        <a:solidFill>
                          <a:schemeClr val="tx1"/>
                        </a:solidFill>
                      </a:endParaRPr>
                    </a:p>
                  </a:txBody>
                  <a:tcPr anchor="ctr">
                    <a:solidFill>
                      <a:schemeClr val="bg1">
                        <a:lumMod val="20000"/>
                        <a:lumOff val="80000"/>
                      </a:schemeClr>
                    </a:solidFill>
                  </a:tcPr>
                </a:tc>
                <a:tc>
                  <a:txBody>
                    <a:bodyPr/>
                    <a:lstStyle/>
                    <a:p>
                      <a:pPr algn="ctr"/>
                      <a:r>
                        <a:rPr lang="en-GB" sz="3200" dirty="0" smtClean="0">
                          <a:solidFill>
                            <a:schemeClr val="tx1"/>
                          </a:solidFill>
                        </a:rPr>
                        <a:t>Signing in sheet</a:t>
                      </a:r>
                      <a:endParaRPr lang="en-GB" sz="3200" dirty="0">
                        <a:solidFill>
                          <a:schemeClr val="tx1"/>
                        </a:solidFill>
                      </a:endParaRPr>
                    </a:p>
                  </a:txBody>
                  <a:tcPr anchor="ctr">
                    <a:solidFill>
                      <a:schemeClr val="bg1">
                        <a:lumMod val="20000"/>
                        <a:lumOff val="80000"/>
                      </a:schemeClr>
                    </a:solidFill>
                  </a:tcPr>
                </a:tc>
                <a:tc>
                  <a:txBody>
                    <a:bodyPr/>
                    <a:lstStyle/>
                    <a:p>
                      <a:pPr algn="ctr"/>
                      <a:r>
                        <a:rPr lang="en-GB" sz="3200" dirty="0" smtClean="0">
                          <a:solidFill>
                            <a:schemeClr val="tx1"/>
                          </a:solidFill>
                        </a:rPr>
                        <a:t>Participant workbook</a:t>
                      </a:r>
                      <a:endParaRPr lang="en-GB" sz="3200" dirty="0">
                        <a:solidFill>
                          <a:schemeClr val="tx1"/>
                        </a:solidFill>
                      </a:endParaRPr>
                    </a:p>
                  </a:txBody>
                  <a:tcPr anchor="ctr">
                    <a:solidFill>
                      <a:schemeClr val="bg1">
                        <a:lumMod val="20000"/>
                        <a:lumOff val="80000"/>
                      </a:schemeClr>
                    </a:solidFill>
                  </a:tcPr>
                </a:tc>
                <a:extLst>
                  <a:ext uri="{0D108BD9-81ED-4DB2-BD59-A6C34878D82A}">
                    <a16:rowId xmlns="" xmlns:a16="http://schemas.microsoft.com/office/drawing/2014/main" val="2390192431"/>
                  </a:ext>
                </a:extLst>
              </a:tr>
              <a:tr h="1010030">
                <a:tc>
                  <a:txBody>
                    <a:bodyPr/>
                    <a:lstStyle/>
                    <a:p>
                      <a:pPr algn="ctr"/>
                      <a:r>
                        <a:rPr lang="en-GB" sz="3200" dirty="0" smtClean="0">
                          <a:solidFill>
                            <a:schemeClr val="tx1"/>
                          </a:solidFill>
                        </a:rPr>
                        <a:t>Certificate</a:t>
                      </a:r>
                      <a:endParaRPr lang="en-GB" sz="3200" dirty="0">
                        <a:solidFill>
                          <a:schemeClr val="tx1"/>
                        </a:solidFill>
                      </a:endParaRPr>
                    </a:p>
                  </a:txBody>
                  <a:tcPr anchor="ctr">
                    <a:solidFill>
                      <a:schemeClr val="bg1">
                        <a:lumMod val="20000"/>
                        <a:lumOff val="80000"/>
                      </a:schemeClr>
                    </a:solidFill>
                  </a:tcPr>
                </a:tc>
                <a:tc>
                  <a:txBody>
                    <a:bodyPr/>
                    <a:lstStyle/>
                    <a:p>
                      <a:pPr algn="ctr"/>
                      <a:r>
                        <a:rPr lang="en-GB" sz="3200" dirty="0" smtClean="0">
                          <a:solidFill>
                            <a:schemeClr val="tx1"/>
                          </a:solidFill>
                        </a:rPr>
                        <a:t>Privacy Notice</a:t>
                      </a:r>
                      <a:endParaRPr lang="en-GB" sz="3200" dirty="0">
                        <a:solidFill>
                          <a:schemeClr val="tx1"/>
                        </a:solidFill>
                      </a:endParaRPr>
                    </a:p>
                  </a:txBody>
                  <a:tcPr anchor="ctr">
                    <a:solidFill>
                      <a:schemeClr val="bg1">
                        <a:lumMod val="20000"/>
                        <a:lumOff val="80000"/>
                      </a:schemeClr>
                    </a:solidFill>
                  </a:tcPr>
                </a:tc>
                <a:tc>
                  <a:txBody>
                    <a:bodyPr/>
                    <a:lstStyle/>
                    <a:p>
                      <a:pPr algn="ctr"/>
                      <a:endParaRPr lang="en-GB" sz="3200" dirty="0">
                        <a:solidFill>
                          <a:schemeClr val="tx1"/>
                        </a:solidFill>
                      </a:endParaRPr>
                    </a:p>
                  </a:txBody>
                  <a:tcPr anchor="ctr">
                    <a:solidFill>
                      <a:schemeClr val="bg1">
                        <a:lumMod val="20000"/>
                        <a:lumOff val="80000"/>
                      </a:schemeClr>
                    </a:solidFill>
                  </a:tcPr>
                </a:tc>
                <a:extLst>
                  <a:ext uri="{0D108BD9-81ED-4DB2-BD59-A6C34878D82A}">
                    <a16:rowId xmlns="" xmlns:a16="http://schemas.microsoft.com/office/drawing/2014/main" val="556448800"/>
                  </a:ext>
                </a:extLst>
              </a:tr>
            </a:tbl>
          </a:graphicData>
        </a:graphic>
      </p:graphicFrame>
    </p:spTree>
    <p:extLst>
      <p:ext uri="{BB962C8B-B14F-4D97-AF65-F5344CB8AC3E}">
        <p14:creationId xmlns:p14="http://schemas.microsoft.com/office/powerpoint/2010/main" val="4036116651"/>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Train the trainers resources</a:t>
            </a:r>
            <a:endParaRPr lang="en-GB" dirty="0"/>
          </a:p>
        </p:txBody>
      </p:sp>
      <p:sp>
        <p:nvSpPr>
          <p:cNvPr id="3" name="Content Placeholder 2"/>
          <p:cNvSpPr>
            <a:spLocks noGrp="1"/>
          </p:cNvSpPr>
          <p:nvPr>
            <p:ph idx="1"/>
          </p:nvPr>
        </p:nvSpPr>
        <p:spPr>
          <a:xfrm>
            <a:off x="457200" y="1417638"/>
            <a:ext cx="8229600" cy="4525963"/>
          </a:xfrm>
        </p:spPr>
        <p:txBody>
          <a:bodyPr/>
          <a:lstStyle/>
          <a:p>
            <a:pPr marL="0" indent="0">
              <a:buNone/>
            </a:pPr>
            <a:r>
              <a:rPr lang="en-GB" dirty="0" smtClean="0"/>
              <a:t>In </a:t>
            </a:r>
            <a:r>
              <a:rPr lang="en-GB" dirty="0"/>
              <a:t>recognition of the different requirements for the range of those delivering the course, the resources have been targeted towards three distinct groups:</a:t>
            </a:r>
          </a:p>
          <a:p>
            <a:pPr marL="514350" lvl="0" indent="-514350">
              <a:buFont typeface="+mj-lt"/>
              <a:buAutoNum type="arabicPeriod"/>
            </a:pPr>
            <a:r>
              <a:rPr lang="en-GB" dirty="0" smtClean="0"/>
              <a:t>Designated </a:t>
            </a:r>
            <a:r>
              <a:rPr lang="en-GB" dirty="0"/>
              <a:t>Safeguarding Leads and Learning Network Representatives</a:t>
            </a:r>
          </a:p>
          <a:p>
            <a:pPr marL="514350" lvl="0" indent="-514350">
              <a:buFont typeface="+mj-lt"/>
              <a:buAutoNum type="arabicPeriod"/>
            </a:pPr>
            <a:r>
              <a:rPr lang="en-GB" dirty="0"/>
              <a:t>Existing Foundation Module Trainers</a:t>
            </a:r>
          </a:p>
          <a:p>
            <a:pPr marL="514350" lvl="0" indent="-514350">
              <a:buFont typeface="+mj-lt"/>
              <a:buAutoNum type="arabicPeriod"/>
            </a:pPr>
            <a:r>
              <a:rPr lang="en-GB" dirty="0"/>
              <a:t>Those new to Foundation Module Delivery. </a:t>
            </a:r>
          </a:p>
          <a:p>
            <a:pPr marL="0" indent="0">
              <a:buNone/>
            </a:pPr>
            <a:endParaRPr lang="en-GB" dirty="0"/>
          </a:p>
        </p:txBody>
      </p:sp>
      <p:sp>
        <p:nvSpPr>
          <p:cNvPr id="4" name="Footer Placeholder 3"/>
          <p:cNvSpPr>
            <a:spLocks noGrp="1"/>
          </p:cNvSpPr>
          <p:nvPr>
            <p:ph type="ftr" sz="quarter" idx="11"/>
          </p:nvPr>
        </p:nvSpPr>
        <p:spPr/>
        <p:txBody>
          <a:bodyPr/>
          <a:lstStyle/>
          <a:p>
            <a:r>
              <a:rPr lang="en-GB" dirty="0" smtClean="0"/>
              <a:t>Creating Safer Space</a:t>
            </a:r>
            <a:endParaRPr lang="en-GB" dirty="0"/>
          </a:p>
        </p:txBody>
      </p:sp>
    </p:spTree>
    <p:extLst>
      <p:ext uri="{BB962C8B-B14F-4D97-AF65-F5344CB8AC3E}">
        <p14:creationId xmlns:p14="http://schemas.microsoft.com/office/powerpoint/2010/main" val="710075878"/>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lstStyle/>
          <a:p>
            <a:r>
              <a:rPr lang="en-GB" dirty="0" smtClean="0"/>
              <a:t>Trainers Handbook</a:t>
            </a:r>
            <a:endParaRPr lang="en-GB" dirty="0"/>
          </a:p>
        </p:txBody>
      </p:sp>
      <p:sp>
        <p:nvSpPr>
          <p:cNvPr id="3" name="Content Placeholder 2"/>
          <p:cNvSpPr>
            <a:spLocks noGrp="1"/>
          </p:cNvSpPr>
          <p:nvPr>
            <p:ph idx="1"/>
          </p:nvPr>
        </p:nvSpPr>
        <p:spPr>
          <a:xfrm>
            <a:off x="457200" y="980728"/>
            <a:ext cx="8229600" cy="5688632"/>
          </a:xfrm>
        </p:spPr>
        <p:txBody>
          <a:bodyPr/>
          <a:lstStyle/>
          <a:p>
            <a:r>
              <a:rPr lang="en-GB" b="1" dirty="0" smtClean="0"/>
              <a:t>Getting ready for the session:</a:t>
            </a:r>
          </a:p>
          <a:p>
            <a:pPr lvl="1"/>
            <a:r>
              <a:rPr lang="en-GB" dirty="0" smtClean="0"/>
              <a:t>Who delivers the training?</a:t>
            </a:r>
          </a:p>
          <a:p>
            <a:pPr lvl="1"/>
            <a:r>
              <a:rPr lang="en-GB" dirty="0" smtClean="0"/>
              <a:t>Materials and equipment required</a:t>
            </a:r>
          </a:p>
          <a:p>
            <a:pPr lvl="1"/>
            <a:r>
              <a:rPr lang="en-GB" dirty="0" smtClean="0"/>
              <a:t>Learning Activities</a:t>
            </a:r>
          </a:p>
          <a:p>
            <a:pPr lvl="1"/>
            <a:r>
              <a:rPr lang="en-GB" dirty="0" smtClean="0"/>
              <a:t>On the Day – Checklist</a:t>
            </a:r>
          </a:p>
          <a:p>
            <a:pPr lvl="1"/>
            <a:r>
              <a:rPr lang="en-GB" dirty="0" smtClean="0"/>
              <a:t>Question Park</a:t>
            </a:r>
          </a:p>
          <a:p>
            <a:pPr lvl="1"/>
            <a:r>
              <a:rPr lang="en-GB" dirty="0" smtClean="0"/>
              <a:t>Participant workbook</a:t>
            </a:r>
          </a:p>
          <a:p>
            <a:pPr lvl="1"/>
            <a:r>
              <a:rPr lang="en-GB" dirty="0" smtClean="0"/>
              <a:t>Participant handbook</a:t>
            </a:r>
          </a:p>
          <a:p>
            <a:pPr lvl="1"/>
            <a:r>
              <a:rPr lang="en-GB" dirty="0" smtClean="0"/>
              <a:t>Safeguarding update</a:t>
            </a:r>
          </a:p>
          <a:p>
            <a:pPr lvl="1"/>
            <a:r>
              <a:rPr lang="en-GB" dirty="0" smtClean="0"/>
              <a:t>Signing in sheet</a:t>
            </a:r>
          </a:p>
          <a:p>
            <a:pPr lvl="1"/>
            <a:r>
              <a:rPr lang="en-GB" dirty="0" smtClean="0"/>
              <a:t>Reflection on, and planning for, resistance ***</a:t>
            </a:r>
            <a:endParaRPr lang="en-GB" dirty="0"/>
          </a:p>
        </p:txBody>
      </p:sp>
    </p:spTree>
    <p:extLst>
      <p:ext uri="{BB962C8B-B14F-4D97-AF65-F5344CB8AC3E}">
        <p14:creationId xmlns:p14="http://schemas.microsoft.com/office/powerpoint/2010/main" val="2579501959"/>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Group 3 - Activity</a:t>
            </a:r>
            <a:endParaRPr lang="en-GB" dirty="0"/>
          </a:p>
        </p:txBody>
      </p:sp>
      <p:sp>
        <p:nvSpPr>
          <p:cNvPr id="3" name="Content Placeholder 2"/>
          <p:cNvSpPr>
            <a:spLocks noGrp="1"/>
          </p:cNvSpPr>
          <p:nvPr>
            <p:ph idx="1"/>
          </p:nvPr>
        </p:nvSpPr>
        <p:spPr>
          <a:xfrm>
            <a:off x="457200" y="1600201"/>
            <a:ext cx="8229600" cy="748680"/>
          </a:xfrm>
        </p:spPr>
        <p:txBody>
          <a:bodyPr/>
          <a:lstStyle/>
          <a:p>
            <a:pPr marL="0" indent="0">
              <a:buNone/>
            </a:pPr>
            <a:r>
              <a:rPr lang="en-GB" dirty="0" smtClean="0"/>
              <a:t>Preparing the space….</a:t>
            </a:r>
            <a:endParaRPr lang="en-GB" dirty="0"/>
          </a:p>
        </p:txBody>
      </p:sp>
      <p:pic>
        <p:nvPicPr>
          <p:cNvPr id="6" name="Picture 5"/>
          <p:cNvPicPr>
            <a:picLocks noChangeAspect="1"/>
          </p:cNvPicPr>
          <p:nvPr/>
        </p:nvPicPr>
        <p:blipFill>
          <a:blip r:embed="rId3"/>
          <a:stretch>
            <a:fillRect/>
          </a:stretch>
        </p:blipFill>
        <p:spPr>
          <a:xfrm>
            <a:off x="1187624" y="2345499"/>
            <a:ext cx="6768752" cy="4512501"/>
          </a:xfrm>
          <a:prstGeom prst="rect">
            <a:avLst/>
          </a:prstGeom>
        </p:spPr>
      </p:pic>
    </p:spTree>
    <p:extLst>
      <p:ext uri="{BB962C8B-B14F-4D97-AF65-F5344CB8AC3E}">
        <p14:creationId xmlns:p14="http://schemas.microsoft.com/office/powerpoint/2010/main" val="1871238131"/>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Custom 1">
      <a:dk1>
        <a:sysClr val="windowText" lastClr="000000"/>
      </a:dk1>
      <a:lt1>
        <a:srgbClr val="C2C1C5"/>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39361</TotalTime>
  <Words>1642</Words>
  <Application>Microsoft Office PowerPoint</Application>
  <PresentationFormat>On-screen Show (4:3)</PresentationFormat>
  <Paragraphs>395</Paragraphs>
  <Slides>43</Slides>
  <Notes>22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43</vt:i4>
      </vt:variant>
    </vt:vector>
  </HeadingPairs>
  <TitlesOfParts>
    <vt:vector size="52" baseType="lpstr">
      <vt:lpstr>Arial</vt:lpstr>
      <vt:lpstr>Calibri</vt:lpstr>
      <vt:lpstr>Franklin Gothic Book</vt:lpstr>
      <vt:lpstr>Franklin Gothic Demi</vt:lpstr>
      <vt:lpstr>Franklin Gothic Medium</vt:lpstr>
      <vt:lpstr>Geneva</vt:lpstr>
      <vt:lpstr>Times New Roman</vt:lpstr>
      <vt:lpstr>Wingdings</vt:lpstr>
      <vt:lpstr>Office Theme</vt:lpstr>
      <vt:lpstr>Welcome</vt:lpstr>
      <vt:lpstr>PowerPoint Presentation</vt:lpstr>
      <vt:lpstr>PowerPoint Presentation</vt:lpstr>
      <vt:lpstr>Revised Foundation Module</vt:lpstr>
      <vt:lpstr>Changes:</vt:lpstr>
      <vt:lpstr>Foundation Module Resources</vt:lpstr>
      <vt:lpstr>Train the trainers resources</vt:lpstr>
      <vt:lpstr>Trainers Handbook</vt:lpstr>
      <vt:lpstr>Group 3 - Activity</vt:lpstr>
      <vt:lpstr>Group 3 - Activity</vt:lpstr>
      <vt:lpstr>Group 2/3 - Activity</vt:lpstr>
      <vt:lpstr>Timings</vt:lpstr>
      <vt:lpstr>Section 1: Welcome and devotions (slides 1-9, 11 minutes)</vt:lpstr>
      <vt:lpstr>Section 1: Welcome and devotions (slides 1-9, 11 minutes)</vt:lpstr>
      <vt:lpstr>Section 2: Our Church Context (slides 10–24, 25 minutes) </vt:lpstr>
      <vt:lpstr>PowerPoint Presentation</vt:lpstr>
      <vt:lpstr>Section 2: Our Church Context (slides 10–24, 25 minutes) </vt:lpstr>
      <vt:lpstr>Section 2: Our Church Context (slides 10–24, 25 minutes) </vt:lpstr>
      <vt:lpstr>Section 2: Our Church Context (slides 10–24, 25 minutes) </vt:lpstr>
      <vt:lpstr>Section 2: Our Church Context (slides 10–24, 25 minutes) </vt:lpstr>
      <vt:lpstr>Section 2: Our Church Context (slides 10–24, 25 minutes) </vt:lpstr>
      <vt:lpstr>Section 2: Our Church Context (slides 10–24, 25 minutes) </vt:lpstr>
      <vt:lpstr>Section 3: Good Practice  (Slides 25 – 27, 23 or 28 minutes*)   </vt:lpstr>
      <vt:lpstr>Section 3: Good Practice  (Slides 25 – 27, 23 or 28 minutes*)   </vt:lpstr>
      <vt:lpstr>Comfort Break (Slide 28;  5 or 10 minutes) </vt:lpstr>
      <vt:lpstr>Section 4: 4Steps to Good Practice (slides 29–37; 42 or 48 minutes) </vt:lpstr>
      <vt:lpstr>Section 4: 4 Steps to Good Practice (slides 29–37; 42 or 48 minutes) </vt:lpstr>
      <vt:lpstr>Section 4:  4 Steps to Good Practice (slides 29–37; 42 or 48 minutes) </vt:lpstr>
      <vt:lpstr>Section 4:  4 Steps to Good Practice (slides 29–37; 42 or 48 minutes) </vt:lpstr>
      <vt:lpstr>Section 4:  4 Steps to Good Practice (slides 29–37; 42 or 48 minutes) </vt:lpstr>
      <vt:lpstr>Section 4:  4 Steps to Good Practice (slides 29–37; 42 or 48 minutes) </vt:lpstr>
      <vt:lpstr>Section 5: Case Studies  (slide 38, 35/49 minutes) </vt:lpstr>
      <vt:lpstr>Have a go… </vt:lpstr>
      <vt:lpstr>Case Studies</vt:lpstr>
      <vt:lpstr>Case Studies</vt:lpstr>
      <vt:lpstr>Case Studies</vt:lpstr>
      <vt:lpstr>Section 6: Reflection, Evaluation and Close (slides 39-44, 10 mins) </vt:lpstr>
      <vt:lpstr>How does it fit together?</vt:lpstr>
      <vt:lpstr>Section 6: Reflection, Feedback and Close (slides 39-44, 10 mins) </vt:lpstr>
      <vt:lpstr>Group 1, 2 &amp; 3 - Activity</vt:lpstr>
      <vt:lpstr>Action Plans for Role Out</vt:lpstr>
      <vt:lpstr>Foundation Trainers area</vt:lpstr>
      <vt:lpstr>PowerPoint Presentation</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Graham Kay</dc:creator>
  <cp:lastModifiedBy>Ann Howlett-Foster</cp:lastModifiedBy>
  <cp:revision>685</cp:revision>
  <dcterms:created xsi:type="dcterms:W3CDTF">2011-01-03T19:00:01Z</dcterms:created>
  <dcterms:modified xsi:type="dcterms:W3CDTF">2020-01-17T20:22:14Z</dcterms:modified>
</cp:coreProperties>
</file>