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509" r:id="rId2"/>
    <p:sldId id="348" r:id="rId3"/>
    <p:sldId id="481" r:id="rId4"/>
    <p:sldId id="482" r:id="rId5"/>
    <p:sldId id="510" r:id="rId6"/>
    <p:sldId id="483" r:id="rId7"/>
    <p:sldId id="506" r:id="rId8"/>
    <p:sldId id="480" r:id="rId9"/>
    <p:sldId id="484" r:id="rId10"/>
    <p:sldId id="491" r:id="rId11"/>
    <p:sldId id="492" r:id="rId12"/>
    <p:sldId id="486" r:id="rId13"/>
    <p:sldId id="511" r:id="rId14"/>
    <p:sldId id="512" r:id="rId15"/>
    <p:sldId id="503" r:id="rId16"/>
    <p:sldId id="495" r:id="rId17"/>
    <p:sldId id="507" r:id="rId18"/>
    <p:sldId id="508" r:id="rId19"/>
    <p:sldId id="505" r:id="rId20"/>
    <p:sldId id="496" r:id="rId21"/>
    <p:sldId id="497" r:id="rId22"/>
    <p:sldId id="498" r:id="rId23"/>
    <p:sldId id="499" r:id="rId24"/>
    <p:sldId id="502" r:id="rId25"/>
    <p:sldId id="423" r:id="rId26"/>
    <p:sldId id="340" r:id="rId27"/>
    <p:sldId id="501" r:id="rId28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 pitchFamily="12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 pitchFamily="12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 pitchFamily="12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 pitchFamily="12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 pitchFamily="12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Geneva" pitchFamily="12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Geneva" pitchFamily="12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Geneva" pitchFamily="12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Geneva" pitchFamily="12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CC46"/>
    <a:srgbClr val="DE0014"/>
    <a:srgbClr val="F3151A"/>
    <a:srgbClr val="93971D"/>
    <a:srgbClr val="EAD1BA"/>
    <a:srgbClr val="EBC7AA"/>
    <a:srgbClr val="E9D1AA"/>
    <a:srgbClr val="F66712"/>
    <a:srgbClr val="7DD22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6" autoAdjust="0"/>
    <p:restoredTop sz="86396" autoAdjust="0"/>
  </p:normalViewPr>
  <p:slideViewPr>
    <p:cSldViewPr>
      <p:cViewPr varScale="1">
        <p:scale>
          <a:sx n="82" d="100"/>
          <a:sy n="82" d="100"/>
        </p:scale>
        <p:origin x="154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12330"/>
    </p:cViewPr>
  </p:sorterViewPr>
  <p:notesViewPr>
    <p:cSldViewPr>
      <p:cViewPr varScale="1">
        <p:scale>
          <a:sx n="76" d="100"/>
          <a:sy n="76" d="100"/>
        </p:scale>
        <p:origin x="218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0" tIns="46095" rIns="92190" bIns="4609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0" tIns="46095" rIns="92190" bIns="4609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2A969BF-96B7-402E-8886-E03A6A7C2617}" type="datetime1">
              <a:rPr lang="en-US"/>
              <a:pPr/>
              <a:t>12/7/2020</a:t>
            </a:fld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0" tIns="46095" rIns="92190" bIns="4609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0" tIns="46095" rIns="92190" bIns="4609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559A0310-7CA6-4C12-962B-437F86156B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09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2190" tIns="46095" rIns="92190" bIns="4609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1E0DC632-3B39-4EAD-A711-A8DA9043C290}" type="datetime1">
              <a:rPr lang="en-GB"/>
              <a:pPr/>
              <a:t>07/12/2020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14875"/>
            <a:ext cx="5435600" cy="4467225"/>
          </a:xfrm>
          <a:prstGeom prst="rect">
            <a:avLst/>
          </a:prstGeom>
        </p:spPr>
        <p:txBody>
          <a:bodyPr vert="horz" wrap="square" lIns="92190" tIns="46095" rIns="92190" bIns="460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2190" tIns="46095" rIns="92190" bIns="4609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05E9C42-05D8-46AB-A7E8-B1EC310C84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515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18527B3C-82E1-B14A-B498-1A5B16BD43AD}"/>
              </a:ext>
            </a:extLst>
          </p:cNvPr>
          <p:cNvSpPr txBox="1">
            <a:spLocks/>
          </p:cNvSpPr>
          <p:nvPr userDrawn="1"/>
        </p:nvSpPr>
        <p:spPr>
          <a:xfrm>
            <a:off x="3635375" y="11113"/>
            <a:ext cx="54006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44331298-4888-454D-B5CE-90D5C7DD93F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925" y="6516688"/>
            <a:ext cx="50482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hangingPunct="1"/>
            <a:fld id="{F053313A-3232-4CB6-8C2E-07881D6B5FF5}" type="slidenum">
              <a:rPr lang="en-GB" sz="120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rPr>
              <a:pPr algn="r" eaLnBrk="1" hangingPunct="1"/>
              <a:t>‹#›</a:t>
            </a:fld>
            <a:endParaRPr lang="en-GB" sz="1200">
              <a:solidFill>
                <a:schemeClr val="bg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06C78001-5AAC-5148-9820-720F920F07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42175" y="25400"/>
            <a:ext cx="1874838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algn="r" eaLnBrk="1" hangingPunct="1">
              <a:defRPr/>
            </a:pP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The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Demi" pitchFamily="34" charset="0"/>
              </a:rPr>
              <a:t>Methodist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Church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0113" y="299720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CC2D5188-4C74-4C41-A29C-BEEFBBBDE8E9}"/>
              </a:ext>
            </a:extLst>
          </p:cNvPr>
          <p:cNvSpPr txBox="1">
            <a:spLocks/>
          </p:cNvSpPr>
          <p:nvPr userDrawn="1"/>
        </p:nvSpPr>
        <p:spPr>
          <a:xfrm>
            <a:off x="3635375" y="11113"/>
            <a:ext cx="54006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14E1AFC1-3FAC-724A-84B4-919908B726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925" y="6516688"/>
            <a:ext cx="50482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hangingPunct="1"/>
            <a:fld id="{F053313A-3232-4CB6-8C2E-07881D6B5FF5}" type="slidenum">
              <a:rPr lang="en-GB" sz="120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rPr>
              <a:pPr algn="r" eaLnBrk="1" hangingPunct="1"/>
              <a:t>‹#›</a:t>
            </a:fld>
            <a:endParaRPr lang="en-GB" sz="1200">
              <a:solidFill>
                <a:schemeClr val="bg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536B0103-8D8F-CB41-BCF6-4568379FDDC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42175" y="25400"/>
            <a:ext cx="1874838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algn="r" eaLnBrk="1" hangingPunct="1">
              <a:defRPr/>
            </a:pP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The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Demi" pitchFamily="34" charset="0"/>
              </a:rPr>
              <a:t>Methodist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Church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0113" y="299720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21F597A-B0E2-B44C-A5C4-BBBDF99B1CFC}"/>
              </a:ext>
            </a:extLst>
          </p:cNvPr>
          <p:cNvSpPr txBox="1">
            <a:spLocks/>
          </p:cNvSpPr>
          <p:nvPr userDrawn="1"/>
        </p:nvSpPr>
        <p:spPr>
          <a:xfrm>
            <a:off x="3635375" y="11113"/>
            <a:ext cx="54006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D32FD18E-092F-3146-80E2-2F33A90044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925" y="6516688"/>
            <a:ext cx="50482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hangingPunct="1"/>
            <a:fld id="{F053313A-3232-4CB6-8C2E-07881D6B5FF5}" type="slidenum">
              <a:rPr lang="en-GB" sz="120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rPr>
              <a:pPr algn="r" eaLnBrk="1" hangingPunct="1"/>
              <a:t>‹#›</a:t>
            </a:fld>
            <a:endParaRPr lang="en-GB" sz="1200">
              <a:solidFill>
                <a:schemeClr val="bg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9D06B9ED-4DC6-554C-A7AD-5FC8E58ED8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42175" y="25400"/>
            <a:ext cx="1874838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algn="r" eaLnBrk="1" hangingPunct="1">
              <a:defRPr/>
            </a:pP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The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Demi" pitchFamily="34" charset="0"/>
              </a:rPr>
              <a:t>Methodist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Church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113" y="299720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71B45D0-624E-1E40-9AAB-7DF7641CF24B}"/>
              </a:ext>
            </a:extLst>
          </p:cNvPr>
          <p:cNvSpPr txBox="1">
            <a:spLocks/>
          </p:cNvSpPr>
          <p:nvPr userDrawn="1"/>
        </p:nvSpPr>
        <p:spPr>
          <a:xfrm>
            <a:off x="3635375" y="11113"/>
            <a:ext cx="54006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5D12261E-3837-B745-8F33-5D760D25F0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925" y="6516688"/>
            <a:ext cx="50482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hangingPunct="1"/>
            <a:fld id="{F053313A-3232-4CB6-8C2E-07881D6B5FF5}" type="slidenum">
              <a:rPr lang="en-GB" sz="120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rPr>
              <a:pPr algn="r" eaLnBrk="1" hangingPunct="1"/>
              <a:t>‹#›</a:t>
            </a:fld>
            <a:endParaRPr lang="en-GB" sz="1200">
              <a:solidFill>
                <a:schemeClr val="bg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70483A39-5646-7F49-941C-8B21E0D3C1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42175" y="25400"/>
            <a:ext cx="1874838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algn="r" eaLnBrk="1" hangingPunct="1">
              <a:defRPr/>
            </a:pP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The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Demi" pitchFamily="34" charset="0"/>
              </a:rPr>
              <a:t>Methodist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Church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00113" y="299720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7882729-1358-DD42-86CC-AA0D5F692645}"/>
              </a:ext>
            </a:extLst>
          </p:cNvPr>
          <p:cNvSpPr txBox="1">
            <a:spLocks/>
          </p:cNvSpPr>
          <p:nvPr userDrawn="1"/>
        </p:nvSpPr>
        <p:spPr>
          <a:xfrm>
            <a:off x="3635375" y="11113"/>
            <a:ext cx="54006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D8FF9CCB-70A7-9949-BF21-1930FFEABE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925" y="6516688"/>
            <a:ext cx="50482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hangingPunct="1"/>
            <a:fld id="{F053313A-3232-4CB6-8C2E-07881D6B5FF5}" type="slidenum">
              <a:rPr lang="en-GB" sz="120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rPr>
              <a:pPr algn="r" eaLnBrk="1" hangingPunct="1"/>
              <a:t>‹#›</a:t>
            </a:fld>
            <a:endParaRPr lang="en-GB" sz="1200">
              <a:solidFill>
                <a:schemeClr val="bg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F729DD5A-98CC-8749-AD48-AEC2E76CC2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42175" y="25400"/>
            <a:ext cx="1874838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algn="r" eaLnBrk="1" hangingPunct="1">
              <a:defRPr/>
            </a:pP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The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Demi" pitchFamily="34" charset="0"/>
              </a:rPr>
              <a:t>Methodist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Church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0113" y="299720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963F473-8771-7842-9621-4A240ECFD874}"/>
              </a:ext>
            </a:extLst>
          </p:cNvPr>
          <p:cNvSpPr txBox="1">
            <a:spLocks/>
          </p:cNvSpPr>
          <p:nvPr userDrawn="1"/>
        </p:nvSpPr>
        <p:spPr>
          <a:xfrm>
            <a:off x="3635375" y="11113"/>
            <a:ext cx="54006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59393532-7469-7540-89A1-8CE14FFAFA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925" y="6516688"/>
            <a:ext cx="50482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hangingPunct="1"/>
            <a:fld id="{F053313A-3232-4CB6-8C2E-07881D6B5FF5}" type="slidenum">
              <a:rPr lang="en-GB" sz="120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rPr>
              <a:pPr algn="r" eaLnBrk="1" hangingPunct="1"/>
              <a:t>‹#›</a:t>
            </a:fld>
            <a:endParaRPr lang="en-GB" sz="1200">
              <a:solidFill>
                <a:schemeClr val="bg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9A5DD5E-169E-8A42-B2C1-E5E773CE36C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42175" y="25400"/>
            <a:ext cx="1874838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algn="r" eaLnBrk="1" hangingPunct="1">
              <a:defRPr/>
            </a:pP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The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Demi" pitchFamily="34" charset="0"/>
              </a:rPr>
              <a:t>Methodist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Church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3FCAA30-F537-1749-8059-C58025CF53F8}"/>
              </a:ext>
            </a:extLst>
          </p:cNvPr>
          <p:cNvSpPr txBox="1">
            <a:spLocks/>
          </p:cNvSpPr>
          <p:nvPr userDrawn="1"/>
        </p:nvSpPr>
        <p:spPr>
          <a:xfrm>
            <a:off x="3635375" y="11113"/>
            <a:ext cx="54006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A0DB0E92-EB6D-044B-B983-F6FAAB4668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925" y="6516688"/>
            <a:ext cx="50482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hangingPunct="1"/>
            <a:fld id="{F053313A-3232-4CB6-8C2E-07881D6B5FF5}" type="slidenum">
              <a:rPr lang="en-GB" sz="120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rPr>
              <a:pPr algn="r" eaLnBrk="1" hangingPunct="1"/>
              <a:t>‹#›</a:t>
            </a:fld>
            <a:endParaRPr lang="en-GB" sz="1200">
              <a:solidFill>
                <a:schemeClr val="bg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DC3B56E9-FB1E-6449-89AC-7EA83833C64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42175" y="25400"/>
            <a:ext cx="1874838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algn="r" eaLnBrk="1" hangingPunct="1">
              <a:defRPr/>
            </a:pP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The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Demi" pitchFamily="34" charset="0"/>
              </a:rPr>
              <a:t>Methodist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Church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113" y="299720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4199B2E-F5D7-5048-A023-BE44331C9809}"/>
              </a:ext>
            </a:extLst>
          </p:cNvPr>
          <p:cNvSpPr txBox="1">
            <a:spLocks/>
          </p:cNvSpPr>
          <p:nvPr userDrawn="1"/>
        </p:nvSpPr>
        <p:spPr>
          <a:xfrm>
            <a:off x="3635375" y="11113"/>
            <a:ext cx="54006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96763A62-C515-1C46-84F2-3834BBF5947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925" y="6516688"/>
            <a:ext cx="50482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hangingPunct="1"/>
            <a:fld id="{F053313A-3232-4CB6-8C2E-07881D6B5FF5}" type="slidenum">
              <a:rPr lang="en-GB" sz="120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rPr>
              <a:pPr algn="r" eaLnBrk="1" hangingPunct="1"/>
              <a:t>‹#›</a:t>
            </a:fld>
            <a:endParaRPr lang="en-GB" sz="1200">
              <a:solidFill>
                <a:schemeClr val="bg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25F6FCC5-6426-E142-A075-3C4AC166F5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42175" y="25400"/>
            <a:ext cx="1874838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algn="r" eaLnBrk="1" hangingPunct="1">
              <a:defRPr/>
            </a:pP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The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Demi" pitchFamily="34" charset="0"/>
              </a:rPr>
              <a:t>Methodist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Church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113" y="299720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B02DF72-3AEA-E34D-A498-47AC336A1781}"/>
              </a:ext>
            </a:extLst>
          </p:cNvPr>
          <p:cNvSpPr txBox="1">
            <a:spLocks/>
          </p:cNvSpPr>
          <p:nvPr userDrawn="1"/>
        </p:nvSpPr>
        <p:spPr>
          <a:xfrm>
            <a:off x="3635375" y="11113"/>
            <a:ext cx="54006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DCD681DC-9449-1F4F-A71E-D5F9078D42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925" y="6516688"/>
            <a:ext cx="50482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hangingPunct="1"/>
            <a:fld id="{F053313A-3232-4CB6-8C2E-07881D6B5FF5}" type="slidenum">
              <a:rPr lang="en-GB" sz="120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rPr>
              <a:pPr algn="r" eaLnBrk="1" hangingPunct="1"/>
              <a:t>‹#›</a:t>
            </a:fld>
            <a:endParaRPr lang="en-GB" sz="1200">
              <a:solidFill>
                <a:schemeClr val="bg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1373F83C-1135-0C4F-ACD3-92313A1AEC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42175" y="25400"/>
            <a:ext cx="1874838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algn="r" eaLnBrk="1" hangingPunct="1">
              <a:defRPr/>
            </a:pP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The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Demi" pitchFamily="34" charset="0"/>
              </a:rPr>
              <a:t>Methodist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Church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5D182D5-DBBE-D341-B990-DFA2052618D4}"/>
              </a:ext>
            </a:extLst>
          </p:cNvPr>
          <p:cNvPicPr>
            <a:picLocks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6498600"/>
            <a:ext cx="9144000" cy="36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FB0674-D263-2D40-A555-2FDB8864020E}"/>
              </a:ext>
            </a:extLst>
          </p:cNvPr>
          <p:cNvPicPr>
            <a:picLocks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9144000" cy="360000"/>
          </a:xfrm>
          <a:prstGeom prst="rect">
            <a:avLst/>
          </a:prstGeom>
        </p:spPr>
      </p:pic>
      <p:sp>
        <p:nvSpPr>
          <p:cNvPr id="1029" name="TextBox 17"/>
          <p:cNvSpPr txBox="1">
            <a:spLocks noChangeArrowheads="1"/>
          </p:cNvSpPr>
          <p:nvPr userDrawn="1"/>
        </p:nvSpPr>
        <p:spPr bwMode="auto">
          <a:xfrm>
            <a:off x="34925" y="6516688"/>
            <a:ext cx="50482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hangingPunct="1"/>
            <a:fld id="{F053313A-3232-4CB6-8C2E-07881D6B5FF5}" type="slidenum">
              <a:rPr lang="en-GB" sz="120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rPr>
              <a:pPr algn="r" eaLnBrk="1" hangingPunct="1"/>
              <a:t>‹#›</a:t>
            </a:fld>
            <a:endParaRPr lang="en-GB" sz="1200">
              <a:solidFill>
                <a:schemeClr val="bg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1030" name="TextBox 18"/>
          <p:cNvSpPr txBox="1">
            <a:spLocks noChangeArrowheads="1"/>
          </p:cNvSpPr>
          <p:nvPr userDrawn="1"/>
        </p:nvSpPr>
        <p:spPr bwMode="auto">
          <a:xfrm>
            <a:off x="2483768" y="6516688"/>
            <a:ext cx="666023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eaLnBrk="1" hangingPunct="1"/>
            <a:r>
              <a:rPr lang="en-GB" sz="1400" dirty="0">
                <a:solidFill>
                  <a:schemeClr val="bg1">
                    <a:lumMod val="20000"/>
                    <a:lumOff val="80000"/>
                  </a:schemeClr>
                </a:solidFill>
                <a:latin typeface="Franklin Gothic Medium" pitchFamily="34" charset="0"/>
                <a:cs typeface="Arial" pitchFamily="34" charset="0"/>
              </a:rPr>
              <a:t>Creating Safer Space – Foundation Module – Train the Trainer Zoom Confidence  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9A07723-FE18-6342-AFF0-47AB7527CF0C}"/>
              </a:ext>
            </a:extLst>
          </p:cNvPr>
          <p:cNvSpPr txBox="1">
            <a:spLocks/>
          </p:cNvSpPr>
          <p:nvPr userDrawn="1"/>
        </p:nvSpPr>
        <p:spPr>
          <a:xfrm>
            <a:off x="3635375" y="11113"/>
            <a:ext cx="54006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4CB55656-D2A1-CE4A-A8B4-F7D8E1239B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42175" y="25400"/>
            <a:ext cx="1874838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algn="r" eaLnBrk="1" hangingPunct="1">
              <a:defRPr/>
            </a:pP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The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Demi" pitchFamily="34" charset="0"/>
              </a:rPr>
              <a:t>Methodist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altLang="en-US" sz="1400">
                <a:solidFill>
                  <a:schemeClr val="bg1">
                    <a:lumMod val="20000"/>
                    <a:lumOff val="80000"/>
                  </a:schemeClr>
                </a:solidFill>
                <a:latin typeface="Franklin Gothic Book" pitchFamily="34" charset="0"/>
              </a:rPr>
              <a:t>Church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</p:sldLayoutIdLst>
  <p:transition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-128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-128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charset="-128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ttyImages-137343248 feather and croppe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79" y="1504704"/>
            <a:ext cx="4909667" cy="4641305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20AE1A4A-81F1-4992-ADCC-0FF7326BD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60363"/>
            <a:ext cx="792003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kern="0" dirty="0">
                <a:latin typeface="Franklin Gothic Medium" pitchFamily="34" charset="0"/>
                <a:cs typeface="Arial" charset="0"/>
              </a:rPr>
              <a:t>Opening Devotions</a:t>
            </a:r>
            <a:endParaRPr kumimoji="0" lang="en-GB" sz="5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ranklin Gothic Medium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03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20AE1A4A-81F1-4992-ADCC-0FF7326BD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60363"/>
            <a:ext cx="86410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kern="0" dirty="0">
                <a:latin typeface="Franklin Gothic Medium" pitchFamily="34" charset="0"/>
                <a:cs typeface="Arial" charset="0"/>
              </a:rPr>
              <a:t>How Zoom works on different devices – iPad</a:t>
            </a:r>
            <a:endParaRPr kumimoji="0" lang="en-GB" sz="5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ranklin Gothic Medium" pitchFamily="34" charset="0"/>
              <a:ea typeface="+mn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882204-90C1-4CAA-B214-7B8F52372EA6}"/>
              </a:ext>
            </a:extLst>
          </p:cNvPr>
          <p:cNvSpPr/>
          <p:nvPr/>
        </p:nvSpPr>
        <p:spPr>
          <a:xfrm>
            <a:off x="182332" y="1412776"/>
            <a:ext cx="8782155" cy="46470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0" indent="-342900">
              <a:lnSpc>
                <a:spcPct val="10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2200" dirty="0">
              <a:cs typeface="Arial" panose="020B0604020202020204" pitchFamily="34" charset="0"/>
            </a:endParaRPr>
          </a:p>
        </p:txBody>
      </p:sp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1ACF679-9897-D441-B2D2-DCC347102F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00" y="2017475"/>
            <a:ext cx="5796000" cy="4347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595CEEE-09C2-9D41-B865-621503D86EBE}"/>
              </a:ext>
            </a:extLst>
          </p:cNvPr>
          <p:cNvSpPr/>
          <p:nvPr/>
        </p:nvSpPr>
        <p:spPr>
          <a:xfrm>
            <a:off x="6912328" y="1988840"/>
            <a:ext cx="612000" cy="612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6973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20AE1A4A-81F1-4992-ADCC-0FF7326BD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60363"/>
            <a:ext cx="86410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kern="0" dirty="0">
                <a:latin typeface="Franklin Gothic Medium" pitchFamily="34" charset="0"/>
                <a:cs typeface="Arial" charset="0"/>
              </a:rPr>
              <a:t>How Zoom works on different devices – iPad</a:t>
            </a:r>
            <a:endParaRPr kumimoji="0" lang="en-GB" sz="5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ranklin Gothic Medium" pitchFamily="34" charset="0"/>
              <a:ea typeface="+mn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882204-90C1-4CAA-B214-7B8F52372EA6}"/>
              </a:ext>
            </a:extLst>
          </p:cNvPr>
          <p:cNvSpPr/>
          <p:nvPr/>
        </p:nvSpPr>
        <p:spPr>
          <a:xfrm>
            <a:off x="182332" y="1412776"/>
            <a:ext cx="8782155" cy="46470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0" indent="-342900">
              <a:lnSpc>
                <a:spcPct val="10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2200" dirty="0">
              <a:cs typeface="Arial" panose="020B0604020202020204" pitchFamily="34" charset="0"/>
            </a:endParaRPr>
          </a:p>
        </p:txBody>
      </p:sp>
      <p:pic>
        <p:nvPicPr>
          <p:cNvPr id="9" name="Picture 8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A22190AF-4CF2-234F-9B14-BE04DA348A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0" y="1916832"/>
            <a:ext cx="5976000" cy="44820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88639A8-A383-1246-9E0E-5C84B62AF1DA}"/>
              </a:ext>
            </a:extLst>
          </p:cNvPr>
          <p:cNvSpPr/>
          <p:nvPr/>
        </p:nvSpPr>
        <p:spPr>
          <a:xfrm>
            <a:off x="6264256" y="2852936"/>
            <a:ext cx="612000" cy="612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C734E14-F2CF-034F-A53D-7B59319CA4FC}"/>
              </a:ext>
            </a:extLst>
          </p:cNvPr>
          <p:cNvSpPr/>
          <p:nvPr/>
        </p:nvSpPr>
        <p:spPr>
          <a:xfrm>
            <a:off x="5580512" y="2204864"/>
            <a:ext cx="2087832" cy="612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1222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20AE1A4A-81F1-4992-ADCC-0FF7326BD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60363"/>
            <a:ext cx="86410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kern="0" dirty="0">
                <a:latin typeface="Franklin Gothic Medium" pitchFamily="34" charset="0"/>
                <a:cs typeface="Arial" charset="0"/>
              </a:rPr>
              <a:t>How Zoom works on different devices – iPhone</a:t>
            </a:r>
            <a:endParaRPr kumimoji="0" lang="en-GB" sz="5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ranklin Gothic Medium" pitchFamily="34" charset="0"/>
              <a:ea typeface="+mn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882204-90C1-4CAA-B214-7B8F52372EA6}"/>
              </a:ext>
            </a:extLst>
          </p:cNvPr>
          <p:cNvSpPr/>
          <p:nvPr/>
        </p:nvSpPr>
        <p:spPr>
          <a:xfrm>
            <a:off x="182332" y="1412776"/>
            <a:ext cx="8782155" cy="46470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0" indent="-342900">
              <a:lnSpc>
                <a:spcPct val="10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2200" dirty="0">
              <a:cs typeface="Arial" panose="020B0604020202020204" pitchFamily="34" charset="0"/>
            </a:endParaRPr>
          </a:p>
        </p:txBody>
      </p:sp>
      <p:pic>
        <p:nvPicPr>
          <p:cNvPr id="8" name="Picture 7" descr="A screen shot of a television&#10;&#10;Description automatically generated">
            <a:extLst>
              <a:ext uri="{FF2B5EF4-FFF2-40B4-BE49-F238E27FC236}">
                <a16:creationId xmlns:a16="http://schemas.microsoft.com/office/drawing/2014/main" id="{87B6BBCD-3738-0044-BFEE-A705A18094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78678"/>
            <a:ext cx="2088000" cy="451895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2E79D36-FFDF-F145-A18D-F0C8F8393996}"/>
              </a:ext>
            </a:extLst>
          </p:cNvPr>
          <p:cNvSpPr/>
          <p:nvPr/>
        </p:nvSpPr>
        <p:spPr>
          <a:xfrm>
            <a:off x="683568" y="5883115"/>
            <a:ext cx="612000" cy="612000"/>
          </a:xfrm>
          <a:prstGeom prst="ellipse">
            <a:avLst/>
          </a:prstGeom>
          <a:noFill/>
          <a:ln w="38100">
            <a:solidFill>
              <a:srgbClr val="DE0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317BA3-2D53-214C-93BF-CC01DF8F7075}"/>
              </a:ext>
            </a:extLst>
          </p:cNvPr>
          <p:cNvSpPr/>
          <p:nvPr/>
        </p:nvSpPr>
        <p:spPr>
          <a:xfrm>
            <a:off x="2436512" y="5913344"/>
            <a:ext cx="612000" cy="612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12" name="Picture 1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6478BF6-2906-3D4D-BFF3-17054F2DC9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966149"/>
            <a:ext cx="2088000" cy="451895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E4BA3B1-1B29-0D46-9BDB-9E685D2816C4}"/>
              </a:ext>
            </a:extLst>
          </p:cNvPr>
          <p:cNvSpPr/>
          <p:nvPr/>
        </p:nvSpPr>
        <p:spPr>
          <a:xfrm>
            <a:off x="6732240" y="4365104"/>
            <a:ext cx="612000" cy="612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0A4D81-24B2-FB49-B242-58BAD85977D4}"/>
              </a:ext>
            </a:extLst>
          </p:cNvPr>
          <p:cNvSpPr/>
          <p:nvPr/>
        </p:nvSpPr>
        <p:spPr>
          <a:xfrm>
            <a:off x="6012560" y="3717032"/>
            <a:ext cx="2087832" cy="612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2972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20AE1A4A-81F1-4992-ADCC-0FF7326BD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60363"/>
            <a:ext cx="86410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kern="0" dirty="0">
                <a:latin typeface="Franklin Gothic Medium" pitchFamily="34" charset="0"/>
                <a:cs typeface="Arial" charset="0"/>
              </a:rPr>
              <a:t>How Zoom works on different devices – Android tablet </a:t>
            </a:r>
            <a:endParaRPr kumimoji="0" lang="en-GB" sz="5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ranklin Gothic Medium" pitchFamily="34" charset="0"/>
              <a:ea typeface="+mn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882204-90C1-4CAA-B214-7B8F52372EA6}"/>
              </a:ext>
            </a:extLst>
          </p:cNvPr>
          <p:cNvSpPr/>
          <p:nvPr/>
        </p:nvSpPr>
        <p:spPr>
          <a:xfrm>
            <a:off x="182332" y="1412776"/>
            <a:ext cx="8782155" cy="46470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0" indent="-342900">
              <a:lnSpc>
                <a:spcPct val="10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2200" dirty="0"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595CEEE-09C2-9D41-B865-621503D86EBE}"/>
              </a:ext>
            </a:extLst>
          </p:cNvPr>
          <p:cNvSpPr/>
          <p:nvPr/>
        </p:nvSpPr>
        <p:spPr>
          <a:xfrm>
            <a:off x="2087792" y="5825375"/>
            <a:ext cx="612000" cy="612000"/>
          </a:xfrm>
          <a:prstGeom prst="ellipse">
            <a:avLst/>
          </a:prstGeom>
          <a:noFill/>
          <a:ln w="38100">
            <a:solidFill>
              <a:srgbClr val="DE0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68C05CD-5A9C-6044-AD64-3CAD0B215280}"/>
              </a:ext>
            </a:extLst>
          </p:cNvPr>
          <p:cNvSpPr/>
          <p:nvPr/>
        </p:nvSpPr>
        <p:spPr>
          <a:xfrm>
            <a:off x="6372200" y="5821841"/>
            <a:ext cx="612000" cy="612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590" y="1961807"/>
            <a:ext cx="6120680" cy="453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20AE1A4A-81F1-4992-ADCC-0FF7326BD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60363"/>
            <a:ext cx="86410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kern="0" dirty="0">
                <a:latin typeface="Franklin Gothic Medium" pitchFamily="34" charset="0"/>
                <a:cs typeface="Arial" charset="0"/>
              </a:rPr>
              <a:t>How Zoom works on different devices – Android tablet </a:t>
            </a:r>
            <a:endParaRPr kumimoji="0" lang="en-GB" sz="5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ranklin Gothic Medium" pitchFamily="34" charset="0"/>
              <a:ea typeface="+mn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882204-90C1-4CAA-B214-7B8F52372EA6}"/>
              </a:ext>
            </a:extLst>
          </p:cNvPr>
          <p:cNvSpPr/>
          <p:nvPr/>
        </p:nvSpPr>
        <p:spPr>
          <a:xfrm>
            <a:off x="182332" y="1412776"/>
            <a:ext cx="8782155" cy="46470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0" indent="-342900">
              <a:lnSpc>
                <a:spcPct val="10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2200" dirty="0"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02" y="3043992"/>
            <a:ext cx="7952002" cy="281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20AE1A4A-81F1-4992-ADCC-0FF7326BD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60363"/>
            <a:ext cx="86410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kern="0" dirty="0">
                <a:latin typeface="Franklin Gothic Medium" pitchFamily="34" charset="0"/>
                <a:cs typeface="Arial" charset="0"/>
              </a:rPr>
              <a:t>How Zoom works on different devices – Android Phone</a:t>
            </a:r>
            <a:endParaRPr kumimoji="0" lang="en-GB" sz="5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ranklin Gothic Medium" pitchFamily="34" charset="0"/>
              <a:ea typeface="+mn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882204-90C1-4CAA-B214-7B8F52372EA6}"/>
              </a:ext>
            </a:extLst>
          </p:cNvPr>
          <p:cNvSpPr/>
          <p:nvPr/>
        </p:nvSpPr>
        <p:spPr>
          <a:xfrm>
            <a:off x="-612576" y="1412776"/>
            <a:ext cx="8782155" cy="46470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0" indent="-342900">
              <a:lnSpc>
                <a:spcPct val="10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2200" dirty="0">
              <a:cs typeface="Arial" panose="020B0604020202020204" pitchFamily="34" charset="0"/>
            </a:endParaRPr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5A90749-AA00-4D0E-ABC6-851CD8E2F3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74527"/>
            <a:ext cx="2232000" cy="458800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3B8D065-1FA8-4CDD-ADA0-CEEF24A120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14" y="1865335"/>
            <a:ext cx="2232000" cy="458800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2E79D36-FFDF-F145-A18D-F0C8F8393996}"/>
              </a:ext>
            </a:extLst>
          </p:cNvPr>
          <p:cNvSpPr/>
          <p:nvPr/>
        </p:nvSpPr>
        <p:spPr>
          <a:xfrm>
            <a:off x="539552" y="5733256"/>
            <a:ext cx="612000" cy="612000"/>
          </a:xfrm>
          <a:prstGeom prst="ellipse">
            <a:avLst/>
          </a:prstGeom>
          <a:noFill/>
          <a:ln w="38100">
            <a:solidFill>
              <a:srgbClr val="DE0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317BA3-2D53-214C-93BF-CC01DF8F7075}"/>
              </a:ext>
            </a:extLst>
          </p:cNvPr>
          <p:cNvSpPr/>
          <p:nvPr/>
        </p:nvSpPr>
        <p:spPr>
          <a:xfrm>
            <a:off x="2339752" y="5725143"/>
            <a:ext cx="612000" cy="612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BCF829-FC0D-4F9E-9170-92D12126A7B8}"/>
              </a:ext>
            </a:extLst>
          </p:cNvPr>
          <p:cNvSpPr/>
          <p:nvPr/>
        </p:nvSpPr>
        <p:spPr>
          <a:xfrm>
            <a:off x="6012536" y="3582490"/>
            <a:ext cx="2556000" cy="612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4765EE-680F-4A3C-82AD-6F218E321799}"/>
              </a:ext>
            </a:extLst>
          </p:cNvPr>
          <p:cNvSpPr/>
          <p:nvPr/>
        </p:nvSpPr>
        <p:spPr>
          <a:xfrm>
            <a:off x="7056344" y="5013176"/>
            <a:ext cx="612000" cy="61473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15963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20AE1A4A-81F1-4992-ADCC-0FF7326BD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60363"/>
            <a:ext cx="86410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kern="0" dirty="0">
                <a:latin typeface="Franklin Gothic Medium" pitchFamily="34" charset="0"/>
                <a:cs typeface="Arial" charset="0"/>
              </a:rPr>
              <a:t>Changing your settings on Zoom</a:t>
            </a:r>
            <a:endParaRPr kumimoji="0" lang="en-GB" sz="5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ranklin Gothic Medium" pitchFamily="34" charset="0"/>
              <a:ea typeface="+mn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882204-90C1-4CAA-B214-7B8F52372EA6}"/>
              </a:ext>
            </a:extLst>
          </p:cNvPr>
          <p:cNvSpPr/>
          <p:nvPr/>
        </p:nvSpPr>
        <p:spPr>
          <a:xfrm>
            <a:off x="182332" y="1412776"/>
            <a:ext cx="8782155" cy="46470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0" indent="-342900">
              <a:lnSpc>
                <a:spcPct val="10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2200" dirty="0">
              <a:cs typeface="Arial" panose="020B0604020202020204" pitchFamily="34" charset="0"/>
            </a:endParaRPr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0AD91DF9-5624-436C-A11F-27FC6C59B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930" y="1556792"/>
            <a:ext cx="3960000" cy="463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21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20AE1A4A-81F1-4992-ADCC-0FF7326BD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60363"/>
            <a:ext cx="86410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kern="0" dirty="0">
                <a:latin typeface="Franklin Gothic Medium" pitchFamily="34" charset="0"/>
                <a:cs typeface="Arial" charset="0"/>
              </a:rPr>
              <a:t>Changing your settings on Zoom</a:t>
            </a:r>
            <a:endParaRPr kumimoji="0" lang="en-GB" sz="5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ranklin Gothic Medium" pitchFamily="34" charset="0"/>
              <a:ea typeface="+mn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882204-90C1-4CAA-B214-7B8F52372EA6}"/>
              </a:ext>
            </a:extLst>
          </p:cNvPr>
          <p:cNvSpPr/>
          <p:nvPr/>
        </p:nvSpPr>
        <p:spPr>
          <a:xfrm>
            <a:off x="182332" y="1412776"/>
            <a:ext cx="8782155" cy="46470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0" indent="-342900">
              <a:lnSpc>
                <a:spcPct val="10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2200" dirty="0">
              <a:cs typeface="Arial" panose="020B0604020202020204" pitchFamily="34" charset="0"/>
            </a:endParaRPr>
          </a:p>
        </p:txBody>
      </p:sp>
      <p:pic>
        <p:nvPicPr>
          <p:cNvPr id="1026" name="2A2013EC-624C-4010-818C-57A47603812D">
            <a:extLst>
              <a:ext uri="{FF2B5EF4-FFF2-40B4-BE49-F238E27FC236}">
                <a16:creationId xmlns:a16="http://schemas.microsoft.com/office/drawing/2014/main" id="{F4A093C9-F2FC-45A1-85BF-27F390A42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4"/>
          <a:stretch/>
        </p:blipFill>
        <p:spPr bwMode="auto">
          <a:xfrm>
            <a:off x="899930" y="1844824"/>
            <a:ext cx="7200000" cy="42149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49FBCE4-4F27-4E14-A886-17D6DC4AF8D3}"/>
              </a:ext>
            </a:extLst>
          </p:cNvPr>
          <p:cNvSpPr/>
          <p:nvPr/>
        </p:nvSpPr>
        <p:spPr>
          <a:xfrm>
            <a:off x="7632070" y="1828166"/>
            <a:ext cx="612000" cy="6120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B3323CFB-5A8D-4381-BAAC-D7BDCBF0BCE6}"/>
              </a:ext>
            </a:extLst>
          </p:cNvPr>
          <p:cNvSpPr/>
          <p:nvPr/>
        </p:nvSpPr>
        <p:spPr>
          <a:xfrm rot="1444149">
            <a:off x="8001755" y="915241"/>
            <a:ext cx="484632" cy="978408"/>
          </a:xfrm>
          <a:prstGeom prst="down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32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20AE1A4A-81F1-4992-ADCC-0FF7326BD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60363"/>
            <a:ext cx="86410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kern="0" dirty="0">
                <a:latin typeface="Franklin Gothic Medium" pitchFamily="34" charset="0"/>
                <a:cs typeface="Arial" charset="0"/>
              </a:rPr>
              <a:t>Changing your settings on Zoom</a:t>
            </a:r>
            <a:endParaRPr kumimoji="0" lang="en-GB" sz="5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ranklin Gothic Medium" pitchFamily="34" charset="0"/>
              <a:ea typeface="+mn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882204-90C1-4CAA-B214-7B8F52372EA6}"/>
              </a:ext>
            </a:extLst>
          </p:cNvPr>
          <p:cNvSpPr/>
          <p:nvPr/>
        </p:nvSpPr>
        <p:spPr>
          <a:xfrm>
            <a:off x="182332" y="1412776"/>
            <a:ext cx="8782155" cy="46470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0" indent="-342900">
              <a:lnSpc>
                <a:spcPct val="10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2200" dirty="0">
              <a:cs typeface="Arial" panose="020B0604020202020204" pitchFamily="34" charset="0"/>
            </a:endParaRPr>
          </a:p>
        </p:txBody>
      </p:sp>
      <p:pic>
        <p:nvPicPr>
          <p:cNvPr id="2050" name="4AA47587-7E4A-4BE4-BD0F-CF62BBD7F140">
            <a:extLst>
              <a:ext uri="{FF2B5EF4-FFF2-40B4-BE49-F238E27FC236}">
                <a16:creationId xmlns:a16="http://schemas.microsoft.com/office/drawing/2014/main" id="{4C4784D0-52AA-4EF6-AAFE-A248E354E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2"/>
          <a:stretch/>
        </p:blipFill>
        <p:spPr bwMode="auto">
          <a:xfrm>
            <a:off x="899930" y="1916832"/>
            <a:ext cx="7200000" cy="42484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D193556-0166-448A-B2FF-9066B92F2DD0}"/>
              </a:ext>
            </a:extLst>
          </p:cNvPr>
          <p:cNvSpPr/>
          <p:nvPr/>
        </p:nvSpPr>
        <p:spPr>
          <a:xfrm>
            <a:off x="2987824" y="5229224"/>
            <a:ext cx="2052000" cy="4320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069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20AE1A4A-81F1-4992-ADCC-0FF7326BD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60363"/>
            <a:ext cx="86410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kern="0" dirty="0">
                <a:latin typeface="Franklin Gothic Medium" pitchFamily="34" charset="0"/>
                <a:cs typeface="Arial" charset="0"/>
              </a:rPr>
              <a:t>Showing the video clips and PowerPoint</a:t>
            </a:r>
            <a:endParaRPr kumimoji="0" lang="en-GB" sz="5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ranklin Gothic Medium" pitchFamily="34" charset="0"/>
              <a:ea typeface="+mn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882204-90C1-4CAA-B214-7B8F52372EA6}"/>
              </a:ext>
            </a:extLst>
          </p:cNvPr>
          <p:cNvSpPr/>
          <p:nvPr/>
        </p:nvSpPr>
        <p:spPr>
          <a:xfrm>
            <a:off x="182332" y="1412776"/>
            <a:ext cx="8782155" cy="46470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0" indent="-342900">
              <a:lnSpc>
                <a:spcPct val="10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2200" dirty="0">
              <a:cs typeface="Arial" panose="020B0604020202020204" pitchFamily="34" charset="0"/>
            </a:endParaRP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846AF48-344E-FD4A-86F8-FEB5A958EA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1844824"/>
            <a:ext cx="7272000" cy="4545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CCCB9C3-EAD4-E64D-91F5-250D0A084F1C}"/>
              </a:ext>
            </a:extLst>
          </p:cNvPr>
          <p:cNvSpPr/>
          <p:nvPr/>
        </p:nvSpPr>
        <p:spPr>
          <a:xfrm>
            <a:off x="1979712" y="5363255"/>
            <a:ext cx="2736304" cy="5860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9A6B23-5F80-804C-8870-CBA4B443936D}"/>
              </a:ext>
            </a:extLst>
          </p:cNvPr>
          <p:cNvSpPr/>
          <p:nvPr/>
        </p:nvSpPr>
        <p:spPr>
          <a:xfrm>
            <a:off x="6444208" y="5301208"/>
            <a:ext cx="612000" cy="612000"/>
          </a:xfrm>
          <a:prstGeom prst="ellipse">
            <a:avLst/>
          </a:prstGeom>
          <a:noFill/>
          <a:ln w="38100">
            <a:solidFill>
              <a:srgbClr val="DE0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79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20AE1A4A-81F1-4992-ADCC-0FF7326BD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60363"/>
            <a:ext cx="792003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kern="0" dirty="0">
                <a:latin typeface="Franklin Gothic Medium" pitchFamily="34" charset="0"/>
                <a:cs typeface="Arial" charset="0"/>
              </a:rPr>
              <a:t>Reflection on the Welcome</a:t>
            </a:r>
            <a:endParaRPr kumimoji="0" lang="en-GB" sz="5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ranklin Gothic Medium" pitchFamily="34" charset="0"/>
              <a:ea typeface="+mn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882204-90C1-4CAA-B214-7B8F52372EA6}"/>
              </a:ext>
            </a:extLst>
          </p:cNvPr>
          <p:cNvSpPr/>
          <p:nvPr/>
        </p:nvSpPr>
        <p:spPr>
          <a:xfrm>
            <a:off x="182332" y="1412776"/>
            <a:ext cx="8782155" cy="46470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0" indent="-342900">
              <a:lnSpc>
                <a:spcPct val="10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2200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A982C0-36F2-4BD8-8F1C-15656BC89B37}"/>
              </a:ext>
            </a:extLst>
          </p:cNvPr>
          <p:cNvSpPr/>
          <p:nvPr/>
        </p:nvSpPr>
        <p:spPr>
          <a:xfrm>
            <a:off x="179387" y="1806307"/>
            <a:ext cx="8782155" cy="46470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0" indent="-342900">
              <a:lnSpc>
                <a:spcPct val="10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Welcome each person by name</a:t>
            </a:r>
          </a:p>
          <a:p>
            <a:pPr marL="342900" lvl="0" indent="-342900">
              <a:lnSpc>
                <a:spcPct val="10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Make sure people have the correct name displayed</a:t>
            </a:r>
          </a:p>
          <a:p>
            <a:pPr marL="342900" lvl="0" indent="-342900">
              <a:lnSpc>
                <a:spcPct val="10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Complete the signing in sheet</a:t>
            </a:r>
          </a:p>
          <a:p>
            <a:pPr marL="342900" lvl="0" indent="-342900">
              <a:lnSpc>
                <a:spcPct val="10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Help people settle in</a:t>
            </a:r>
          </a:p>
          <a:p>
            <a:pPr marL="342900" lvl="0" indent="-342900">
              <a:lnSpc>
                <a:spcPct val="10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Ensure everyone can be seen</a:t>
            </a:r>
          </a:p>
          <a:p>
            <a:pPr marL="342900" lvl="0" indent="-342900">
              <a:lnSpc>
                <a:spcPct val="10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Encourage conversation as people arrive</a:t>
            </a:r>
          </a:p>
          <a:p>
            <a:pPr marL="342900" lvl="0" indent="-342900">
              <a:lnSpc>
                <a:spcPct val="10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Mute when the training begins</a:t>
            </a:r>
          </a:p>
        </p:txBody>
      </p:sp>
    </p:spTree>
    <p:extLst>
      <p:ext uri="{BB962C8B-B14F-4D97-AF65-F5344CB8AC3E}">
        <p14:creationId xmlns:p14="http://schemas.microsoft.com/office/powerpoint/2010/main" val="56508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20AE1A4A-81F1-4992-ADCC-0FF7326BD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60363"/>
            <a:ext cx="864108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kern="0" dirty="0">
                <a:latin typeface="Franklin Gothic Medium" pitchFamily="34" charset="0"/>
                <a:cs typeface="Arial" charset="0"/>
              </a:rPr>
              <a:t>Mute or Unmute</a:t>
            </a:r>
            <a:endParaRPr kumimoji="0" lang="en-GB" sz="5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ranklin Gothic Medium" pitchFamily="34" charset="0"/>
              <a:ea typeface="+mn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882204-90C1-4CAA-B214-7B8F52372EA6}"/>
              </a:ext>
            </a:extLst>
          </p:cNvPr>
          <p:cNvSpPr/>
          <p:nvPr/>
        </p:nvSpPr>
        <p:spPr>
          <a:xfrm>
            <a:off x="182332" y="1412776"/>
            <a:ext cx="8782155" cy="46470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0" indent="-342900">
              <a:lnSpc>
                <a:spcPct val="10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2200" dirty="0"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F8D38AF4-A28A-8443-8056-4C5CB76FB3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53"/>
          <a:stretch/>
        </p:blipFill>
        <p:spPr>
          <a:xfrm>
            <a:off x="1888622" y="1053072"/>
            <a:ext cx="5366755" cy="3024000"/>
          </a:xfrm>
          <a:prstGeom prst="rect">
            <a:avLst/>
          </a:prstGeom>
        </p:spPr>
      </p:pic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CBA16E2-9C3A-B34D-97AD-9A9080BA1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49" y="4293096"/>
            <a:ext cx="5983099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710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20AE1A4A-81F1-4992-ADCC-0FF7326BD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60363"/>
            <a:ext cx="86410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kern="0" dirty="0">
                <a:latin typeface="Franklin Gothic Medium" pitchFamily="34" charset="0"/>
                <a:cs typeface="Arial" charset="0"/>
              </a:rPr>
              <a:t>Using the Chat function as the Question Park</a:t>
            </a:r>
            <a:endParaRPr kumimoji="0" lang="en-GB" sz="5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ranklin Gothic Medium" pitchFamily="34" charset="0"/>
              <a:ea typeface="+mn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882204-90C1-4CAA-B214-7B8F52372EA6}"/>
              </a:ext>
            </a:extLst>
          </p:cNvPr>
          <p:cNvSpPr/>
          <p:nvPr/>
        </p:nvSpPr>
        <p:spPr>
          <a:xfrm>
            <a:off x="182332" y="1412776"/>
            <a:ext cx="8782155" cy="46470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0" indent="-342900">
              <a:lnSpc>
                <a:spcPct val="10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2200" dirty="0">
              <a:cs typeface="Arial" panose="020B0604020202020204" pitchFamily="34" charset="0"/>
            </a:endParaRP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D9E6A53-873A-D442-A4D7-71184D4EFC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95"/>
          <a:stretch/>
        </p:blipFill>
        <p:spPr>
          <a:xfrm>
            <a:off x="108000" y="2348880"/>
            <a:ext cx="8928000" cy="898691"/>
          </a:xfrm>
          <a:prstGeom prst="rect">
            <a:avLst/>
          </a:prstGeom>
        </p:spPr>
      </p:pic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7E855F2-5086-4148-B1BA-9799B02D43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0" t="83895" r="24191"/>
          <a:stretch/>
        </p:blipFill>
        <p:spPr>
          <a:xfrm>
            <a:off x="1116000" y="4325001"/>
            <a:ext cx="6912000" cy="156844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9D119C9-D0EC-B548-A3A8-5D111F64123D}"/>
              </a:ext>
            </a:extLst>
          </p:cNvPr>
          <p:cNvSpPr>
            <a:spLocks noChangeAspect="1"/>
          </p:cNvSpPr>
          <p:nvPr/>
        </p:nvSpPr>
        <p:spPr>
          <a:xfrm>
            <a:off x="3923928" y="2718795"/>
            <a:ext cx="720000" cy="720000"/>
          </a:xfrm>
          <a:prstGeom prst="ellipse">
            <a:avLst/>
          </a:prstGeom>
          <a:noFill/>
          <a:ln w="57150">
            <a:solidFill>
              <a:srgbClr val="DE0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F4374E0-14C0-AC4A-BEB2-DB45EDC5B255}"/>
              </a:ext>
            </a:extLst>
          </p:cNvPr>
          <p:cNvSpPr>
            <a:spLocks noChangeAspect="1"/>
          </p:cNvSpPr>
          <p:nvPr/>
        </p:nvSpPr>
        <p:spPr>
          <a:xfrm>
            <a:off x="2868945" y="5062983"/>
            <a:ext cx="1080000" cy="1080000"/>
          </a:xfrm>
          <a:prstGeom prst="ellipse">
            <a:avLst/>
          </a:prstGeom>
          <a:noFill/>
          <a:ln w="57150">
            <a:solidFill>
              <a:srgbClr val="DE0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63F8C5-A344-C649-B593-A8C90F33B426}"/>
              </a:ext>
            </a:extLst>
          </p:cNvPr>
          <p:cNvCxnSpPr>
            <a:cxnSpLocks/>
          </p:cNvCxnSpPr>
          <p:nvPr/>
        </p:nvCxnSpPr>
        <p:spPr>
          <a:xfrm flipH="1">
            <a:off x="3598730" y="3429000"/>
            <a:ext cx="541222" cy="16339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07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20AE1A4A-81F1-4992-ADCC-0FF7326BD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60363"/>
            <a:ext cx="864108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kern="0" dirty="0">
                <a:latin typeface="Franklin Gothic Medium" pitchFamily="34" charset="0"/>
                <a:cs typeface="Arial" charset="0"/>
              </a:rPr>
              <a:t>Using Reactions</a:t>
            </a:r>
            <a:endParaRPr kumimoji="0" lang="en-GB" sz="5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ranklin Gothic Medium" pitchFamily="34" charset="0"/>
              <a:ea typeface="+mn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882204-90C1-4CAA-B214-7B8F52372EA6}"/>
              </a:ext>
            </a:extLst>
          </p:cNvPr>
          <p:cNvSpPr/>
          <p:nvPr/>
        </p:nvSpPr>
        <p:spPr>
          <a:xfrm>
            <a:off x="182332" y="1412776"/>
            <a:ext cx="8782155" cy="46470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0" indent="-342900">
              <a:lnSpc>
                <a:spcPct val="10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2200" dirty="0">
              <a:cs typeface="Arial" panose="020B0604020202020204" pitchFamily="34" charset="0"/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9154194-EB3D-FC4F-882A-F079369D7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71" y="2241224"/>
            <a:ext cx="6155058" cy="3204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7DB7DB5-C625-CC49-80FA-29916B921F69}"/>
              </a:ext>
            </a:extLst>
          </p:cNvPr>
          <p:cNvSpPr>
            <a:spLocks noChangeAspect="1"/>
          </p:cNvSpPr>
          <p:nvPr/>
        </p:nvSpPr>
        <p:spPr>
          <a:xfrm>
            <a:off x="2771800" y="2924944"/>
            <a:ext cx="1080000" cy="1080000"/>
          </a:xfrm>
          <a:prstGeom prst="ellipse">
            <a:avLst/>
          </a:prstGeom>
          <a:noFill/>
          <a:ln w="57150">
            <a:solidFill>
              <a:srgbClr val="39C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1650995-80AB-0C48-9179-A4037F72CB06}"/>
              </a:ext>
            </a:extLst>
          </p:cNvPr>
          <p:cNvSpPr>
            <a:spLocks noChangeAspect="1"/>
          </p:cNvSpPr>
          <p:nvPr/>
        </p:nvSpPr>
        <p:spPr>
          <a:xfrm>
            <a:off x="5292080" y="2924944"/>
            <a:ext cx="1080000" cy="1080000"/>
          </a:xfrm>
          <a:prstGeom prst="ellipse">
            <a:avLst/>
          </a:prstGeom>
          <a:noFill/>
          <a:ln w="57150">
            <a:solidFill>
              <a:srgbClr val="DE0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7839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20AE1A4A-81F1-4992-ADCC-0FF7326BD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60363"/>
            <a:ext cx="864108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kern="0" dirty="0">
                <a:latin typeface="Franklin Gothic Medium" pitchFamily="34" charset="0"/>
                <a:cs typeface="Arial" charset="0"/>
              </a:rPr>
              <a:t>The Breakout Rooms as tables</a:t>
            </a:r>
            <a:endParaRPr kumimoji="0" lang="en-GB" sz="5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ranklin Gothic Medium" pitchFamily="34" charset="0"/>
              <a:ea typeface="+mn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882204-90C1-4CAA-B214-7B8F52372EA6}"/>
              </a:ext>
            </a:extLst>
          </p:cNvPr>
          <p:cNvSpPr/>
          <p:nvPr/>
        </p:nvSpPr>
        <p:spPr>
          <a:xfrm>
            <a:off x="182332" y="1412776"/>
            <a:ext cx="8782155" cy="46470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0" indent="-342900">
              <a:lnSpc>
                <a:spcPct val="10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2200" dirty="0">
              <a:cs typeface="Arial" panose="020B0604020202020204" pitchFamily="34" charset="0"/>
            </a:endParaRPr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4BDBC7B-4FFC-1140-A6EF-0ED3FE3B4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79" y="1678444"/>
            <a:ext cx="643304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3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20AE1A4A-81F1-4992-ADCC-0FF7326BD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60363"/>
            <a:ext cx="864108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kern="0" dirty="0">
                <a:latin typeface="Franklin Gothic Medium" pitchFamily="34" charset="0"/>
                <a:cs typeface="Arial" charset="0"/>
              </a:rPr>
              <a:t>The Breakout Rooms as tables</a:t>
            </a:r>
            <a:endParaRPr kumimoji="0" lang="en-GB" sz="5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ranklin Gothic Medium" pitchFamily="34" charset="0"/>
              <a:ea typeface="+mn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882204-90C1-4CAA-B214-7B8F52372EA6}"/>
              </a:ext>
            </a:extLst>
          </p:cNvPr>
          <p:cNvSpPr/>
          <p:nvPr/>
        </p:nvSpPr>
        <p:spPr>
          <a:xfrm>
            <a:off x="182332" y="1412776"/>
            <a:ext cx="8782155" cy="46470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0" indent="-342900">
              <a:lnSpc>
                <a:spcPct val="10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2200" dirty="0">
              <a:cs typeface="Arial" panose="020B0604020202020204" pitchFamily="34" charset="0"/>
            </a:endParaRP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2CE1E67-9D21-2448-8B01-DA52C9586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9"/>
          <a:stretch/>
        </p:blipFill>
        <p:spPr>
          <a:xfrm>
            <a:off x="1841569" y="2313152"/>
            <a:ext cx="5460861" cy="24119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07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94E7F8-716D-9145-B762-B4A186228D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" t="28291" r="2351" b="7705"/>
          <a:stretch/>
        </p:blipFill>
        <p:spPr>
          <a:xfrm>
            <a:off x="863588" y="2691360"/>
            <a:ext cx="7416824" cy="3721274"/>
          </a:xfrm>
          <a:prstGeom prst="rect">
            <a:avLst/>
          </a:prstGeom>
          <a:ln w="15875"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9F960A-489A-3940-AD59-CC4D442524A4}"/>
              </a:ext>
            </a:extLst>
          </p:cNvPr>
          <p:cNvSpPr/>
          <p:nvPr/>
        </p:nvSpPr>
        <p:spPr>
          <a:xfrm>
            <a:off x="971600" y="1544304"/>
            <a:ext cx="7200800" cy="1119831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E9FF0D-AC54-7F4C-BA3B-D97A7DB90126}"/>
              </a:ext>
            </a:extLst>
          </p:cNvPr>
          <p:cNvSpPr/>
          <p:nvPr/>
        </p:nvSpPr>
        <p:spPr>
          <a:xfrm>
            <a:off x="1979712" y="1571529"/>
            <a:ext cx="4913525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cs typeface="Arial" panose="020B0604020202020204" pitchFamily="34" charset="0"/>
              </a:rPr>
              <a:t>Creating Safer Space: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cs typeface="Arial" panose="020B0604020202020204" pitchFamily="34" charset="0"/>
              </a:rPr>
              <a:t>Foundation Module – 2020 Edition</a:t>
            </a:r>
          </a:p>
          <a:p>
            <a:r>
              <a:rPr lang="en-GB" sz="2000" dirty="0">
                <a:cs typeface="Arial" panose="020B0604020202020204" pitchFamily="34" charset="0"/>
              </a:rPr>
              <a:t>Name:				      Date:</a:t>
            </a:r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ABD7A4-ACC6-F344-8F69-D18A451C1D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4"/>
          <a:stretch/>
        </p:blipFill>
        <p:spPr>
          <a:xfrm>
            <a:off x="1070109" y="1607531"/>
            <a:ext cx="811094" cy="993375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31E904FF-6881-4986-B754-9EFD175EA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60363"/>
            <a:ext cx="864108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kern="0" dirty="0">
                <a:latin typeface="Franklin Gothic Medium" pitchFamily="34" charset="0"/>
                <a:cs typeface="Arial" charset="0"/>
              </a:rPr>
              <a:t>The Learning Log &amp; Feedback</a:t>
            </a:r>
            <a:endParaRPr kumimoji="0" lang="en-GB" sz="5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ranklin Gothic Medium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4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D67E8738-A7A9-4903-8BDD-03342989E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60363"/>
            <a:ext cx="792003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Medium" pitchFamily="34" charset="0"/>
                <a:ea typeface="+mn-ea"/>
                <a:cs typeface="Arial" charset="0"/>
              </a:rPr>
              <a:t>Any Questions</a:t>
            </a:r>
          </a:p>
        </p:txBody>
      </p:sp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F4EA837-CE8A-234C-A60A-6E97AD5A5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7" y="1772816"/>
            <a:ext cx="5372100" cy="406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1E3ED0-C305-164D-B728-ECC6A213D82B}"/>
              </a:ext>
            </a:extLst>
          </p:cNvPr>
          <p:cNvSpPr txBox="1"/>
          <p:nvPr/>
        </p:nvSpPr>
        <p:spPr>
          <a:xfrm>
            <a:off x="5940152" y="2060848"/>
            <a:ext cx="27363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Please stay online at the end and we will try and answer your individual questions</a:t>
            </a:r>
          </a:p>
        </p:txBody>
      </p:sp>
    </p:spTree>
    <p:extLst>
      <p:ext uri="{BB962C8B-B14F-4D97-AF65-F5344CB8AC3E}">
        <p14:creationId xmlns:p14="http://schemas.microsoft.com/office/powerpoint/2010/main" val="387792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35C48C-3768-5F42-8E82-7EB3B8D646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4"/>
          <a:stretch/>
        </p:blipFill>
        <p:spPr>
          <a:xfrm>
            <a:off x="677616" y="1700808"/>
            <a:ext cx="3719971" cy="45559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DF6937-0B21-5E41-BDEE-82373C7FF3D7}"/>
              </a:ext>
            </a:extLst>
          </p:cNvPr>
          <p:cNvSpPr txBox="1">
            <a:spLocks/>
          </p:cNvSpPr>
          <p:nvPr/>
        </p:nvSpPr>
        <p:spPr>
          <a:xfrm>
            <a:off x="650081" y="679191"/>
            <a:ext cx="7843837" cy="1105682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Geneva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  <a:cs typeface="Genev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  <a:cs typeface="Genev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  <a:cs typeface="Genev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charset="-128"/>
                <a:cs typeface="Genev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6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2A553A-487B-EA48-9865-082904E16185}"/>
              </a:ext>
            </a:extLst>
          </p:cNvPr>
          <p:cNvSpPr txBox="1">
            <a:spLocks/>
          </p:cNvSpPr>
          <p:nvPr/>
        </p:nvSpPr>
        <p:spPr>
          <a:xfrm>
            <a:off x="4788024" y="1916832"/>
            <a:ext cx="3384376" cy="4339952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400" dirty="0">
                <a:solidFill>
                  <a:srgbClr val="000000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Creating Safer Space</a:t>
            </a:r>
          </a:p>
          <a:p>
            <a:pPr marL="0" indent="0" algn="ctr">
              <a:buNone/>
            </a:pPr>
            <a:r>
              <a:rPr lang="en-GB" sz="4400" dirty="0">
                <a:solidFill>
                  <a:srgbClr val="000000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Foundation Module </a:t>
            </a:r>
          </a:p>
          <a:p>
            <a:pPr marL="0" indent="0" algn="ctr">
              <a:buNone/>
            </a:pPr>
            <a:r>
              <a:rPr lang="en-GB" sz="4400" dirty="0">
                <a:solidFill>
                  <a:srgbClr val="000000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Zoom Confidence</a:t>
            </a:r>
          </a:p>
        </p:txBody>
      </p:sp>
    </p:spTree>
    <p:extLst>
      <p:ext uri="{BB962C8B-B14F-4D97-AF65-F5344CB8AC3E}">
        <p14:creationId xmlns:p14="http://schemas.microsoft.com/office/powerpoint/2010/main" val="393959657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20AE1A4A-81F1-4992-ADCC-0FF7326BD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60363"/>
            <a:ext cx="864108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kern="0" dirty="0">
                <a:latin typeface="Franklin Gothic Medium" pitchFamily="34" charset="0"/>
                <a:cs typeface="Arial" charset="0"/>
              </a:rPr>
              <a:t>Who delivers the session?</a:t>
            </a:r>
            <a:endParaRPr kumimoji="0" lang="en-GB" sz="5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ranklin Gothic Medium" pitchFamily="34" charset="0"/>
              <a:ea typeface="+mn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882204-90C1-4CAA-B214-7B8F52372EA6}"/>
              </a:ext>
            </a:extLst>
          </p:cNvPr>
          <p:cNvSpPr/>
          <p:nvPr/>
        </p:nvSpPr>
        <p:spPr>
          <a:xfrm>
            <a:off x="182332" y="1412776"/>
            <a:ext cx="8782155" cy="46470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0" indent="-342900">
              <a:lnSpc>
                <a:spcPct val="10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2200" dirty="0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37444-8935-4C70-8D81-B48821B38FAF}"/>
              </a:ext>
            </a:extLst>
          </p:cNvPr>
          <p:cNvSpPr txBox="1"/>
          <p:nvPr/>
        </p:nvSpPr>
        <p:spPr>
          <a:xfrm>
            <a:off x="323528" y="1844824"/>
            <a:ext cx="86381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Trainers x2</a:t>
            </a:r>
          </a:p>
          <a:p>
            <a:endParaRPr lang="en-GB" sz="3600" dirty="0"/>
          </a:p>
          <a:p>
            <a:endParaRPr lang="en-GB" sz="3600" dirty="0"/>
          </a:p>
          <a:p>
            <a:r>
              <a:rPr lang="en-GB" sz="3600" dirty="0"/>
              <a:t>Chaplain/Pastoral Support</a:t>
            </a:r>
          </a:p>
          <a:p>
            <a:endParaRPr lang="en-GB" sz="3600" dirty="0"/>
          </a:p>
          <a:p>
            <a:endParaRPr lang="en-GB" sz="3600" dirty="0"/>
          </a:p>
          <a:p>
            <a:r>
              <a:rPr lang="en-GB" sz="3600" dirty="0"/>
              <a:t>Zoom Coordinator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C707939E-D25B-48FF-9F55-ECEDCD877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78137"/>
            <a:ext cx="208914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4AC86750-F483-4983-B945-9F4214AD24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20" b="28364"/>
          <a:stretch/>
        </p:blipFill>
        <p:spPr bwMode="auto">
          <a:xfrm>
            <a:off x="6228184" y="3289923"/>
            <a:ext cx="24428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504356DE-34F5-4E0D-B1E6-85118FFEA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3" t="24039" r="16188" b="24079"/>
          <a:stretch/>
        </p:blipFill>
        <p:spPr bwMode="auto">
          <a:xfrm>
            <a:off x="6228184" y="1369661"/>
            <a:ext cx="193880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07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20AE1A4A-81F1-4992-ADCC-0FF7326BD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60363"/>
            <a:ext cx="864108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kern="0" dirty="0">
                <a:latin typeface="Franklin Gothic Medium" pitchFamily="34" charset="0"/>
                <a:cs typeface="Arial" charset="0"/>
              </a:rPr>
              <a:t>Being a Chaplain</a:t>
            </a:r>
            <a:endParaRPr kumimoji="0" lang="en-GB" sz="5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ranklin Gothic Medium" pitchFamily="34" charset="0"/>
              <a:ea typeface="+mn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882204-90C1-4CAA-B214-7B8F52372EA6}"/>
              </a:ext>
            </a:extLst>
          </p:cNvPr>
          <p:cNvSpPr/>
          <p:nvPr/>
        </p:nvSpPr>
        <p:spPr>
          <a:xfrm>
            <a:off x="182332" y="1412776"/>
            <a:ext cx="8782155" cy="46470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0" indent="-342900">
              <a:lnSpc>
                <a:spcPct val="10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2200" dirty="0"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805C484-71B9-4857-9346-C1C924F65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100263"/>
            <a:ext cx="64293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86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20AE1A4A-81F1-4992-ADCC-0FF7326BD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60363"/>
            <a:ext cx="864108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kern="0" dirty="0">
                <a:latin typeface="Franklin Gothic Medium" pitchFamily="34" charset="0"/>
                <a:cs typeface="Arial" charset="0"/>
              </a:rPr>
              <a:t>Being a Chaplain</a:t>
            </a:r>
            <a:endParaRPr kumimoji="0" lang="en-GB" sz="5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ranklin Gothic Medium" pitchFamily="34" charset="0"/>
              <a:ea typeface="+mn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882204-90C1-4CAA-B214-7B8F52372EA6}"/>
              </a:ext>
            </a:extLst>
          </p:cNvPr>
          <p:cNvSpPr/>
          <p:nvPr/>
        </p:nvSpPr>
        <p:spPr>
          <a:xfrm>
            <a:off x="182332" y="1412776"/>
            <a:ext cx="8782155" cy="46470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0" indent="-342900">
              <a:lnSpc>
                <a:spcPct val="10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2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29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20AE1A4A-81F1-4992-ADCC-0FF7326BD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60363"/>
            <a:ext cx="86410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kern="0" dirty="0">
                <a:latin typeface="Franklin Gothic Medium" pitchFamily="34" charset="0"/>
                <a:cs typeface="Arial" charset="0"/>
              </a:rPr>
              <a:t>What needs to happen before a session?</a:t>
            </a:r>
            <a:endParaRPr kumimoji="0" lang="en-GB" sz="5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ranklin Gothic Medium" pitchFamily="34" charset="0"/>
              <a:ea typeface="+mn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882204-90C1-4CAA-B214-7B8F52372EA6}"/>
              </a:ext>
            </a:extLst>
          </p:cNvPr>
          <p:cNvSpPr/>
          <p:nvPr/>
        </p:nvSpPr>
        <p:spPr>
          <a:xfrm>
            <a:off x="182332" y="1412776"/>
            <a:ext cx="8782155" cy="46470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0" indent="-342900">
              <a:lnSpc>
                <a:spcPct val="10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2200" dirty="0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7D3EB2-8812-A24E-812D-345E00CB142F}"/>
              </a:ext>
            </a:extLst>
          </p:cNvPr>
          <p:cNvSpPr txBox="1"/>
          <p:nvPr/>
        </p:nvSpPr>
        <p:spPr>
          <a:xfrm>
            <a:off x="395536" y="2204864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Participant’s details</a:t>
            </a:r>
          </a:p>
          <a:p>
            <a:r>
              <a:rPr lang="en-US" dirty="0"/>
              <a:t>Handbook, Workbook and Pocket Card</a:t>
            </a:r>
          </a:p>
          <a:p>
            <a:r>
              <a:rPr lang="en-US" dirty="0"/>
              <a:t>Privacy Notice</a:t>
            </a:r>
          </a:p>
          <a:p>
            <a:r>
              <a:rPr lang="en-US" dirty="0"/>
              <a:t>Signing In Sheet</a:t>
            </a:r>
          </a:p>
          <a:p>
            <a:r>
              <a:rPr lang="en-US" dirty="0"/>
              <a:t>Breakout Room Allocation Sheet</a:t>
            </a:r>
          </a:p>
          <a:p>
            <a:endParaRPr lang="en-US" dirty="0"/>
          </a:p>
          <a:p>
            <a:r>
              <a:rPr lang="en-US" dirty="0"/>
              <a:t>PowerPoint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Who is going to screenshare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to indicate to change slides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Log in early to check it all works!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871048B-942F-D746-93F9-BAA0AF989A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76" y="2183160"/>
            <a:ext cx="3564000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8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20AE1A4A-81F1-4992-ADCC-0FF7326BD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60363"/>
            <a:ext cx="864108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kern="0" dirty="0">
                <a:latin typeface="Franklin Gothic Medium" pitchFamily="34" charset="0"/>
                <a:cs typeface="Arial" charset="0"/>
              </a:rPr>
              <a:t>The On-line Session</a:t>
            </a:r>
            <a:endParaRPr kumimoji="0" lang="en-GB" sz="5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ranklin Gothic Medium" pitchFamily="34" charset="0"/>
              <a:ea typeface="+mn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882204-90C1-4CAA-B214-7B8F52372EA6}"/>
              </a:ext>
            </a:extLst>
          </p:cNvPr>
          <p:cNvSpPr/>
          <p:nvPr/>
        </p:nvSpPr>
        <p:spPr>
          <a:xfrm>
            <a:off x="182332" y="1412776"/>
            <a:ext cx="8782155" cy="46470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0" indent="-342900">
              <a:lnSpc>
                <a:spcPct val="10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2200" dirty="0"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F92AC2-CA40-4F49-8FEE-EC55A8847CFE}"/>
              </a:ext>
            </a:extLst>
          </p:cNvPr>
          <p:cNvSpPr txBox="1"/>
          <p:nvPr/>
        </p:nvSpPr>
        <p:spPr>
          <a:xfrm>
            <a:off x="-180528" y="1412776"/>
            <a:ext cx="9217024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spcAft>
                <a:spcPts val="600"/>
              </a:spcAft>
            </a:pPr>
            <a:r>
              <a:rPr lang="en-US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Welcome and Devotions</a:t>
            </a:r>
            <a:endParaRPr lang="en-GB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spcAft>
                <a:spcPts val="600"/>
              </a:spcAft>
            </a:pPr>
            <a:r>
              <a:rPr lang="en-US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Breakout Room Introductions</a:t>
            </a:r>
            <a:endParaRPr lang="en-GB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spcAft>
                <a:spcPts val="600"/>
              </a:spcAft>
            </a:pPr>
            <a:r>
              <a:rPr lang="en-US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What makes the Church unique?</a:t>
            </a:r>
            <a:endParaRPr lang="en-GB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spcAft>
                <a:spcPts val="600"/>
              </a:spcAft>
            </a:pPr>
            <a:r>
              <a:rPr lang="en-US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Somewhere &amp; Elsewhere Methodist Churches</a:t>
            </a:r>
            <a:endParaRPr lang="en-GB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spcAft>
                <a:spcPts val="600"/>
              </a:spcAft>
            </a:pPr>
            <a:r>
              <a:rPr lang="en-US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Break</a:t>
            </a:r>
            <a:endParaRPr lang="en-GB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spcAft>
                <a:spcPts val="600"/>
              </a:spcAft>
            </a:pPr>
            <a:r>
              <a:rPr lang="en-US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4Rs – </a:t>
            </a:r>
            <a:r>
              <a:rPr lang="en-US" sz="32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Recognise</a:t>
            </a:r>
            <a:r>
              <a:rPr lang="en-US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– Respond – Record – Refer</a:t>
            </a:r>
            <a:endParaRPr lang="en-GB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spcAft>
                <a:spcPts val="600"/>
              </a:spcAft>
            </a:pPr>
            <a:r>
              <a:rPr lang="en-US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Case Studies</a:t>
            </a:r>
            <a:endParaRPr lang="en-GB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spcAft>
                <a:spcPts val="600"/>
              </a:spcAft>
            </a:pPr>
            <a:r>
              <a:rPr lang="en-US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Endings</a:t>
            </a:r>
            <a:endParaRPr lang="en-GB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FB376C-F62E-4F81-85D3-61318044D2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4"/>
          <a:stretch/>
        </p:blipFill>
        <p:spPr>
          <a:xfrm>
            <a:off x="6552477" y="548680"/>
            <a:ext cx="2160000" cy="264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9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20AE1A4A-81F1-4992-ADCC-0FF7326BD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60363"/>
            <a:ext cx="86410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kern="0" dirty="0">
                <a:latin typeface="Franklin Gothic Medium" pitchFamily="34" charset="0"/>
                <a:cs typeface="Arial" charset="0"/>
              </a:rPr>
              <a:t>How Zoom works on different devices – desk/laptop</a:t>
            </a:r>
            <a:endParaRPr kumimoji="0" lang="en-GB" sz="5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ranklin Gothic Medium" pitchFamily="34" charset="0"/>
              <a:ea typeface="+mn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882204-90C1-4CAA-B214-7B8F52372EA6}"/>
              </a:ext>
            </a:extLst>
          </p:cNvPr>
          <p:cNvSpPr/>
          <p:nvPr/>
        </p:nvSpPr>
        <p:spPr>
          <a:xfrm>
            <a:off x="182332" y="1412776"/>
            <a:ext cx="8782155" cy="46470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0" indent="-342900">
              <a:lnSpc>
                <a:spcPct val="10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2200" dirty="0">
              <a:cs typeface="Arial" panose="020B0604020202020204" pitchFamily="34" charset="0"/>
            </a:endParaRP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A2FF7FE-F6F3-6B41-991F-4D04EDBFD7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61491"/>
            <a:ext cx="7056000" cy="4410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595CEEE-09C2-9D41-B865-621503D86EBE}"/>
              </a:ext>
            </a:extLst>
          </p:cNvPr>
          <p:cNvSpPr/>
          <p:nvPr/>
        </p:nvSpPr>
        <p:spPr>
          <a:xfrm>
            <a:off x="863656" y="5877272"/>
            <a:ext cx="612000" cy="612000"/>
          </a:xfrm>
          <a:prstGeom prst="ellipse">
            <a:avLst/>
          </a:prstGeom>
          <a:noFill/>
          <a:ln w="38100">
            <a:solidFill>
              <a:srgbClr val="DE0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AB172BB-5DD2-A74C-8C32-E47CEB71FF1F}"/>
              </a:ext>
            </a:extLst>
          </p:cNvPr>
          <p:cNvSpPr/>
          <p:nvPr/>
        </p:nvSpPr>
        <p:spPr>
          <a:xfrm>
            <a:off x="3960000" y="5870376"/>
            <a:ext cx="612000" cy="612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69AAF4-E8C1-434D-B794-4C9D5917DB1B}"/>
              </a:ext>
            </a:extLst>
          </p:cNvPr>
          <p:cNvSpPr/>
          <p:nvPr/>
        </p:nvSpPr>
        <p:spPr>
          <a:xfrm>
            <a:off x="5724128" y="5870376"/>
            <a:ext cx="612000" cy="612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7429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20AE1A4A-81F1-4992-ADCC-0FF7326BD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60363"/>
            <a:ext cx="86410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kern="0" dirty="0">
                <a:latin typeface="Franklin Gothic Medium" pitchFamily="34" charset="0"/>
                <a:cs typeface="Arial" charset="0"/>
              </a:rPr>
              <a:t>How Zoom works on different devices – iPad</a:t>
            </a:r>
            <a:endParaRPr kumimoji="0" lang="en-GB" sz="5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ranklin Gothic Medium" pitchFamily="34" charset="0"/>
              <a:ea typeface="+mn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882204-90C1-4CAA-B214-7B8F52372EA6}"/>
              </a:ext>
            </a:extLst>
          </p:cNvPr>
          <p:cNvSpPr/>
          <p:nvPr/>
        </p:nvSpPr>
        <p:spPr>
          <a:xfrm>
            <a:off x="182332" y="1412776"/>
            <a:ext cx="8782155" cy="46470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0" indent="-342900">
              <a:lnSpc>
                <a:spcPct val="10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2200" dirty="0">
              <a:cs typeface="Arial" panose="020B0604020202020204" pitchFamily="34" charset="0"/>
            </a:endParaRPr>
          </a:p>
        </p:txBody>
      </p:sp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1ACF679-9897-D441-B2D2-DCC347102F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00" y="2017475"/>
            <a:ext cx="5796000" cy="4347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595CEEE-09C2-9D41-B865-621503D86EBE}"/>
              </a:ext>
            </a:extLst>
          </p:cNvPr>
          <p:cNvSpPr/>
          <p:nvPr/>
        </p:nvSpPr>
        <p:spPr>
          <a:xfrm>
            <a:off x="5364088" y="1988840"/>
            <a:ext cx="612000" cy="612000"/>
          </a:xfrm>
          <a:prstGeom prst="ellipse">
            <a:avLst/>
          </a:prstGeom>
          <a:noFill/>
          <a:ln w="38100">
            <a:solidFill>
              <a:srgbClr val="DE0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5B49DB-68F9-4677-AF58-857471AE69C8}"/>
              </a:ext>
            </a:extLst>
          </p:cNvPr>
          <p:cNvSpPr/>
          <p:nvPr/>
        </p:nvSpPr>
        <p:spPr>
          <a:xfrm>
            <a:off x="6912328" y="1988840"/>
            <a:ext cx="612000" cy="612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30119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C2C1C5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53419</TotalTime>
  <Words>303</Words>
  <Application>Microsoft Office PowerPoint</Application>
  <PresentationFormat>On-screen Show (4:3)</PresentationFormat>
  <Paragraphs>67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Franklin Gothic Book</vt:lpstr>
      <vt:lpstr>Franklin Gothic Demi</vt:lpstr>
      <vt:lpstr>Franklin Gothic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Kay</dc:creator>
  <cp:lastModifiedBy>Graham Kay</cp:lastModifiedBy>
  <cp:revision>758</cp:revision>
  <cp:lastPrinted>2019-12-19T13:03:33Z</cp:lastPrinted>
  <dcterms:created xsi:type="dcterms:W3CDTF">2011-01-03T19:00:01Z</dcterms:created>
  <dcterms:modified xsi:type="dcterms:W3CDTF">2020-12-07T11:54:42Z</dcterms:modified>
</cp:coreProperties>
</file>